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7fe535c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b7fe535c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7fe535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b7fe535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7fe535c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7fe535c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b7fe535c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b7fe535c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b7fe535c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b7fe535c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b7fe535c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b7fe535c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with GKS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Garret Oien, Kevin Starmack, Sheffi Tiwari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What we are doing:</a:t>
            </a:r>
            <a:endParaRPr b="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000000"/>
                </a:solidFill>
                <a:latin typeface="Arial"/>
                <a:ea typeface="Arial"/>
                <a:cs typeface="Arial"/>
                <a:sym typeface="Arial"/>
              </a:rPr>
              <a:t>Project Statement</a:t>
            </a:r>
            <a:r>
              <a:rPr b="1" lang="en" sz="2200">
                <a:solidFill>
                  <a:srgbClr val="000000"/>
                </a:solidFill>
                <a:latin typeface="Arial"/>
                <a:ea typeface="Arial"/>
                <a:cs typeface="Arial"/>
                <a:sym typeface="Arial"/>
              </a:rPr>
              <a:t>: </a:t>
            </a:r>
            <a:r>
              <a:rPr lang="en" sz="2200">
                <a:solidFill>
                  <a:srgbClr val="000000"/>
                </a:solidFill>
                <a:latin typeface="Arial"/>
                <a:ea typeface="Arial"/>
                <a:cs typeface="Arial"/>
                <a:sym typeface="Arial"/>
              </a:rPr>
              <a:t>This research project investigates the use of natural language processing (NLP) to mine formal specifications to allow the security policies to be reasoned about automatically.</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Constraints?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lang="en" sz="2000"/>
              <a:t>Time</a:t>
            </a:r>
            <a:endParaRPr sz="2000"/>
          </a:p>
          <a:p>
            <a:pPr indent="-342900" lvl="0" marL="457200" rtl="0" algn="l">
              <a:spcBef>
                <a:spcPts val="0"/>
              </a:spcBef>
              <a:spcAft>
                <a:spcPts val="0"/>
              </a:spcAft>
              <a:buClr>
                <a:srgbClr val="000000"/>
              </a:buClr>
              <a:buSzPts val="1800"/>
              <a:buFont typeface="Arial"/>
              <a:buChar char="●"/>
            </a:pPr>
            <a:r>
              <a:rPr lang="en" sz="2000"/>
              <a:t>Scope</a:t>
            </a:r>
            <a:endParaRPr sz="2000"/>
          </a:p>
          <a:p>
            <a:pPr indent="-342900" lvl="0" marL="457200" rtl="0" algn="l">
              <a:spcBef>
                <a:spcPts val="0"/>
              </a:spcBef>
              <a:spcAft>
                <a:spcPts val="0"/>
              </a:spcAft>
              <a:buClr>
                <a:srgbClr val="000000"/>
              </a:buClr>
              <a:buSzPts val="1800"/>
              <a:buFont typeface="Arial"/>
              <a:buChar char="●"/>
            </a:pPr>
            <a:r>
              <a:rPr lang="en" sz="2000"/>
              <a:t>Professional/Technical Expertise</a:t>
            </a:r>
            <a:endParaRPr sz="2000"/>
          </a:p>
          <a:p>
            <a:pPr indent="0" lvl="0" marL="457200" rtl="0" algn="l">
              <a:spcBef>
                <a:spcPts val="1200"/>
              </a:spcBef>
              <a:spcAft>
                <a:spcPts val="16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a:t>
            </a:r>
            <a:endParaRPr/>
          </a:p>
        </p:txBody>
      </p:sp>
      <p:sp>
        <p:nvSpPr>
          <p:cNvPr id="105" name="Google Shape;105;p16"/>
          <p:cNvSpPr txBox="1"/>
          <p:nvPr>
            <p:ph idx="1" type="body"/>
          </p:nvPr>
        </p:nvSpPr>
        <p:spPr>
          <a:xfrm>
            <a:off x="729450" y="2078875"/>
            <a:ext cx="5266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Does the constraint of time during academic semesters and the senior design yearlong course place obstacles to successful completion?</a:t>
            </a:r>
            <a:endParaRPr b="1" i="1"/>
          </a:p>
          <a:p>
            <a:pPr indent="0" lvl="0" marL="0" rtl="0" algn="l">
              <a:spcBef>
                <a:spcPts val="1600"/>
              </a:spcBef>
              <a:spcAft>
                <a:spcPts val="0"/>
              </a:spcAft>
              <a:buNone/>
            </a:pPr>
            <a:r>
              <a:rPr lang="en"/>
              <a:t>Yes. Due to this being a research-oriented project, our group needs ample time to look into source material, read academic papers, and ask questions. In addition, since this is a new field, time constraints will occur as knowledge is gained each time research is conducted. It takes time to process that knowledge and devise our next steps.</a:t>
            </a:r>
            <a:endParaRPr/>
          </a:p>
          <a:p>
            <a:pPr indent="0" lvl="0" marL="0" rtl="0" algn="l">
              <a:spcBef>
                <a:spcPts val="1600"/>
              </a:spcBef>
              <a:spcAft>
                <a:spcPts val="1600"/>
              </a:spcAft>
              <a:buNone/>
            </a:pPr>
            <a:r>
              <a:t/>
            </a:r>
            <a:endParaRPr/>
          </a:p>
        </p:txBody>
      </p:sp>
      <p:pic>
        <p:nvPicPr>
          <p:cNvPr id="106" name="Google Shape;106;p16"/>
          <p:cNvPicPr preferRelativeResize="0"/>
          <p:nvPr/>
        </p:nvPicPr>
        <p:blipFill rotWithShape="1">
          <a:blip r:embed="rId3">
            <a:alphaModFix/>
          </a:blip>
          <a:srcRect b="161373" l="19691" r="-41926" t="-183608"/>
          <a:stretch/>
        </p:blipFill>
        <p:spPr>
          <a:xfrm>
            <a:off x="5766400" y="297000"/>
            <a:ext cx="2070301" cy="2070301"/>
          </a:xfrm>
          <a:prstGeom prst="rect">
            <a:avLst/>
          </a:prstGeom>
          <a:noFill/>
          <a:ln>
            <a:noFill/>
          </a:ln>
        </p:spPr>
      </p:pic>
      <p:pic>
        <p:nvPicPr>
          <p:cNvPr id="107" name="Google Shape;107;p16"/>
          <p:cNvPicPr preferRelativeResize="0"/>
          <p:nvPr/>
        </p:nvPicPr>
        <p:blipFill>
          <a:blip r:embed="rId4">
            <a:alphaModFix/>
          </a:blip>
          <a:stretch>
            <a:fillRect/>
          </a:stretch>
        </p:blipFill>
        <p:spPr>
          <a:xfrm>
            <a:off x="6159171" y="1853859"/>
            <a:ext cx="2070301" cy="20703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113" name="Google Shape;113;p17"/>
          <p:cNvSpPr txBox="1"/>
          <p:nvPr>
            <p:ph idx="1" type="body"/>
          </p:nvPr>
        </p:nvSpPr>
        <p:spPr>
          <a:xfrm>
            <a:off x="729450" y="1853850"/>
            <a:ext cx="5443200" cy="29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Does your team agree on the scope of the project? Does each team member understand the scope of their contribution to successful project?</a:t>
            </a:r>
            <a:endParaRPr b="1" i="1"/>
          </a:p>
          <a:p>
            <a:pPr indent="0" lvl="0" marL="0" rtl="0" algn="l">
              <a:spcBef>
                <a:spcPts val="1600"/>
              </a:spcBef>
              <a:spcAft>
                <a:spcPts val="1600"/>
              </a:spcAft>
              <a:buNone/>
            </a:pPr>
            <a:r>
              <a:rPr lang="en"/>
              <a:t>We agree on the scope. However, we’re not exactly sure how to go about out implementation. There was some confusion on whether this project would be mainly development-based </a:t>
            </a:r>
            <a:r>
              <a:rPr i="1" lang="en"/>
              <a:t>(i.e. </a:t>
            </a:r>
            <a:r>
              <a:rPr i="1" lang="en"/>
              <a:t>automated data-driven test versus manual construction of results</a:t>
            </a:r>
            <a:r>
              <a:rPr lang="en"/>
              <a:t>). Much of the confusion on how to move forward has been cleared up. Dr. Niu has has been and will continue being a great help as we continue working. However, automated implementations versus manual implementations will likely remain a source of confusion. We’ll need to resolve this with Dr. Niu.</a:t>
            </a:r>
            <a:endParaRPr/>
          </a:p>
        </p:txBody>
      </p:sp>
      <p:pic>
        <p:nvPicPr>
          <p:cNvPr id="114" name="Google Shape;114;p17"/>
          <p:cNvPicPr preferRelativeResize="0"/>
          <p:nvPr/>
        </p:nvPicPr>
        <p:blipFill>
          <a:blip r:embed="rId3">
            <a:alphaModFix/>
          </a:blip>
          <a:stretch>
            <a:fillRect/>
          </a:stretch>
        </p:blipFill>
        <p:spPr>
          <a:xfrm>
            <a:off x="6172649" y="2004850"/>
            <a:ext cx="2556226" cy="2073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000">
                <a:solidFill>
                  <a:srgbClr val="000000"/>
                </a:solidFill>
              </a:rPr>
              <a:t>Professional/Technical Expertise</a:t>
            </a:r>
            <a:endParaRPr>
              <a:solidFill>
                <a:srgbClr val="000000"/>
              </a:solidFill>
            </a:endParaRPr>
          </a:p>
        </p:txBody>
      </p:sp>
      <p:sp>
        <p:nvSpPr>
          <p:cNvPr id="120" name="Google Shape;120;p18"/>
          <p:cNvSpPr txBox="1"/>
          <p:nvPr>
            <p:ph idx="1" type="body"/>
          </p:nvPr>
        </p:nvSpPr>
        <p:spPr>
          <a:xfrm>
            <a:off x="729450" y="2078875"/>
            <a:ext cx="5908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Does your project need or require specialized technical expertise? How does lack of such expertise impact your solutions?</a:t>
            </a:r>
            <a:endParaRPr b="1" i="1"/>
          </a:p>
          <a:p>
            <a:pPr indent="0" lvl="0" marL="0" rtl="0" algn="l">
              <a:spcBef>
                <a:spcPts val="1600"/>
              </a:spcBef>
              <a:spcAft>
                <a:spcPts val="1600"/>
              </a:spcAft>
              <a:buNone/>
            </a:pPr>
            <a:r>
              <a:rPr lang="en"/>
              <a:t>We are all relatively new to the field of Natural </a:t>
            </a:r>
            <a:r>
              <a:rPr lang="en"/>
              <a:t>Language</a:t>
            </a:r>
            <a:r>
              <a:rPr lang="en"/>
              <a:t> Processing (NLP), but that hasn’t stopped us from making progress with our project. However, this lack of knowledge has also caused its share of shortcomings. If we had more NLP expertise, we may have been able to be 2-3 weeks ahead of schedule. But as a research-oriented project in a niche area of NLP, the same result would have occurred. We would have faced similar roadblocks, just earlier.</a:t>
            </a:r>
            <a:endParaRPr b="1"/>
          </a:p>
        </p:txBody>
      </p:sp>
      <p:pic>
        <p:nvPicPr>
          <p:cNvPr id="121" name="Google Shape;121;p18"/>
          <p:cNvPicPr preferRelativeResize="0"/>
          <p:nvPr/>
        </p:nvPicPr>
        <p:blipFill>
          <a:blip r:embed="rId3">
            <a:alphaModFix/>
          </a:blip>
          <a:stretch>
            <a:fillRect/>
          </a:stretch>
        </p:blipFill>
        <p:spPr>
          <a:xfrm>
            <a:off x="6638025" y="1901275"/>
            <a:ext cx="1940224" cy="194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a:t>
            </a:r>
            <a:endParaRPr/>
          </a:p>
        </p:txBody>
      </p:sp>
      <p:sp>
        <p:nvSpPr>
          <p:cNvPr id="127" name="Google Shape;127;p19"/>
          <p:cNvSpPr txBox="1"/>
          <p:nvPr>
            <p:ph idx="1" type="body"/>
          </p:nvPr>
        </p:nvSpPr>
        <p:spPr>
          <a:xfrm>
            <a:off x="729450" y="20573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How do we wish to take on these tasks and obstacles?</a:t>
            </a:r>
            <a:endParaRPr b="1" i="1"/>
          </a:p>
          <a:p>
            <a:pPr indent="0" lvl="0" marL="0" rtl="0" algn="l">
              <a:spcBef>
                <a:spcPts val="1600"/>
              </a:spcBef>
              <a:spcAft>
                <a:spcPts val="0"/>
              </a:spcAft>
              <a:buNone/>
            </a:pPr>
            <a:r>
              <a:t/>
            </a:r>
            <a:endParaRPr b="1" i="1"/>
          </a:p>
          <a:p>
            <a:pPr indent="0" lvl="0" marL="0" rtl="0" algn="l">
              <a:spcBef>
                <a:spcPts val="1600"/>
              </a:spcBef>
              <a:spcAft>
                <a:spcPts val="1600"/>
              </a:spcAft>
              <a:buNone/>
            </a:pPr>
            <a:r>
              <a:rPr lang="en" sz="2100"/>
              <a:t>We believe we have a good foundation for moving forward and will continue to research hand-in-hand with Dr. Niu. He is just as curious to find something out as we are!</a:t>
            </a:r>
            <a:endParaRPr sz="2100"/>
          </a:p>
        </p:txBody>
      </p:sp>
      <p:pic>
        <p:nvPicPr>
          <p:cNvPr id="128" name="Google Shape;128;p19"/>
          <p:cNvPicPr preferRelativeResize="0"/>
          <p:nvPr/>
        </p:nvPicPr>
        <p:blipFill>
          <a:blip r:embed="rId3">
            <a:alphaModFix/>
          </a:blip>
          <a:stretch>
            <a:fillRect/>
          </a:stretch>
        </p:blipFill>
        <p:spPr>
          <a:xfrm>
            <a:off x="5084225" y="845767"/>
            <a:ext cx="3333924" cy="18718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