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7"/>
  </p:notesMasterIdLst>
  <p:handoutMasterIdLst>
    <p:handoutMasterId r:id="rId58"/>
  </p:handoutMasterIdLst>
  <p:sldIdLst>
    <p:sldId id="372" r:id="rId2"/>
    <p:sldId id="555" r:id="rId3"/>
    <p:sldId id="567" r:id="rId4"/>
    <p:sldId id="556" r:id="rId5"/>
    <p:sldId id="557" r:id="rId6"/>
    <p:sldId id="558" r:id="rId7"/>
    <p:sldId id="559" r:id="rId8"/>
    <p:sldId id="563" r:id="rId9"/>
    <p:sldId id="560" r:id="rId10"/>
    <p:sldId id="610" r:id="rId11"/>
    <p:sldId id="611" r:id="rId12"/>
    <p:sldId id="564" r:id="rId13"/>
    <p:sldId id="565" r:id="rId14"/>
    <p:sldId id="561" r:id="rId15"/>
    <p:sldId id="566" r:id="rId16"/>
    <p:sldId id="573" r:id="rId17"/>
    <p:sldId id="602" r:id="rId18"/>
    <p:sldId id="571" r:id="rId19"/>
    <p:sldId id="572" r:id="rId20"/>
    <p:sldId id="599" r:id="rId21"/>
    <p:sldId id="601" r:id="rId22"/>
    <p:sldId id="600" r:id="rId23"/>
    <p:sldId id="562" r:id="rId24"/>
    <p:sldId id="568" r:id="rId25"/>
    <p:sldId id="569" r:id="rId26"/>
    <p:sldId id="570" r:id="rId27"/>
    <p:sldId id="574" r:id="rId28"/>
    <p:sldId id="575" r:id="rId29"/>
    <p:sldId id="576" r:id="rId30"/>
    <p:sldId id="577" r:id="rId31"/>
    <p:sldId id="578" r:id="rId32"/>
    <p:sldId id="580" r:id="rId33"/>
    <p:sldId id="579" r:id="rId34"/>
    <p:sldId id="584" r:id="rId35"/>
    <p:sldId id="585" r:id="rId36"/>
    <p:sldId id="583" r:id="rId37"/>
    <p:sldId id="586" r:id="rId38"/>
    <p:sldId id="587" r:id="rId39"/>
    <p:sldId id="588" r:id="rId40"/>
    <p:sldId id="590" r:id="rId41"/>
    <p:sldId id="589" r:id="rId42"/>
    <p:sldId id="591" r:id="rId43"/>
    <p:sldId id="594" r:id="rId44"/>
    <p:sldId id="592" r:id="rId45"/>
    <p:sldId id="593" r:id="rId46"/>
    <p:sldId id="595" r:id="rId47"/>
    <p:sldId id="596" r:id="rId48"/>
    <p:sldId id="603" r:id="rId49"/>
    <p:sldId id="604" r:id="rId50"/>
    <p:sldId id="605" r:id="rId51"/>
    <p:sldId id="606" r:id="rId52"/>
    <p:sldId id="607" r:id="rId53"/>
    <p:sldId id="608" r:id="rId54"/>
    <p:sldId id="609" r:id="rId55"/>
    <p:sldId id="598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  <a:srgbClr val="F30000"/>
    <a:srgbClr val="E0E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7109" autoAdjust="0"/>
  </p:normalViewPr>
  <p:slideViewPr>
    <p:cSldViewPr snapToObjects="1">
      <p:cViewPr varScale="1">
        <p:scale>
          <a:sx n="130" d="100"/>
          <a:sy n="130" d="100"/>
        </p:scale>
        <p:origin x="111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D2FDAF1-F4C4-FF43-BCCB-A55293E3BA2B}" type="datetimeFigureOut">
              <a:rPr lang="en-US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2FB2BCF-35BA-D54D-A078-74A0A1792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8A21877-0AFE-7945-BE43-56C4D3957A68}" type="datetimeFigureOut">
              <a:rPr lang="en-US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EA1198F-1A15-B74B-9BE3-28379BA79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0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B7D3E-D7FB-4F05-ACC6-7CD828A6E84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976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Procedural Approach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Focus is on procedures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All data is shared: no protection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More difficult to modify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Hard to manage complexity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Advantages of Object Orientation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People think in terms of object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OO models map to reality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OO models are: Easy to develop &amp; Easy to 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FEC9-DCE7-40F8-9D8E-BC2AEDA6176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44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F6605-945F-40EA-94B3-811573610AC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`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Abstraction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is a fundamental principle of software development that allows to reduce coupling between software modules. ●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Abstraction is formulation of generalized concept disregarding not important features, properties and relations in order to focus on distinctive 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s. ● Abstraction captures only those details about an object that are relevant to the current perspective.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Abstraction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is an interface to data type or functionality and can have multiple implementations. ●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Concrete implementation is never referenced directly and can be replaced with another implementation without requiring changes in client 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 ●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Client code should depend on abstraction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not the particular implementation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b="1" dirty="0"/>
              <a:t>Encapsulation</a:t>
            </a:r>
            <a:r>
              <a:rPr lang="en-US" dirty="0"/>
              <a:t> means that the data that an object contains cannot be accessed directly from outside that object, and its representation is invisible from outside the object. It is a great way to develop a loosely coupled software components.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Polymorphysm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Polymorphysm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(from Greek polys, "many, much"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morphē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"form, shape") is the possibility of objects with the same specification to have different implementation.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Polymorphism: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Overloading (compile time polymorphism): methods have the same name but different parameters.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Overriding (run time polymorphism): the implementation given in base class is replaced with that in sub class.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446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</a:br>
            <a:br>
              <a:rPr lang="en-US" sz="3600" dirty="0">
                <a:latin typeface="Helvetica CE"/>
                <a:ea typeface="+mj-ea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ea typeface="+mj-ea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ITC New Baskerville Roman"/>
                <a:ea typeface="+mn-ea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4D299-D224-DE43-ACF0-507BD2DB484A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8937-7E2E-0840-9B95-72C7339BA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1875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28600" y="651376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Ian Gorton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892" y="7620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</a:t>
            </a:r>
            <a:r>
              <a:rPr lang="en-US" baseline="0" dirty="0">
                <a:solidFill>
                  <a:schemeClr val="bg1"/>
                </a:solidFill>
              </a:rPr>
              <a:t> of Computer and Information Science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</a:br>
            <a:br>
              <a:rPr lang="en-US" sz="3600" dirty="0">
                <a:solidFill>
                  <a:prstClr val="black"/>
                </a:solidFill>
                <a:latin typeface="Helvetica CE"/>
                <a:ea typeface="+mn-ea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ea typeface="+mn-ea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ea typeface="+mn-ea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14D299-D224-DE43-ACF0-507BD2DB484A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8937-7E2E-0840-9B95-72C7339BA239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F677F9-DFF3-994C-BE54-A2C07F960626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329F-E972-D84C-8174-CF03B0BF6881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E739B9-011B-B24C-9CEE-EF5163CAE1A8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A3BC4-B19D-A441-9E0C-B5423139123D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</a:br>
            <a:b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D14D299-D224-DE43-ACF0-507BD2DB484A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9/6/2017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0D68937-7E2E-0840-9B95-72C7339BA239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9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0F677F9-DFF3-994C-BE54-A2C07F960626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9/6/2017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87D329F-E972-D84C-8174-CF03B0BF6881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1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0E739B9-011B-B24C-9CEE-EF5163CAE1A8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9/6/2017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</a:br>
            <a:b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D14D299-D224-DE43-ACF0-507BD2DB484A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9/6/2017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0D68937-7E2E-0840-9B95-72C7339BA239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2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0F677F9-DFF3-994C-BE54-A2C07F960626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9/6/2017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87D329F-E972-D84C-8174-CF03B0BF6881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9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0E739B9-011B-B24C-9CEE-EF5163CAE1A8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9/6/2017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4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F677F9-DFF3-994C-BE54-A2C07F960626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329F-E972-D84C-8174-CF03B0BF6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8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Headline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Lorem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Ipsum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</a:b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12030"/>
              </a:solidFill>
              <a:effectLst/>
              <a:uLnTx/>
              <a:uFillTx/>
              <a:latin typeface="Helvetica CE"/>
              <a:ea typeface="ＭＳ Ｐゴシック" charset="0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TC New Baskerville Roman"/>
                <a:ea typeface="ＭＳ Ｐゴシック" charset="0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14D299-D224-DE43-ACF0-507BD2DB484A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D68937-7E2E-0840-9B95-72C7339BA23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22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677F9-DFF3-994C-BE54-A2C07F96062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7D329F-E972-D84C-8174-CF03B0BF68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4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39B9-011B-B24C-9CEE-EF5163CAE1A8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A3BC4-B19D-A441-9E0C-B5423139123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27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3E2-95D5-4743-B361-E20450F97EE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DD2-8BE2-4C6E-9D98-ABF1B54F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D0C78-20BB-D54B-8314-0DB69530C007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4603E-D9C9-624B-8C10-448A0842B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739B9-011B-B24C-9CEE-EF5163CAE1A8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A3BC4-B19D-A441-9E0C-B54231391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E2AED-E6F5-B040-8530-D37A5207EBFF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8921E-8527-A842-89DB-FD5145820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0A798-B20F-8F40-A7FE-FF343D9A2D8B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004B5-FD3D-E142-ADBC-8FF1F3FD8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D938D-8950-C047-948F-106340589404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7D367-BCA1-DA48-B9FE-F826A2524F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A08F08-9473-C544-9822-05C2AD014517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CB953-BE1B-3847-BD89-044ED3CC8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711D7-F4D6-1D40-9837-130CCB41BA6F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8C9EC-B454-8F47-AF77-C76DD7D00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95400"/>
            <a:ext cx="8915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5826312-4609-354F-939F-3C677DD0A8BE}" type="datetime1">
              <a:rPr lang="en-US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DC4CCB0-989A-C149-9B0E-3E4F963381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533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ACTUALLY THE TITLE SLIDE?</a:t>
            </a:r>
            <a:br>
              <a:rPr lang="en-US"/>
            </a:b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68" r:id="rId10"/>
    <p:sldLayoutId id="2147483728" r:id="rId11"/>
    <p:sldLayoutId id="2147483729" r:id="rId12"/>
    <p:sldLayoutId id="2147483731" r:id="rId13"/>
    <p:sldLayoutId id="2147483739" r:id="rId14"/>
    <p:sldLayoutId id="2147483740" r:id="rId15"/>
    <p:sldLayoutId id="2147483742" r:id="rId16"/>
    <p:sldLayoutId id="2147483749" r:id="rId17"/>
    <p:sldLayoutId id="2147483750" r:id="rId18"/>
    <p:sldLayoutId id="2147483752" r:id="rId19"/>
    <p:sldLayoutId id="2147483759" r:id="rId20"/>
    <p:sldLayoutId id="2147483760" r:id="rId21"/>
    <p:sldLayoutId id="2147483762" r:id="rId22"/>
    <p:sldLayoutId id="2147483769" r:id="rId2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C12030"/>
          </a:solidFill>
          <a:latin typeface="Helvetica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ns/IEEE_TPL_2017/index/2017/1/0/0/1/1/50/1/50/1/50/1/30/1/30/1/30/1/20/1/20/1/5/1/5/1/20/1/10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8"/>
          <p:cNvSpPr>
            <a:spLocks noGrp="1"/>
          </p:cNvSpPr>
          <p:nvPr>
            <p:ph type="body" idx="4294967295"/>
          </p:nvPr>
        </p:nvSpPr>
        <p:spPr>
          <a:xfrm>
            <a:off x="38101" y="4902247"/>
            <a:ext cx="9144000" cy="15240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 Narrow"/>
                <a:cs typeface="Arial Narrow"/>
              </a:rPr>
              <a:t>Computer and Information Sciences</a:t>
            </a: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787400"/>
            <a:ext cx="9144000" cy="12192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 Narrow"/>
                <a:ea typeface="+mj-ea"/>
                <a:cs typeface="Arial Narrow"/>
              </a:rPr>
              <a:t>Northeastern University - Seattle</a:t>
            </a:r>
            <a:br>
              <a:rPr lang="en-US" sz="4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 Narrow"/>
                <a:ea typeface="+mj-ea"/>
                <a:cs typeface="Arial Narrow"/>
              </a:rPr>
            </a:br>
            <a:endParaRPr lang="en-US" sz="4400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Arial Narrow"/>
              <a:ea typeface="+mj-ea"/>
              <a:cs typeface="Arial Narrow"/>
            </a:endParaRP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600200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4662" cy="2807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00400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3265714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2477165"/>
            <a:ext cx="24574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65760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7515"/>
            <a:ext cx="7486650" cy="26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Software systems always change and evolve</a:t>
            </a:r>
          </a:p>
          <a:p>
            <a:pPr lvl="1"/>
            <a:r>
              <a:rPr lang="en-US" dirty="0"/>
              <a:t>Your code should be comprehensible so other engineers can use and modify it</a:t>
            </a:r>
          </a:p>
          <a:p>
            <a:r>
              <a:rPr lang="en-US" dirty="0"/>
              <a:t>Design principles make it possible to build modifiable software</a:t>
            </a:r>
          </a:p>
          <a:p>
            <a:pPr lvl="1"/>
            <a:r>
              <a:rPr lang="en-US" dirty="0"/>
              <a:t>But there are always trade-offs</a:t>
            </a:r>
          </a:p>
          <a:p>
            <a:pPr lvl="1"/>
            <a:r>
              <a:rPr lang="en-US" dirty="0"/>
              <a:t>Some changes are easier to make than others</a:t>
            </a:r>
          </a:p>
          <a:p>
            <a:pPr lvl="2"/>
            <a:r>
              <a:rPr lang="en-US" dirty="0"/>
              <a:t>And some will be hard/impossible</a:t>
            </a:r>
          </a:p>
          <a:p>
            <a:pPr lvl="1"/>
            <a:r>
              <a:rPr lang="en-US" dirty="0"/>
              <a:t>The art of design is to anticipate likely/most common changes and accommodate those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8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09600"/>
            <a:ext cx="644755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3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45895"/>
            <a:ext cx="3733799" cy="2318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066800"/>
            <a:ext cx="6763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end goal –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92355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C0F0-BC3E-4CB0-AE35-C073545D5F53}" type="datetime1">
              <a:rPr lang="en-US" altLang="en-US"/>
              <a:pPr/>
              <a:t>9/6/2017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01-</a:t>
            </a:r>
            <a:fld id="{78549E25-66B6-444C-BD60-A5EC5329A82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1277" y="437074"/>
            <a:ext cx="7886700" cy="1325563"/>
          </a:xfrm>
        </p:spPr>
        <p:txBody>
          <a:bodyPr/>
          <a:lstStyle/>
          <a:p>
            <a:r>
              <a:rPr lang="en-US" altLang="en-US" sz="4000" dirty="0"/>
              <a:t>Software Engineering and Practice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97" y="1762637"/>
            <a:ext cx="8915400" cy="3495163"/>
          </a:xfrm>
        </p:spPr>
        <p:txBody>
          <a:bodyPr/>
          <a:lstStyle/>
          <a:p>
            <a:r>
              <a:rPr lang="en-US" altLang="en-US" dirty="0"/>
              <a:t> Good software is not just the right output.  </a:t>
            </a:r>
          </a:p>
          <a:p>
            <a:r>
              <a:rPr lang="en-US" altLang="en-US" dirty="0"/>
              <a:t> Many other goals exist.</a:t>
            </a:r>
          </a:p>
          <a:p>
            <a:r>
              <a:rPr lang="en-US" altLang="en-US" dirty="0"/>
              <a:t>"Software engineering" promotes the creation of good software, in all its aspects</a:t>
            </a:r>
          </a:p>
          <a:p>
            <a:pPr lvl="1"/>
            <a:r>
              <a:rPr lang="en-US" altLang="en-US" dirty="0"/>
              <a:t>Directly code-related: class and method design</a:t>
            </a:r>
          </a:p>
          <a:p>
            <a:pPr lvl="1"/>
            <a:r>
              <a:rPr lang="en-US" altLang="en-US" dirty="0"/>
              <a:t>Externally: documentation, style</a:t>
            </a:r>
          </a:p>
          <a:p>
            <a:pPr lvl="1"/>
            <a:r>
              <a:rPr lang="en-US" altLang="en-US" dirty="0"/>
              <a:t>Some of it is higher-level: system architecture</a:t>
            </a:r>
          </a:p>
          <a:p>
            <a:r>
              <a:rPr lang="en-US" altLang="en-US" b="1" dirty="0"/>
              <a:t>Software quality is important in this class AND in the profession</a:t>
            </a:r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1177925" y="63039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09186"/>
            <a:ext cx="3962400" cy="26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65067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5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8382000" cy="838200"/>
          </a:xfrm>
        </p:spPr>
        <p:txBody>
          <a:bodyPr/>
          <a:lstStyle/>
          <a:p>
            <a:r>
              <a:rPr lang="en-US" dirty="0"/>
              <a:t>Program Design Principles – PDP CS5010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400050"/>
          </a:xfrm>
        </p:spPr>
        <p:txBody>
          <a:bodyPr/>
          <a:lstStyle/>
          <a:p>
            <a:r>
              <a:rPr lang="en-US" sz="2400" dirty="0"/>
              <a:t>Week 1 – Introduction to PDP</a:t>
            </a:r>
          </a:p>
        </p:txBody>
      </p:sp>
    </p:spTree>
    <p:extLst>
      <p:ext uri="{BB962C8B-B14F-4D97-AF65-F5344CB8AC3E}">
        <p14:creationId xmlns:p14="http://schemas.microsoft.com/office/powerpoint/2010/main" val="322948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635" y="1091920"/>
            <a:ext cx="8229600" cy="4876800"/>
          </a:xfrm>
        </p:spPr>
        <p:txBody>
          <a:bodyPr/>
          <a:lstStyle/>
          <a:p>
            <a:endParaRPr lang="en-US" altLang="en-US" dirty="0"/>
          </a:p>
          <a:p>
            <a:pPr lvl="1"/>
            <a:endParaRPr lang="en-US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20" y="504459"/>
            <a:ext cx="1986280" cy="1071033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8904" y="542448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4400" dirty="0"/>
              <a:t>Some modern languages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904" y="2323225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Calibri" panose="020F0502020204030204" pitchFamily="34" charset="0"/>
              </a:rPr>
              <a:t>Procedural languages:  </a:t>
            </a:r>
            <a:r>
              <a:rPr lang="en-US" sz="2400" dirty="0">
                <a:latin typeface="Calibri" panose="020F0502020204030204" pitchFamily="34" charset="0"/>
              </a:rPr>
              <a:t>programs are a series of commands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</a:rPr>
              <a:t>      </a:t>
            </a:r>
            <a:r>
              <a:rPr lang="en-US" sz="2400" b="1" dirty="0">
                <a:latin typeface="Calibri" panose="020F0502020204030204" pitchFamily="34" charset="0"/>
              </a:rPr>
              <a:t>Pascal</a:t>
            </a:r>
            <a:r>
              <a:rPr lang="en-US" sz="2400" dirty="0">
                <a:latin typeface="Calibri" panose="020F0502020204030204" pitchFamily="34" charset="0"/>
              </a:rPr>
              <a:t> (1970):	designed for education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</a:rPr>
              <a:t>      </a:t>
            </a:r>
            <a:r>
              <a:rPr lang="en-US" sz="2400" b="1" dirty="0">
                <a:latin typeface="Calibri" panose="020F0502020204030204" pitchFamily="34" charset="0"/>
              </a:rPr>
              <a:t>C</a:t>
            </a:r>
            <a:r>
              <a:rPr lang="en-US" sz="2400" dirty="0">
                <a:latin typeface="Calibri" panose="020F0502020204030204" pitchFamily="34" charset="0"/>
              </a:rPr>
              <a:t> (1972):low-level operating systems and device drivers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904" y="3543520"/>
            <a:ext cx="8529320" cy="26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 algn="l">
              <a:lnSpc>
                <a:spcPct val="114000"/>
              </a:lnSpc>
              <a:tabLst>
                <a:tab pos="2627313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Object-oriented languages</a:t>
            </a:r>
            <a:r>
              <a:rPr lang="en-US" altLang="en-US" sz="2400" dirty="0">
                <a:latin typeface="Calibri" panose="020F0502020204030204" pitchFamily="34" charset="0"/>
              </a:rPr>
              <a:t>:  programs use interacting "objects"</a:t>
            </a:r>
          </a:p>
          <a:p>
            <a:pPr marL="690563" lvl="1" indent="-233363" algn="l">
              <a:lnSpc>
                <a:spcPct val="114000"/>
              </a:lnSpc>
              <a:tabLst>
                <a:tab pos="2627313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C++</a:t>
            </a:r>
            <a:r>
              <a:rPr lang="en-US" altLang="en-US" sz="2400" dirty="0">
                <a:latin typeface="Calibri" panose="020F0502020204030204" pitchFamily="34" charset="0"/>
              </a:rPr>
              <a:t> (1985):"object-oriented" improvements to C</a:t>
            </a:r>
          </a:p>
          <a:p>
            <a:pPr marL="690563" lvl="1" indent="-233363" algn="l">
              <a:lnSpc>
                <a:spcPct val="114000"/>
              </a:lnSpc>
              <a:tabLst>
                <a:tab pos="2627313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Java</a:t>
            </a:r>
            <a:r>
              <a:rPr lang="en-US" altLang="en-US" sz="2400" dirty="0">
                <a:latin typeface="Calibri" panose="020F0502020204030204" pitchFamily="34" charset="0"/>
              </a:rPr>
              <a:t> (1995):	</a:t>
            </a:r>
          </a:p>
          <a:p>
            <a:pPr marL="800100" lvl="1" indent="-342900" algn="l">
              <a:lnSpc>
                <a:spcPct val="114000"/>
              </a:lnSpc>
              <a:buFont typeface="Arial" panose="020B0604020202020204" pitchFamily="34" charset="0"/>
              <a:buChar char="•"/>
              <a:tabLst>
                <a:tab pos="2627313" algn="l"/>
              </a:tabLst>
            </a:pPr>
            <a:r>
              <a:rPr lang="en-US" altLang="en-US" sz="2400" dirty="0">
                <a:latin typeface="Calibri" panose="020F0502020204030204" pitchFamily="34" charset="0"/>
              </a:rPr>
              <a:t>Designed for embedded systems, web apps/servers</a:t>
            </a:r>
          </a:p>
          <a:p>
            <a:pPr marL="800100" lvl="1" indent="-342900" algn="l">
              <a:lnSpc>
                <a:spcPct val="114000"/>
              </a:lnSpc>
              <a:buFont typeface="Arial" panose="020B0604020202020204" pitchFamily="34" charset="0"/>
              <a:buChar char="•"/>
              <a:tabLst>
                <a:tab pos="2627313" algn="l"/>
              </a:tabLst>
            </a:pPr>
            <a:r>
              <a:rPr lang="en-US" altLang="en-US" sz="2400" dirty="0">
                <a:latin typeface="Calibri" panose="020F0502020204030204" pitchFamily="34" charset="0"/>
              </a:rPr>
              <a:t>Runs on many platforms (Windows, Mac, Linux, cell phones...)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35934" r="58657" b="8942"/>
          <a:stretch/>
        </p:blipFill>
        <p:spPr>
          <a:xfrm>
            <a:off x="7696200" y="1645061"/>
            <a:ext cx="1447800" cy="2145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7296" r="11413" b="9417"/>
          <a:stretch/>
        </p:blipFill>
        <p:spPr>
          <a:xfrm>
            <a:off x="7182678" y="4343400"/>
            <a:ext cx="2133600" cy="2209800"/>
          </a:xfrm>
          <a:prstGeom prst="rect">
            <a:avLst/>
          </a:prstGeom>
        </p:spPr>
      </p:pic>
      <p:pic>
        <p:nvPicPr>
          <p:cNvPr id="1026" name="Picture 2" descr="Language Spectrum of Scienc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1057290"/>
            <a:ext cx="6813648" cy="14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DD2-8BE2-4C6E-9D98-ABF1B54FEE4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6296025" cy="4085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06" y="524470"/>
            <a:ext cx="8745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https://spectrum.ieee.org/ns/IEEE_TPL_2017/index/2017/1/0/0/1/1/50/1/50/1/50/1/30/1/30/1/30/1/20/1/20/1/5/1/5/1/20/1/100/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7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1B6-F045-4631-91CC-9C56FC7B4273}" type="datetime1">
              <a:rPr lang="en-US" altLang="en-US"/>
              <a:pPr/>
              <a:t>9/6/2017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01-</a:t>
            </a:r>
            <a:fld id="{515035AC-B81B-4860-B669-DA2AF857C52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732"/>
            <a:ext cx="7886700" cy="1325563"/>
          </a:xfrm>
        </p:spPr>
        <p:txBody>
          <a:bodyPr/>
          <a:lstStyle/>
          <a:p>
            <a:r>
              <a:rPr lang="en-US" altLang="en-US" dirty="0"/>
              <a:t>Object Oriented Principles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78419"/>
            <a:ext cx="8915400" cy="5137150"/>
          </a:xfrm>
        </p:spPr>
        <p:txBody>
          <a:bodyPr>
            <a:normAutofit/>
          </a:bodyPr>
          <a:lstStyle/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Abstraction</a:t>
            </a:r>
            <a:endParaRPr lang="en-US" altLang="en-US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endParaRPr lang="en-US" altLang="en-US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endParaRPr lang="en-US" altLang="en-US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Encapsulation</a:t>
            </a:r>
          </a:p>
          <a:p>
            <a:pPr marL="282575" lvl="1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Object’s data cannot be accessed</a:t>
            </a:r>
          </a:p>
          <a:p>
            <a:pPr marL="0" indent="0"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  directly from outside the object</a:t>
            </a:r>
          </a:p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Inheritance</a:t>
            </a:r>
            <a:r>
              <a:rPr lang="en-US" altLang="en-US" sz="2400" dirty="0">
                <a:latin typeface="Calibri" panose="020F0502020204030204" pitchFamily="34" charset="0"/>
              </a:rPr>
              <a:t>  - “Is-a” relationship</a:t>
            </a:r>
            <a:endParaRPr lang="en-US" altLang="en-US" sz="2400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Polymorphism</a:t>
            </a:r>
            <a:r>
              <a:rPr lang="en-US" altLang="en-US" dirty="0">
                <a:solidFill>
                  <a:srgbClr val="800080"/>
                </a:solidFill>
                <a:latin typeface="Calibri" panose="020F0502020204030204" pitchFamily="34" charset="0"/>
              </a:rPr>
              <a:t> – </a:t>
            </a:r>
            <a:r>
              <a:rPr lang="en-US" altLang="en-US" sz="2400" dirty="0">
                <a:latin typeface="Calibri" panose="020F0502020204030204" pitchFamily="34" charset="0"/>
              </a:rPr>
              <a:t>objects with the same  </a:t>
            </a:r>
          </a:p>
          <a:p>
            <a:pPr marL="0" indent="0"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 specification have different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795088"/>
            <a:ext cx="4343400" cy="262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57400"/>
            <a:ext cx="4457700" cy="288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4724400"/>
            <a:ext cx="254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0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/>
          <a:lstStyle/>
          <a:p>
            <a:r>
              <a:rPr lang="en-US" dirty="0"/>
              <a:t>PDP Logistics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4525963"/>
          </a:xfrm>
        </p:spPr>
        <p:txBody>
          <a:bodyPr/>
          <a:lstStyle/>
          <a:p>
            <a:r>
              <a:rPr lang="en-US" dirty="0"/>
              <a:t>We will be using Java </a:t>
            </a:r>
          </a:p>
          <a:p>
            <a:r>
              <a:rPr lang="en-US" dirty="0"/>
              <a:t>Next week – Whirlwind Tour of Java</a:t>
            </a:r>
          </a:p>
          <a:p>
            <a:pPr lvl="1"/>
            <a:r>
              <a:rPr lang="en-US" dirty="0"/>
              <a:t>After that we assume Java competence</a:t>
            </a:r>
          </a:p>
          <a:p>
            <a:r>
              <a:rPr lang="en-US" dirty="0"/>
              <a:t>Advanced OO Design Principles and Patterns</a:t>
            </a:r>
          </a:p>
          <a:p>
            <a:r>
              <a:rPr lang="en-US" dirty="0"/>
              <a:t>Data Structures and Algorithms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Networking and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1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8534400" cy="91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https://cs5010pdp2017fall.github.io/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9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Each lecture will be a mix of presentation and class exercises</a:t>
            </a:r>
          </a:p>
          <a:p>
            <a:r>
              <a:rPr lang="en-US" dirty="0"/>
              <a:t>We’ll expect you to have done the recommended reading associated with each week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/>
          <a:lstStyle/>
          <a:p>
            <a:r>
              <a:rPr lang="en-US" dirty="0"/>
              <a:t>9 programming assignments</a:t>
            </a:r>
          </a:p>
          <a:p>
            <a:pPr lvl="1"/>
            <a:r>
              <a:rPr lang="en-US" dirty="0"/>
              <a:t>6x1 week</a:t>
            </a:r>
          </a:p>
          <a:p>
            <a:pPr lvl="1"/>
            <a:r>
              <a:rPr lang="en-US" dirty="0"/>
              <a:t>3x2 weeks (these are obviously harder!)</a:t>
            </a:r>
          </a:p>
          <a:p>
            <a:r>
              <a:rPr lang="en-US" dirty="0"/>
              <a:t>First 4 assignments are solo</a:t>
            </a:r>
          </a:p>
          <a:p>
            <a:r>
              <a:rPr lang="en-US" dirty="0"/>
              <a:t>Last 5 are in pairs</a:t>
            </a:r>
          </a:p>
          <a:p>
            <a:pPr lvl="1"/>
            <a:r>
              <a:rPr lang="en-US" dirty="0"/>
              <a:t>We choose the partners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1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05800" cy="4525963"/>
          </a:xfrm>
        </p:spPr>
        <p:txBody>
          <a:bodyPr/>
          <a:lstStyle/>
          <a:p>
            <a:r>
              <a:rPr lang="en-US" dirty="0"/>
              <a:t>Code submission due Mondays at 6pm on weeks of deadlines</a:t>
            </a:r>
          </a:p>
          <a:p>
            <a:r>
              <a:rPr lang="en-US" dirty="0"/>
              <a:t>Tuesday – walkthroughs held where you explain your code to TAs/Professors</a:t>
            </a:r>
          </a:p>
          <a:p>
            <a:r>
              <a:rPr lang="en-US" dirty="0"/>
              <a:t>Logistics for walkthroughs coming soon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84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72400" cy="4525963"/>
          </a:xfrm>
        </p:spPr>
        <p:txBody>
          <a:bodyPr/>
          <a:lstStyle/>
          <a:p>
            <a:r>
              <a:rPr lang="en-US" dirty="0"/>
              <a:t>30% - correctness</a:t>
            </a:r>
          </a:p>
          <a:p>
            <a:pPr lvl="1"/>
            <a:r>
              <a:rPr lang="en-US" dirty="0"/>
              <a:t>Pass tests</a:t>
            </a:r>
          </a:p>
          <a:p>
            <a:pPr lvl="1"/>
            <a:r>
              <a:rPr lang="en-US" dirty="0"/>
              <a:t>Produce correct output</a:t>
            </a:r>
          </a:p>
          <a:p>
            <a:r>
              <a:rPr lang="en-US" dirty="0"/>
              <a:t>20% - presentation of solution</a:t>
            </a:r>
          </a:p>
          <a:p>
            <a:r>
              <a:rPr lang="en-US" dirty="0"/>
              <a:t>50% - design</a:t>
            </a:r>
          </a:p>
          <a:p>
            <a:r>
              <a:rPr lang="en-US" dirty="0"/>
              <a:t>See web site for specifics.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Grade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8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Aims of PDP</a:t>
            </a:r>
          </a:p>
          <a:p>
            <a:r>
              <a:rPr lang="en-US" dirty="0"/>
              <a:t>Logistics of PDP</a:t>
            </a:r>
          </a:p>
          <a:p>
            <a:r>
              <a:rPr lang="en-US" dirty="0"/>
              <a:t>Class exercise and discussion</a:t>
            </a:r>
          </a:p>
          <a:p>
            <a:r>
              <a:rPr lang="en-US" dirty="0"/>
              <a:t>Design by Contract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4041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Professors – You have 4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00250"/>
            <a:ext cx="14287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00250"/>
            <a:ext cx="14287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43400"/>
            <a:ext cx="142875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343400"/>
            <a:ext cx="1428750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19400" y="27146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1815" y="4869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Adrienne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0" y="2714625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Tamara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48694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726466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many TAs …..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09800"/>
            <a:ext cx="2900362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A3BC4-B19D-A441-9E0C-B54231391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35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Vivino.com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5255"/>
            <a:ext cx="8686800" cy="42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4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Database of knowledge about wine worldwide</a:t>
            </a:r>
          </a:p>
          <a:p>
            <a:pPr lvl="1"/>
            <a:r>
              <a:rPr lang="en-US" dirty="0"/>
              <a:t>Wine producers</a:t>
            </a:r>
          </a:p>
          <a:p>
            <a:pPr lvl="1"/>
            <a:r>
              <a:rPr lang="en-US" dirty="0"/>
              <a:t>The wines they produce</a:t>
            </a:r>
          </a:p>
          <a:p>
            <a:pPr lvl="1"/>
            <a:r>
              <a:rPr lang="en-US" dirty="0"/>
              <a:t>Retailers that sell each wine</a:t>
            </a:r>
          </a:p>
          <a:p>
            <a:pPr lvl="1"/>
            <a:r>
              <a:rPr lang="en-US" dirty="0"/>
              <a:t>Classification of all wines into ~250 categories</a:t>
            </a:r>
          </a:p>
          <a:p>
            <a:r>
              <a:rPr lang="en-US" dirty="0"/>
              <a:t>Users rate wines they drink</a:t>
            </a:r>
          </a:p>
          <a:p>
            <a:pPr lvl="1"/>
            <a:r>
              <a:rPr lang="en-US" dirty="0"/>
              <a:t>Rating and comments</a:t>
            </a:r>
          </a:p>
          <a:p>
            <a:pPr lvl="1"/>
            <a:r>
              <a:rPr lang="en-US" dirty="0"/>
              <a:t>Other users can ‘Like’ ratings</a:t>
            </a:r>
          </a:p>
          <a:p>
            <a:pPr lvl="1"/>
            <a:r>
              <a:rPr lang="en-US" dirty="0"/>
              <a:t>Users can follow others (followed by/followers)</a:t>
            </a:r>
          </a:p>
          <a:p>
            <a:pPr lvl="1"/>
            <a:r>
              <a:rPr lang="en-US" dirty="0"/>
              <a:t>Users get rankings based on number of reviews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Vivino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7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In groups of 2 or 3, discuss:</a:t>
            </a:r>
          </a:p>
          <a:p>
            <a:pPr lvl="1"/>
            <a:r>
              <a:rPr lang="en-US" dirty="0"/>
              <a:t>What are the major abstractions in this problems domain	</a:t>
            </a:r>
          </a:p>
          <a:p>
            <a:pPr lvl="2"/>
            <a:r>
              <a:rPr lang="en-US" dirty="0"/>
              <a:t>E.g. Classes</a:t>
            </a:r>
          </a:p>
          <a:p>
            <a:pPr lvl="1"/>
            <a:r>
              <a:rPr lang="en-US" dirty="0"/>
              <a:t>How are they are related?</a:t>
            </a:r>
          </a:p>
          <a:p>
            <a:pPr lvl="2"/>
            <a:r>
              <a:rPr lang="en-US" dirty="0"/>
              <a:t>Associations/compositions</a:t>
            </a:r>
          </a:p>
          <a:p>
            <a:pPr lvl="2"/>
            <a:r>
              <a:rPr lang="en-US" dirty="0"/>
              <a:t>Dependencies (one way/two way?)</a:t>
            </a:r>
          </a:p>
          <a:p>
            <a:r>
              <a:rPr lang="en-US" dirty="0"/>
              <a:t>Remember – this is a client server app</a:t>
            </a:r>
          </a:p>
          <a:p>
            <a:pPr lvl="1"/>
            <a:r>
              <a:rPr lang="en-US" dirty="0"/>
              <a:t>Server lives ‘in the cloud’, shared by ….</a:t>
            </a:r>
          </a:p>
          <a:p>
            <a:pPr lvl="1"/>
            <a:r>
              <a:rPr lang="en-US" dirty="0"/>
              <a:t>(Typically) mobile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0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/>
          <a:lstStyle/>
          <a:p>
            <a:r>
              <a:rPr lang="en-US" dirty="0"/>
              <a:t>Design By Contract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A3BC4-B19D-A441-9E0C-B54231391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91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programs (</a:t>
            </a:r>
            <a:r>
              <a:rPr lang="en-US" dirty="0" err="1"/>
              <a:t>e.g</a:t>
            </a:r>
            <a:r>
              <a:rPr lang="en-US" dirty="0"/>
              <a:t> a few hundred LoCs)</a:t>
            </a:r>
          </a:p>
          <a:p>
            <a:pPr lvl="1"/>
            <a:r>
              <a:rPr lang="en-US" dirty="0"/>
              <a:t>Easy to write</a:t>
            </a:r>
          </a:p>
          <a:p>
            <a:pPr lvl="1"/>
            <a:r>
              <a:rPr lang="en-US" dirty="0"/>
              <a:t>Easy to fully understand</a:t>
            </a:r>
          </a:p>
          <a:p>
            <a:pPr lvl="1"/>
            <a:r>
              <a:rPr lang="en-US" dirty="0"/>
              <a:t>Easy to change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Big programs (e.g. 1 million LoCs)</a:t>
            </a:r>
          </a:p>
          <a:p>
            <a:pPr lvl="1"/>
            <a:r>
              <a:rPr lang="en-US" dirty="0"/>
              <a:t>Hard to write</a:t>
            </a:r>
          </a:p>
          <a:p>
            <a:pPr lvl="1"/>
            <a:r>
              <a:rPr lang="en-US" dirty="0"/>
              <a:t>Impossible to fully understand</a:t>
            </a:r>
          </a:p>
          <a:p>
            <a:pPr lvl="1"/>
            <a:r>
              <a:rPr lang="en-US" dirty="0"/>
              <a:t>Hard to change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‘in the Small’ versus ‘in the large’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603E-D9C9-624B-8C10-448A0842B9A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5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33600"/>
            <a:ext cx="3819525" cy="25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2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6096000" cy="4525963"/>
          </a:xfrm>
        </p:spPr>
        <p:txBody>
          <a:bodyPr/>
          <a:lstStyle/>
          <a:p>
            <a:r>
              <a:rPr lang="en-US" dirty="0"/>
              <a:t>A seemingly simple change leads to many unexpected changes</a:t>
            </a:r>
          </a:p>
          <a:p>
            <a:r>
              <a:rPr lang="en-US" dirty="0"/>
              <a:t>The parts of the programs are dependent upon each</a:t>
            </a:r>
          </a:p>
          <a:p>
            <a:pPr lvl="1"/>
            <a:r>
              <a:rPr lang="en-US" dirty="0"/>
              <a:t>Change one, must change many</a:t>
            </a:r>
          </a:p>
          <a:p>
            <a:pPr lvl="1"/>
            <a:r>
              <a:rPr lang="en-US" dirty="0"/>
              <a:t>Tightly coupled</a:t>
            </a:r>
          </a:p>
          <a:p>
            <a:r>
              <a:rPr lang="en-US" dirty="0"/>
              <a:t>The number of interactions/dependencies makes code unmanageable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Ripple Effect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46" y="2971800"/>
            <a:ext cx="2581975" cy="13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5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Primary Aims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At the end of this course you should be able to:</a:t>
            </a:r>
          </a:p>
          <a:p>
            <a:pPr lvl="1"/>
            <a:r>
              <a:rPr lang="en-US" dirty="0"/>
              <a:t>Design and build </a:t>
            </a:r>
            <a:r>
              <a:rPr lang="en-US" b="1" dirty="0"/>
              <a:t>high quality </a:t>
            </a:r>
            <a:r>
              <a:rPr lang="en-US" dirty="0"/>
              <a:t>software</a:t>
            </a:r>
          </a:p>
          <a:p>
            <a:pPr lvl="1"/>
            <a:r>
              <a:rPr lang="en-US" dirty="0"/>
              <a:t>Explain the </a:t>
            </a:r>
            <a:r>
              <a:rPr lang="en-US" b="1" dirty="0"/>
              <a:t>major principles </a:t>
            </a:r>
            <a:r>
              <a:rPr lang="en-US" dirty="0"/>
              <a:t>of the ‘art of programming’</a:t>
            </a:r>
          </a:p>
          <a:p>
            <a:pPr lvl="1"/>
            <a:r>
              <a:rPr lang="en-US" dirty="0"/>
              <a:t>Write </a:t>
            </a:r>
            <a:r>
              <a:rPr lang="en-US" b="1" dirty="0"/>
              <a:t>understandable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Be able to </a:t>
            </a:r>
            <a:r>
              <a:rPr lang="en-US" b="1" dirty="0"/>
              <a:t>explain</a:t>
            </a:r>
            <a:r>
              <a:rPr lang="en-US" dirty="0"/>
              <a:t> your design and code to your peers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41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76400"/>
            <a:ext cx="5505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4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96200" cy="4525963"/>
          </a:xfrm>
        </p:spPr>
        <p:txBody>
          <a:bodyPr/>
          <a:lstStyle/>
          <a:p>
            <a:r>
              <a:rPr lang="en-US" dirty="0"/>
              <a:t>Decompose the problem into parts</a:t>
            </a:r>
          </a:p>
          <a:p>
            <a:pPr lvl="1"/>
            <a:r>
              <a:rPr lang="en-US" dirty="0"/>
              <a:t>Modules, packages, classes, components,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 minimal dependencies between the parts</a:t>
            </a:r>
          </a:p>
          <a:p>
            <a:pPr lvl="1"/>
            <a:r>
              <a:rPr lang="en-US" dirty="0"/>
              <a:t>Loosely coupled, limit ripple effect</a:t>
            </a:r>
          </a:p>
          <a:p>
            <a:r>
              <a:rPr lang="en-US" dirty="0"/>
              <a:t>Dependencies based on </a:t>
            </a:r>
            <a:r>
              <a:rPr lang="en-US" b="1" dirty="0"/>
              <a:t>specifications</a:t>
            </a:r>
          </a:p>
          <a:p>
            <a:pPr lvl="1"/>
            <a:r>
              <a:rPr lang="en-US" dirty="0"/>
              <a:t>Hide implementation details from other parts</a:t>
            </a:r>
          </a:p>
          <a:p>
            <a:pPr lvl="1"/>
            <a:r>
              <a:rPr lang="en-US" dirty="0"/>
              <a:t>Details can change as long as specification not violated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0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20000" cy="4525963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b="1" dirty="0"/>
              <a:t>contract</a:t>
            </a:r>
            <a:r>
              <a:rPr lang="en-US" dirty="0"/>
              <a:t> between a ‘using’ class and a ‘used’ class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client, server</a:t>
            </a:r>
          </a:p>
          <a:p>
            <a:r>
              <a:rPr lang="en-US" dirty="0"/>
              <a:t>Describes expectations of each other</a:t>
            </a:r>
          </a:p>
          <a:p>
            <a:pPr lvl="1"/>
            <a:r>
              <a:rPr lang="en-US" dirty="0"/>
              <a:t>What data the client must pass to the server </a:t>
            </a:r>
          </a:p>
          <a:p>
            <a:pPr lvl="1"/>
            <a:r>
              <a:rPr lang="en-US" dirty="0"/>
              <a:t>What effects passing the expected data will have on the server</a:t>
            </a:r>
          </a:p>
          <a:p>
            <a:pPr lvl="1"/>
            <a:r>
              <a:rPr lang="en-US" dirty="0"/>
              <a:t>What the server will return to the client</a:t>
            </a:r>
          </a:p>
          <a:p>
            <a:pPr lvl="1"/>
            <a:r>
              <a:rPr lang="en-US" dirty="0"/>
              <a:t>What conditions can be guaranteed to hold after the request is complete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1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Code is complicated!!</a:t>
            </a:r>
          </a:p>
          <a:p>
            <a:pPr lvl="1"/>
            <a:r>
              <a:rPr lang="en-US" dirty="0"/>
              <a:t>And changes</a:t>
            </a:r>
          </a:p>
          <a:p>
            <a:r>
              <a:rPr lang="en-US" dirty="0"/>
              <a:t>Specification concisely tells the client </a:t>
            </a:r>
            <a:r>
              <a:rPr lang="en-US" b="1" dirty="0"/>
              <a:t>what</a:t>
            </a:r>
            <a:r>
              <a:rPr lang="en-US" dirty="0"/>
              <a:t> the code does, not </a:t>
            </a:r>
            <a:r>
              <a:rPr lang="en-US" b="1" dirty="0"/>
              <a:t>how</a:t>
            </a:r>
            <a:r>
              <a:rPr lang="en-US" dirty="0"/>
              <a:t> it does it</a:t>
            </a:r>
          </a:p>
          <a:p>
            <a:r>
              <a:rPr lang="en-US" dirty="0"/>
              <a:t>Specification abstracts away unnecessary  details</a:t>
            </a:r>
          </a:p>
          <a:p>
            <a:pPr lvl="1"/>
            <a:r>
              <a:rPr lang="en-US" dirty="0"/>
              <a:t>Easy to understand, clear and unambiguous</a:t>
            </a:r>
          </a:p>
          <a:p>
            <a:pPr lvl="1"/>
            <a:r>
              <a:rPr lang="en-US" dirty="0"/>
              <a:t>Specifies what the client can always </a:t>
            </a:r>
            <a:r>
              <a:rPr lang="en-US" b="1" dirty="0"/>
              <a:t>depend</a:t>
            </a:r>
            <a:r>
              <a:rPr lang="en-US" dirty="0"/>
              <a:t> on when using the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not just read the code?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7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Preconditions of the module</a:t>
            </a:r>
          </a:p>
          <a:p>
            <a:pPr lvl="1"/>
            <a:r>
              <a:rPr lang="en-US" dirty="0"/>
              <a:t>What conditions the module requests from its clients</a:t>
            </a:r>
          </a:p>
          <a:p>
            <a:pPr lvl="1"/>
            <a:r>
              <a:rPr lang="en-US" dirty="0"/>
              <a:t>Check upon entry to module</a:t>
            </a:r>
          </a:p>
          <a:p>
            <a:r>
              <a:rPr lang="en-US" dirty="0"/>
              <a:t>Postconditions of the module</a:t>
            </a:r>
          </a:p>
          <a:p>
            <a:pPr lvl="1"/>
            <a:r>
              <a:rPr lang="en-US" dirty="0"/>
              <a:t>What guarantees the module gives to clients</a:t>
            </a:r>
          </a:p>
          <a:p>
            <a:pPr lvl="1"/>
            <a:r>
              <a:rPr lang="en-US" dirty="0"/>
              <a:t>What conditions must hold for all objects of this module if implemented correctly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Elements of a contract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6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48600" cy="4525963"/>
          </a:xfrm>
        </p:spPr>
        <p:txBody>
          <a:bodyPr/>
          <a:lstStyle/>
          <a:p>
            <a:r>
              <a:rPr lang="en-US" dirty="0"/>
              <a:t>Precondition violation</a:t>
            </a:r>
          </a:p>
          <a:p>
            <a:pPr lvl="1"/>
            <a:r>
              <a:rPr lang="en-US" dirty="0"/>
              <a:t>Blame the client</a:t>
            </a:r>
          </a:p>
          <a:p>
            <a:r>
              <a:rPr lang="en-US" dirty="0"/>
              <a:t>Postcondition violation</a:t>
            </a:r>
          </a:p>
          <a:p>
            <a:pPr lvl="1"/>
            <a:r>
              <a:rPr lang="en-US" dirty="0"/>
              <a:t>Blame the server</a:t>
            </a:r>
          </a:p>
          <a:p>
            <a:pPr lvl="1"/>
            <a:r>
              <a:rPr lang="en-US" dirty="0"/>
              <a:t>In reality we have a bug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Violations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7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4525963"/>
          </a:xfrm>
        </p:spPr>
        <p:txBody>
          <a:bodyPr/>
          <a:lstStyle/>
          <a:p>
            <a:r>
              <a:rPr lang="en-US" dirty="0"/>
              <a:t>Push(T t)</a:t>
            </a:r>
          </a:p>
          <a:p>
            <a:pPr lvl="1"/>
            <a:r>
              <a:rPr lang="en-US" dirty="0"/>
              <a:t>Precondition: stack is not full</a:t>
            </a:r>
          </a:p>
          <a:p>
            <a:pPr lvl="1"/>
            <a:r>
              <a:rPr lang="en-US" dirty="0"/>
              <a:t>Postcondition: </a:t>
            </a:r>
            <a:r>
              <a:rPr lang="en-US" dirty="0" err="1"/>
              <a:t>numElem</a:t>
            </a:r>
            <a:r>
              <a:rPr lang="en-US" dirty="0"/>
              <a:t> = numElem’+1</a:t>
            </a:r>
          </a:p>
          <a:p>
            <a:pPr lvl="1"/>
            <a:r>
              <a:rPr lang="en-US" dirty="0"/>
              <a:t>Stack[</a:t>
            </a:r>
            <a:r>
              <a:rPr lang="en-US" dirty="0" err="1"/>
              <a:t>numElem</a:t>
            </a:r>
            <a:r>
              <a:rPr lang="en-US" dirty="0"/>
              <a:t>] = t</a:t>
            </a:r>
          </a:p>
          <a:p>
            <a:pPr lvl="1"/>
            <a:r>
              <a:rPr lang="en-US" dirty="0" err="1"/>
              <a:t>numElem</a:t>
            </a:r>
            <a:r>
              <a:rPr lang="en-US" dirty="0"/>
              <a:t> &gt;= 0 and &lt;= max</a:t>
            </a:r>
          </a:p>
          <a:p>
            <a:r>
              <a:rPr lang="en-US" dirty="0"/>
              <a:t>T Pop()</a:t>
            </a:r>
          </a:p>
          <a:p>
            <a:pPr lvl="1"/>
            <a:r>
              <a:rPr lang="en-US" dirty="0"/>
              <a:t>Precondition: stack is not empty</a:t>
            </a:r>
          </a:p>
          <a:p>
            <a:pPr lvl="1"/>
            <a:r>
              <a:rPr lang="en-US" dirty="0"/>
              <a:t>Postcondition: </a:t>
            </a:r>
            <a:r>
              <a:rPr lang="en-US" dirty="0" err="1"/>
              <a:t>numElem</a:t>
            </a:r>
            <a:r>
              <a:rPr lang="en-US" dirty="0"/>
              <a:t> =numElem’-1</a:t>
            </a:r>
          </a:p>
          <a:p>
            <a:pPr lvl="1"/>
            <a:r>
              <a:rPr lang="en-US" dirty="0"/>
              <a:t>Postcondition: Returns Stack[</a:t>
            </a:r>
            <a:r>
              <a:rPr lang="en-US" dirty="0" err="1"/>
              <a:t>numElem</a:t>
            </a:r>
            <a:r>
              <a:rPr lang="en-US" dirty="0"/>
              <a:t>’]</a:t>
            </a:r>
          </a:p>
          <a:p>
            <a:pPr lvl="1"/>
            <a:r>
              <a:rPr lang="en-US" dirty="0" err="1"/>
              <a:t>numElem</a:t>
            </a:r>
            <a:r>
              <a:rPr lang="en-US" dirty="0"/>
              <a:t> &gt;= 0 and &lt;=max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– A fixed size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257800" y="3581400"/>
            <a:ext cx="3698631" cy="2362201"/>
            <a:chOff x="5257800" y="3581400"/>
            <a:chExt cx="3698631" cy="2362201"/>
          </a:xfrm>
        </p:grpSpPr>
        <p:sp>
          <p:nvSpPr>
            <p:cNvPr id="6" name="TextBox 5"/>
            <p:cNvSpPr txBox="1"/>
            <p:nvPr/>
          </p:nvSpPr>
          <p:spPr>
            <a:xfrm>
              <a:off x="6873810" y="3684378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Module Invariant </a:t>
              </a:r>
            </a:p>
          </p:txBody>
        </p:sp>
        <p:cxnSp>
          <p:nvCxnSpPr>
            <p:cNvPr id="8" name="Connector: Elbow 7"/>
            <p:cNvCxnSpPr>
              <a:stCxn id="6" idx="2"/>
            </p:cNvCxnSpPr>
            <p:nvPr/>
          </p:nvCxnSpPr>
          <p:spPr>
            <a:xfrm rot="5400000">
              <a:off x="5755816" y="3784295"/>
              <a:ext cx="1889890" cy="242872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/>
            <p:cNvCxnSpPr>
              <a:stCxn id="6" idx="0"/>
            </p:cNvCxnSpPr>
            <p:nvPr/>
          </p:nvCxnSpPr>
          <p:spPr>
            <a:xfrm rot="16200000" flipV="1">
              <a:off x="6534972" y="2304228"/>
              <a:ext cx="102978" cy="265732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2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/>
          <a:lstStyle/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Upon module entry</a:t>
            </a:r>
          </a:p>
          <a:p>
            <a:pPr lvl="2"/>
            <a:r>
              <a:rPr lang="en-US" dirty="0"/>
              <a:t>Or as early as feasible</a:t>
            </a:r>
          </a:p>
          <a:p>
            <a:pPr lvl="1"/>
            <a:r>
              <a:rPr lang="en-US" dirty="0"/>
              <a:t>Throw an exception if violated</a:t>
            </a:r>
          </a:p>
          <a:p>
            <a:r>
              <a:rPr lang="en-US" dirty="0"/>
              <a:t>Postconditions</a:t>
            </a:r>
          </a:p>
          <a:p>
            <a:pPr lvl="1"/>
            <a:r>
              <a:rPr lang="en-US" dirty="0"/>
              <a:t>Just before returning</a:t>
            </a:r>
          </a:p>
          <a:p>
            <a:pPr lvl="1"/>
            <a:r>
              <a:rPr lang="en-US" dirty="0"/>
              <a:t>Violations indicate errors in the module </a:t>
            </a:r>
          </a:p>
          <a:p>
            <a:pPr lvl="2"/>
            <a:r>
              <a:rPr lang="en-US" dirty="0"/>
              <a:t>Useful for debugging</a:t>
            </a:r>
          </a:p>
          <a:p>
            <a:pPr lvl="2"/>
            <a:r>
              <a:rPr lang="en-US" dirty="0"/>
              <a:t>In production?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check?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72400" cy="4525963"/>
          </a:xfrm>
        </p:spPr>
        <p:txBody>
          <a:bodyPr/>
          <a:lstStyle/>
          <a:p>
            <a:r>
              <a:rPr lang="en-US" dirty="0"/>
              <a:t>Javadoc can be used for writing specification</a:t>
            </a:r>
          </a:p>
          <a:p>
            <a:pPr lvl="1"/>
            <a:r>
              <a:rPr lang="en-US" dirty="0"/>
              <a:t>Method signature</a:t>
            </a:r>
          </a:p>
          <a:p>
            <a:pPr lvl="1"/>
            <a:r>
              <a:rPr lang="en-US" dirty="0"/>
              <a:t>Text description of method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: description of what gets passed in</a:t>
            </a:r>
          </a:p>
          <a:p>
            <a:pPr lvl="1"/>
            <a:r>
              <a:rPr lang="en-US" dirty="0"/>
              <a:t>@return; description of what gets returned</a:t>
            </a:r>
          </a:p>
          <a:p>
            <a:pPr lvl="1"/>
            <a:r>
              <a:rPr lang="en-US" dirty="0"/>
              <a:t>@throws: exceptions that may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Javadoc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http://www.oracle.com/technetwork/articles/java/index-137868.html</a:t>
            </a:r>
          </a:p>
        </p:txBody>
      </p:sp>
    </p:spTree>
    <p:extLst>
      <p:ext uri="{BB962C8B-B14F-4D97-AF65-F5344CB8AC3E}">
        <p14:creationId xmlns:p14="http://schemas.microsoft.com/office/powerpoint/2010/main" val="1936342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/**</a:t>
            </a:r>
          </a:p>
          <a:p>
            <a:pPr marL="0" indent="0">
              <a:buNone/>
            </a:pPr>
            <a:r>
              <a:rPr lang="en-US" sz="1400" dirty="0"/>
              <a:t> * Returns an Image object that can then be painted on the screen. </a:t>
            </a:r>
          </a:p>
          <a:p>
            <a:pPr marL="0" indent="0">
              <a:buNone/>
            </a:pPr>
            <a:r>
              <a:rPr lang="en-US" sz="1400" dirty="0"/>
              <a:t> * The </a:t>
            </a:r>
            <a:r>
              <a:rPr lang="en-US" sz="1400" dirty="0" err="1"/>
              <a:t>url</a:t>
            </a:r>
            <a:r>
              <a:rPr lang="en-US" sz="1400" dirty="0"/>
              <a:t> argument must specify an absolute {@link URL}. The name</a:t>
            </a:r>
          </a:p>
          <a:p>
            <a:pPr marL="0" indent="0">
              <a:buNone/>
            </a:pPr>
            <a:r>
              <a:rPr lang="en-US" sz="1400" dirty="0"/>
              <a:t> * argument is a specifier that is relative to the </a:t>
            </a:r>
            <a:r>
              <a:rPr lang="en-US" sz="1400" dirty="0" err="1"/>
              <a:t>url</a:t>
            </a:r>
            <a:r>
              <a:rPr lang="en-US" sz="1400" dirty="0"/>
              <a:t> argument. </a:t>
            </a:r>
          </a:p>
          <a:p>
            <a:pPr marL="0" indent="0">
              <a:buNone/>
            </a:pPr>
            <a:r>
              <a:rPr lang="en-US" sz="1400" dirty="0"/>
              <a:t> * &lt;p&gt;</a:t>
            </a:r>
          </a:p>
          <a:p>
            <a:pPr marL="0" indent="0">
              <a:buNone/>
            </a:pPr>
            <a:r>
              <a:rPr lang="en-US" sz="1400" dirty="0"/>
              <a:t> * This method always returns immediately, whether or not the </a:t>
            </a:r>
          </a:p>
          <a:p>
            <a:pPr marL="0" indent="0">
              <a:buNone/>
            </a:pPr>
            <a:r>
              <a:rPr lang="en-US" sz="1400" dirty="0"/>
              <a:t> * image exists. </a:t>
            </a:r>
          </a:p>
          <a:p>
            <a:pPr marL="0" indent="0">
              <a:buNone/>
            </a:pPr>
            <a:r>
              <a:rPr lang="en-US" sz="1400" dirty="0"/>
              <a:t> *</a:t>
            </a:r>
          </a:p>
          <a:p>
            <a:pPr marL="0" indent="0">
              <a:buNone/>
            </a:pPr>
            <a:r>
              <a:rPr lang="en-US" sz="1400" dirty="0"/>
              <a:t> * @</a:t>
            </a:r>
            <a:r>
              <a:rPr lang="en-US" sz="1400" dirty="0" err="1"/>
              <a:t>param</a:t>
            </a:r>
            <a:r>
              <a:rPr lang="en-US" sz="1400" dirty="0"/>
              <a:t>  </a:t>
            </a:r>
            <a:r>
              <a:rPr lang="en-US" sz="1400" dirty="0" err="1"/>
              <a:t>url</a:t>
            </a:r>
            <a:r>
              <a:rPr lang="en-US" sz="1400" dirty="0"/>
              <a:t>  an absolute URL giving the base location of the image</a:t>
            </a:r>
          </a:p>
          <a:p>
            <a:pPr marL="0" indent="0">
              <a:buNone/>
            </a:pPr>
            <a:r>
              <a:rPr lang="en-US" sz="1400" dirty="0"/>
              <a:t> * @</a:t>
            </a:r>
            <a:r>
              <a:rPr lang="en-US" sz="1400" dirty="0" err="1"/>
              <a:t>param</a:t>
            </a:r>
            <a:r>
              <a:rPr lang="en-US" sz="1400" dirty="0"/>
              <a:t>  name the location of the image, relative to the </a:t>
            </a:r>
            <a:r>
              <a:rPr lang="en-US" sz="1400" dirty="0" err="1"/>
              <a:t>url</a:t>
            </a:r>
            <a:r>
              <a:rPr lang="en-US" sz="1400" dirty="0"/>
              <a:t> argument</a:t>
            </a:r>
          </a:p>
          <a:p>
            <a:pPr marL="0" indent="0">
              <a:buNone/>
            </a:pPr>
            <a:r>
              <a:rPr lang="en-US" sz="1400" dirty="0"/>
              <a:t> * @return      the image at the specified URL</a:t>
            </a:r>
          </a:p>
          <a:p>
            <a:pPr marL="0" indent="0">
              <a:buNone/>
            </a:pPr>
            <a:r>
              <a:rPr lang="en-US" sz="1400" dirty="0"/>
              <a:t>*/</a:t>
            </a:r>
          </a:p>
          <a:p>
            <a:pPr marL="0" indent="0">
              <a:buNone/>
            </a:pPr>
            <a:r>
              <a:rPr lang="en-US" sz="1400" dirty="0"/>
              <a:t> public Image </a:t>
            </a:r>
            <a:r>
              <a:rPr lang="en-US" sz="1400" dirty="0" err="1"/>
              <a:t>getImage</a:t>
            </a:r>
            <a:r>
              <a:rPr lang="en-US" sz="1400" dirty="0"/>
              <a:t>(URL </a:t>
            </a:r>
            <a:r>
              <a:rPr lang="en-US" sz="1400" dirty="0" err="1"/>
              <a:t>url</a:t>
            </a:r>
            <a:r>
              <a:rPr lang="en-US" sz="1400" dirty="0"/>
              <a:t>, String name) {</a:t>
            </a:r>
          </a:p>
          <a:p>
            <a:pPr marL="0" indent="0">
              <a:buNone/>
            </a:pPr>
            <a:r>
              <a:rPr lang="en-US" sz="1400" dirty="0"/>
              <a:t>        try {</a:t>
            </a:r>
          </a:p>
          <a:p>
            <a:pPr marL="0" indent="0">
              <a:buNone/>
            </a:pPr>
            <a:r>
              <a:rPr lang="en-US" sz="1400" dirty="0"/>
              <a:t>            return </a:t>
            </a:r>
            <a:r>
              <a:rPr lang="en-US" sz="1400" dirty="0" err="1"/>
              <a:t>getImage</a:t>
            </a:r>
            <a:r>
              <a:rPr lang="en-US" sz="1400" dirty="0"/>
              <a:t>(new URL(</a:t>
            </a:r>
            <a:r>
              <a:rPr lang="en-US" sz="1400" dirty="0" err="1"/>
              <a:t>url</a:t>
            </a:r>
            <a:r>
              <a:rPr lang="en-US" sz="1400" dirty="0"/>
              <a:t>, name));</a:t>
            </a:r>
          </a:p>
          <a:p>
            <a:pPr marL="0" indent="0">
              <a:buNone/>
            </a:pPr>
            <a:r>
              <a:rPr lang="en-US" sz="1400" dirty="0"/>
              <a:t>        } catch (</a:t>
            </a:r>
            <a:r>
              <a:rPr lang="en-US" sz="1400" dirty="0" err="1"/>
              <a:t>MalformedURLException</a:t>
            </a:r>
            <a:r>
              <a:rPr lang="en-US" sz="1400" dirty="0"/>
              <a:t> e) {</a:t>
            </a:r>
          </a:p>
          <a:p>
            <a:pPr marL="0" indent="0">
              <a:buNone/>
            </a:pPr>
            <a:r>
              <a:rPr lang="en-US" sz="1400" dirty="0"/>
              <a:t>            return null;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}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You will also:</a:t>
            </a:r>
          </a:p>
          <a:p>
            <a:pPr lvl="1"/>
            <a:r>
              <a:rPr lang="en-US" dirty="0"/>
              <a:t>Have advanced knowledge and skills in Java, including Java 8.0 features</a:t>
            </a:r>
          </a:p>
          <a:p>
            <a:pPr lvl="1"/>
            <a:r>
              <a:rPr lang="en-US" dirty="0"/>
              <a:t>Be able to write concurrent Java programs</a:t>
            </a:r>
          </a:p>
          <a:p>
            <a:pPr lvl="1"/>
            <a:r>
              <a:rPr lang="en-US" dirty="0"/>
              <a:t>Have experience with a number of widely used Java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Secondary Aims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18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r>
              <a:rPr lang="en-US" dirty="0"/>
              <a:t>@precondition: specify all obligations on the client. These must hold before method call</a:t>
            </a:r>
          </a:p>
          <a:p>
            <a:r>
              <a:rPr lang="en-US" dirty="0"/>
              <a:t>@postcondition: specify conditions that must hold at end of method for correct execution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specify a contract, we’ll add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static void </a:t>
            </a:r>
            <a:r>
              <a:rPr lang="en-US" b="1" dirty="0" err="1"/>
              <a:t>listAdd</a:t>
            </a:r>
            <a:r>
              <a:rPr lang="en-US" b="1" dirty="0"/>
              <a:t>(List lst1, List lst2) </a:t>
            </a:r>
          </a:p>
          <a:p>
            <a:pPr marL="0" indent="0">
              <a:buNone/>
            </a:pPr>
            <a:r>
              <a:rPr lang="en-US" b="1" dirty="0"/>
              <a:t>@precondition: </a:t>
            </a:r>
            <a:r>
              <a:rPr lang="en-US" dirty="0"/>
              <a:t>lst1 and lst2 are non-null. </a:t>
            </a:r>
          </a:p>
          <a:p>
            <a:pPr marL="0" indent="0">
              <a:buNone/>
            </a:pPr>
            <a:r>
              <a:rPr lang="en-US" b="1" dirty="0"/>
              <a:t>@precondition: </a:t>
            </a:r>
            <a:r>
              <a:rPr lang="en-US" dirty="0"/>
              <a:t>lst1 and lst2 are the same size. 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postcondtion</a:t>
            </a:r>
            <a:r>
              <a:rPr lang="en-US" b="1" dirty="0"/>
              <a:t>: </a:t>
            </a:r>
            <a:r>
              <a:rPr lang="en-US" dirty="0"/>
              <a:t>lst1[</a:t>
            </a:r>
            <a:r>
              <a:rPr lang="en-US" dirty="0" err="1"/>
              <a:t>i</a:t>
            </a:r>
            <a:r>
              <a:rPr lang="en-US" dirty="0"/>
              <a:t>] = lst1[</a:t>
            </a:r>
            <a:r>
              <a:rPr lang="en-US" dirty="0" err="1"/>
              <a:t>i</a:t>
            </a:r>
            <a:r>
              <a:rPr lang="en-US" dirty="0"/>
              <a:t>] + lst2[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b="1" dirty="0"/>
              <a:t>@return none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(not correct Javadoc for brevity)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35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Vivino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public Credentials login(String user, String </a:t>
            </a:r>
            <a:r>
              <a:rPr lang="en-US" sz="2400" dirty="0" err="1"/>
              <a:t>pwd</a:t>
            </a:r>
            <a:r>
              <a:rPr lang="en-US" sz="2400" dirty="0"/>
              <a:t>) {}</a:t>
            </a:r>
          </a:p>
          <a:p>
            <a:pPr marL="0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WineList</a:t>
            </a:r>
            <a:r>
              <a:rPr lang="en-US" sz="2400" dirty="0"/>
              <a:t> </a:t>
            </a:r>
            <a:r>
              <a:rPr lang="en-US" sz="2400" dirty="0" err="1"/>
              <a:t>getMyWines</a:t>
            </a:r>
            <a:r>
              <a:rPr lang="en-US" sz="2400" dirty="0"/>
              <a:t> (Credentials user) {}</a:t>
            </a:r>
          </a:p>
          <a:p>
            <a:pPr marL="0" indent="0">
              <a:buNone/>
            </a:pPr>
            <a:r>
              <a:rPr lang="en-US" sz="2400" dirty="0"/>
              <a:t>	public Receipt </a:t>
            </a:r>
            <a:r>
              <a:rPr lang="en-US" sz="2400" dirty="0" err="1"/>
              <a:t>buyWines</a:t>
            </a:r>
            <a:r>
              <a:rPr lang="en-US" sz="2400" dirty="0"/>
              <a:t>(</a:t>
            </a:r>
            <a:r>
              <a:rPr lang="en-US" sz="2400" dirty="0" err="1"/>
              <a:t>WineList</a:t>
            </a:r>
            <a:r>
              <a:rPr lang="en-US" sz="2400" dirty="0"/>
              <a:t> </a:t>
            </a:r>
            <a:r>
              <a:rPr lang="en-US" sz="2400" dirty="0" err="1"/>
              <a:t>selectedWines</a:t>
            </a:r>
            <a:r>
              <a:rPr lang="en-US" sz="2400" dirty="0"/>
              <a:t>) {}</a:t>
            </a:r>
          </a:p>
          <a:p>
            <a:pPr marL="0" indent="0">
              <a:buNone/>
            </a:pPr>
            <a:r>
              <a:rPr lang="en-US" sz="2400" dirty="0"/>
              <a:t>	public bool </a:t>
            </a:r>
            <a:r>
              <a:rPr lang="en-US" sz="2400" dirty="0" err="1"/>
              <a:t>payForWine</a:t>
            </a:r>
            <a:r>
              <a:rPr lang="en-US" sz="2400" dirty="0"/>
              <a:t>(</a:t>
            </a:r>
            <a:r>
              <a:rPr lang="en-US" sz="2400" dirty="0" err="1"/>
              <a:t>CreditCard</a:t>
            </a:r>
            <a:r>
              <a:rPr lang="en-US" sz="2400" dirty="0"/>
              <a:t> cc) {}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/>
              <a:t>for you ….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3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Get your Java IDE environment configured</a:t>
            </a:r>
          </a:p>
          <a:p>
            <a:r>
              <a:rPr lang="en-US" dirty="0"/>
              <a:t>Become a Java expert</a:t>
            </a:r>
          </a:p>
          <a:p>
            <a:pPr lvl="1"/>
            <a:r>
              <a:rPr lang="en-US" dirty="0"/>
              <a:t>You have a week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Your bedtime reading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Joshua Bloch, Effective Java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5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First assignment released on Friday</a:t>
            </a:r>
          </a:p>
          <a:p>
            <a:r>
              <a:rPr lang="en-US" dirty="0"/>
              <a:t>Lecture next week – Whirlwind Java tour</a:t>
            </a:r>
          </a:p>
          <a:p>
            <a:r>
              <a:rPr lang="en-US" dirty="0"/>
              <a:t>First assignment deadline: </a:t>
            </a:r>
          </a:p>
          <a:p>
            <a:pPr lvl="1"/>
            <a:r>
              <a:rPr lang="en-US" dirty="0"/>
              <a:t>Monday 6pm Sept 18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First Walkthroughs</a:t>
            </a:r>
          </a:p>
          <a:p>
            <a:pPr lvl="1"/>
            <a:r>
              <a:rPr lang="en-US" dirty="0"/>
              <a:t>Tuesday 19</a:t>
            </a:r>
            <a:r>
              <a:rPr lang="en-US" baseline="30000" dirty="0"/>
              <a:t>th</a:t>
            </a:r>
            <a:r>
              <a:rPr lang="en-US" dirty="0"/>
              <a:t> Sept</a:t>
            </a:r>
          </a:p>
          <a:p>
            <a:pPr lvl="1"/>
            <a:r>
              <a:rPr lang="en-US" dirty="0"/>
              <a:t>Time slots all day, sign up ‘sheet’ coming soon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Next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7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33600"/>
            <a:ext cx="3681412" cy="24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High quality software should be:</a:t>
            </a:r>
          </a:p>
          <a:p>
            <a:pPr lvl="1"/>
            <a:r>
              <a:rPr lang="en-US" dirty="0"/>
              <a:t>Correct</a:t>
            </a:r>
          </a:p>
          <a:p>
            <a:pPr lvl="1"/>
            <a:r>
              <a:rPr lang="en-US" dirty="0"/>
              <a:t>Comprehensible</a:t>
            </a:r>
          </a:p>
          <a:p>
            <a:pPr lvl="1"/>
            <a:r>
              <a:rPr lang="en-US" dirty="0"/>
              <a:t>Modifiable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Quality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Meet functional requirements</a:t>
            </a:r>
          </a:p>
          <a:p>
            <a:pPr lvl="1"/>
            <a:r>
              <a:rPr lang="en-US" dirty="0"/>
              <a:t>Pass test cases</a:t>
            </a:r>
          </a:p>
          <a:p>
            <a:r>
              <a:rPr lang="en-US" dirty="0"/>
              <a:t>Programming is not math</a:t>
            </a:r>
          </a:p>
          <a:p>
            <a:pPr lvl="1"/>
            <a:r>
              <a:rPr lang="en-US" dirty="0"/>
              <a:t>No one answer</a:t>
            </a:r>
          </a:p>
          <a:p>
            <a:pPr lvl="2"/>
            <a:r>
              <a:rPr lang="en-US" dirty="0"/>
              <a:t>But there are good ones and bad ones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No single design method or approach</a:t>
            </a:r>
          </a:p>
          <a:p>
            <a:r>
              <a:rPr lang="en-US" dirty="0"/>
              <a:t>Programming is a design exercise</a:t>
            </a:r>
          </a:p>
          <a:p>
            <a:pPr lvl="1"/>
            <a:r>
              <a:rPr lang="en-US" dirty="0"/>
              <a:t>Apply design principles</a:t>
            </a:r>
          </a:p>
          <a:p>
            <a:pPr lvl="1"/>
            <a:r>
              <a:rPr lang="en-US" dirty="0"/>
              <a:t>Apply best practices such as design patterns</a:t>
            </a:r>
          </a:p>
          <a:p>
            <a:pPr lvl="1"/>
            <a:r>
              <a:rPr lang="en-US" dirty="0"/>
              <a:t>Justify and explain your thinking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45349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248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r>
              <a:rPr lang="en-US" dirty="0"/>
              <a:t>Your code has two equally important audiences:</a:t>
            </a:r>
          </a:p>
          <a:p>
            <a:pPr lvl="1"/>
            <a:r>
              <a:rPr lang="en-US" dirty="0"/>
              <a:t>CPU and systems</a:t>
            </a:r>
          </a:p>
          <a:p>
            <a:pPr lvl="1"/>
            <a:r>
              <a:rPr lang="en-US" dirty="0"/>
              <a:t>Other engineers</a:t>
            </a:r>
          </a:p>
          <a:p>
            <a:r>
              <a:rPr lang="en-US" dirty="0"/>
              <a:t>Your code should be </a:t>
            </a:r>
          </a:p>
          <a:p>
            <a:pPr lvl="1"/>
            <a:r>
              <a:rPr lang="en-US" dirty="0"/>
              <a:t>Easy for others to understand</a:t>
            </a:r>
          </a:p>
          <a:p>
            <a:pPr lvl="1"/>
            <a:r>
              <a:rPr lang="en-US" dirty="0"/>
              <a:t>Well documented</a:t>
            </a:r>
          </a:p>
          <a:p>
            <a:r>
              <a:rPr lang="en-US" dirty="0"/>
              <a:t>This will be tested in walkthroughs</a:t>
            </a:r>
          </a:p>
          <a:p>
            <a:pPr lvl="1"/>
            <a:r>
              <a:rPr lang="en-US" dirty="0"/>
              <a:t>You’ll need to explain your design and code to TAs and Professors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Comprehensible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972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17140</TotalTime>
  <Words>1617</Words>
  <Application>Microsoft Office PowerPoint</Application>
  <PresentationFormat>On-screen Show (4:3)</PresentationFormat>
  <Paragraphs>355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Arial</vt:lpstr>
      <vt:lpstr>Arial Narrow</vt:lpstr>
      <vt:lpstr>Calibri</vt:lpstr>
      <vt:lpstr>Helvetica</vt:lpstr>
      <vt:lpstr>Helvetica CE</vt:lpstr>
      <vt:lpstr>ITC New Baskerville Roman</vt:lpstr>
      <vt:lpstr>New Baskerville ITC Std</vt:lpstr>
      <vt:lpstr>Times</vt:lpstr>
      <vt:lpstr>Times New Roman</vt:lpstr>
      <vt:lpstr>Wingdings</vt:lpstr>
      <vt:lpstr>powerpoint_newNEU</vt:lpstr>
      <vt:lpstr>Northeastern University - Seattle </vt:lpstr>
      <vt:lpstr>Program Design Principles – PDP CS5010</vt:lpstr>
      <vt:lpstr>Overview</vt:lpstr>
      <vt:lpstr>Course Primary Aims</vt:lpstr>
      <vt:lpstr>Course Secondary Aims</vt:lpstr>
      <vt:lpstr>High Quality Software</vt:lpstr>
      <vt:lpstr>Correct</vt:lpstr>
      <vt:lpstr>PowerPoint Presentation</vt:lpstr>
      <vt:lpstr>Comprehensible</vt:lpstr>
      <vt:lpstr>PowerPoint Presentation</vt:lpstr>
      <vt:lpstr>PowerPoint Presentation</vt:lpstr>
      <vt:lpstr>PowerPoint Presentation</vt:lpstr>
      <vt:lpstr>PowerPoint Presentation</vt:lpstr>
      <vt:lpstr>Modifiable</vt:lpstr>
      <vt:lpstr>PowerPoint Presentation</vt:lpstr>
      <vt:lpstr>PowerPoint Presentation</vt:lpstr>
      <vt:lpstr>Software Engineering and Practice</vt:lpstr>
      <vt:lpstr>PowerPoint Presentation</vt:lpstr>
      <vt:lpstr>PowerPoint Presentation</vt:lpstr>
      <vt:lpstr>PowerPoint Presentation</vt:lpstr>
      <vt:lpstr>PowerPoint Presentation</vt:lpstr>
      <vt:lpstr>Object Oriented Principles</vt:lpstr>
      <vt:lpstr>PDP Logistics</vt:lpstr>
      <vt:lpstr>Content Overview</vt:lpstr>
      <vt:lpstr>Web Site</vt:lpstr>
      <vt:lpstr>Lectures</vt:lpstr>
      <vt:lpstr>Assignments</vt:lpstr>
      <vt:lpstr>Assessment</vt:lpstr>
      <vt:lpstr>Assessment Grade</vt:lpstr>
      <vt:lpstr>Professors – You have 4 </vt:lpstr>
      <vt:lpstr>And many TAs …..</vt:lpstr>
      <vt:lpstr>Class Exercise</vt:lpstr>
      <vt:lpstr>Vivino.com</vt:lpstr>
      <vt:lpstr>Vivino</vt:lpstr>
      <vt:lpstr>Exercise</vt:lpstr>
      <vt:lpstr>Design By Contract</vt:lpstr>
      <vt:lpstr>Programming ‘in the Small’ versus ‘in the large’</vt:lpstr>
      <vt:lpstr>PowerPoint Presentation</vt:lpstr>
      <vt:lpstr>The Ripple Effect</vt:lpstr>
      <vt:lpstr>PowerPoint Presentation</vt:lpstr>
      <vt:lpstr>Modularity</vt:lpstr>
      <vt:lpstr>Specification</vt:lpstr>
      <vt:lpstr>Why not just read the code?</vt:lpstr>
      <vt:lpstr>Elements of a contract</vt:lpstr>
      <vt:lpstr>Violations</vt:lpstr>
      <vt:lpstr>Example – A fixed size stack</vt:lpstr>
      <vt:lpstr>When to check?</vt:lpstr>
      <vt:lpstr>Using Javadoc</vt:lpstr>
      <vt:lpstr>Example</vt:lpstr>
      <vt:lpstr>To specify a contract, we’ll add …</vt:lpstr>
      <vt:lpstr>Example (not correct Javadoc for brevity)</vt:lpstr>
      <vt:lpstr>One for you ….</vt:lpstr>
      <vt:lpstr>What Next</vt:lpstr>
      <vt:lpstr>What Next (2)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 Gallagher</dc:creator>
  <cp:lastModifiedBy>Gorton, Ian</cp:lastModifiedBy>
  <cp:revision>575</cp:revision>
  <cp:lastPrinted>2016-01-07T21:34:23Z</cp:lastPrinted>
  <dcterms:created xsi:type="dcterms:W3CDTF">2011-02-07T13:28:07Z</dcterms:created>
  <dcterms:modified xsi:type="dcterms:W3CDTF">2017-09-07T00:51:31Z</dcterms:modified>
</cp:coreProperties>
</file>