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1"/>
  </p:sldMasterIdLst>
  <p:notesMasterIdLst>
    <p:notesMasterId r:id="rId16"/>
  </p:notesMasterIdLst>
  <p:handoutMasterIdLst>
    <p:handoutMasterId r:id="rId17"/>
  </p:handoutMasterIdLst>
  <p:sldIdLst>
    <p:sldId id="347" r:id="rId2"/>
    <p:sldId id="387" r:id="rId3"/>
    <p:sldId id="388" r:id="rId4"/>
    <p:sldId id="389" r:id="rId5"/>
    <p:sldId id="390" r:id="rId6"/>
    <p:sldId id="391" r:id="rId7"/>
    <p:sldId id="349" r:id="rId8"/>
    <p:sldId id="430" r:id="rId9"/>
    <p:sldId id="383" r:id="rId10"/>
    <p:sldId id="382" r:id="rId11"/>
    <p:sldId id="384" r:id="rId12"/>
    <p:sldId id="351" r:id="rId13"/>
    <p:sldId id="385" r:id="rId14"/>
    <p:sldId id="38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FF"/>
    <a:srgbClr val="00703C"/>
    <a:srgbClr val="D1AD10"/>
    <a:srgbClr val="FFFF00"/>
    <a:srgbClr val="FFCC66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9028" autoAdjust="0"/>
  </p:normalViewPr>
  <p:slideViewPr>
    <p:cSldViewPr snapToGrid="0" snapToObjects="1">
      <p:cViewPr varScale="1">
        <p:scale>
          <a:sx n="103" d="100"/>
          <a:sy n="103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BD8A1-FB32-0F4D-AFF1-2735519600D3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5C63C-7FCF-B140-845D-0F6CF617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62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4168F-0F39-B042-A4CA-FB349B8E2A17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1EE24-DB9C-1542-841E-FE3FFF39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8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0F58-E1A8-EF47-9424-B92D73B6EA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65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FB8611-4E89-FA43-80CD-98B572A5CEF3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9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E3EAC-A868-0C42-85FA-189CDEC916E0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3B70DF-7701-6F40-A2BD-E71C17FE37A2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00150"/>
          </a:xfrm>
          <a:solidFill>
            <a:srgbClr val="00703C"/>
          </a:solidFill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3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6668D1-02E7-FC42-9A2F-0A96D658E8ED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2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BAFCD4-D6B2-9F44-9F7D-00C5946E1DB2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2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A16D14-7038-0D4F-B41F-5B20A1AF5558}" type="datetime1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0D22D9-6AA3-9240-8CA4-EDDCAC2AB1AE}" type="datetime1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00150"/>
          </a:xfrm>
          <a:solidFill>
            <a:srgbClr val="00703C"/>
          </a:solidFill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7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D45B9D-0BDD-5A4D-A487-4238DE9B5090}" type="datetime1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0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1D2771-F0CC-3843-8F23-DBD80896D41D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2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CF6E39-6785-C143-A0DD-0ED89646B803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30F58-E1A8-EF47-9424-B92D73B6EA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Singly linked list review: elements have data and a next pointer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70" y="1205918"/>
            <a:ext cx="82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Singly linked list</a:t>
            </a:r>
            <a:endParaRPr lang="en-US" sz="24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45948" y="2571182"/>
            <a:ext cx="5616692" cy="1767018"/>
            <a:chOff x="1045948" y="2404271"/>
            <a:chExt cx="5616692" cy="1767018"/>
          </a:xfrm>
        </p:grpSpPr>
        <p:grpSp>
          <p:nvGrpSpPr>
            <p:cNvPr id="45" name="Group 44"/>
            <p:cNvGrpSpPr/>
            <p:nvPr/>
          </p:nvGrpSpPr>
          <p:grpSpPr>
            <a:xfrm>
              <a:off x="2271211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" name="TextBox 70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045948" y="2902419"/>
              <a:ext cx="66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48" name="Straight Arrow Connector 47"/>
            <p:cNvCxnSpPr>
              <a:stCxn id="47" idx="3"/>
              <a:endCxn id="73" idx="1"/>
            </p:cNvCxnSpPr>
            <p:nvPr/>
          </p:nvCxnSpPr>
          <p:spPr>
            <a:xfrm>
              <a:off x="1707667" y="3087085"/>
              <a:ext cx="575042" cy="675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73" idx="2"/>
              <a:endCxn id="50" idx="0"/>
            </p:cNvCxnSpPr>
            <p:nvPr/>
          </p:nvCxnSpPr>
          <p:spPr>
            <a:xfrm>
              <a:off x="2585980" y="3333958"/>
              <a:ext cx="0" cy="46799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978579" y="3801957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“Alice”</a:t>
              </a:r>
              <a:endParaRPr lang="en-US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853778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cxnSp>
          <p:nvCxnSpPr>
            <p:cNvPr id="52" name="Straight Arrow Connector 51"/>
            <p:cNvCxnSpPr>
              <a:stCxn id="68" idx="2"/>
              <a:endCxn id="53" idx="0"/>
            </p:cNvCxnSpPr>
            <p:nvPr/>
          </p:nvCxnSpPr>
          <p:spPr>
            <a:xfrm>
              <a:off x="4168547" y="3333958"/>
              <a:ext cx="0" cy="43603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561146" y="3769991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“Bob”</a:t>
              </a:r>
              <a:endParaRPr lang="en-US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5436340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cxnSp>
          <p:nvCxnSpPr>
            <p:cNvPr id="55" name="Straight Arrow Connector 54"/>
            <p:cNvCxnSpPr>
              <a:stCxn id="63" idx="2"/>
              <a:endCxn id="56" idx="0"/>
            </p:cNvCxnSpPr>
            <p:nvPr/>
          </p:nvCxnSpPr>
          <p:spPr>
            <a:xfrm>
              <a:off x="5751109" y="3333958"/>
              <a:ext cx="0" cy="43603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143708" y="3769991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“Charlie”</a:t>
              </a:r>
              <a:endParaRPr lang="en-US" dirty="0"/>
            </a:p>
          </p:txBody>
        </p:sp>
        <p:cxnSp>
          <p:nvCxnSpPr>
            <p:cNvPr id="57" name="Straight Arrow Connector 56"/>
            <p:cNvCxnSpPr>
              <a:endCxn id="68" idx="1"/>
            </p:cNvCxnSpPr>
            <p:nvPr/>
          </p:nvCxnSpPr>
          <p:spPr>
            <a:xfrm>
              <a:off x="3193382" y="3093842"/>
              <a:ext cx="67189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775948" y="3087085"/>
              <a:ext cx="67189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051865" y="2857951"/>
              <a:ext cx="606542" cy="48023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6655838" y="4041741"/>
            <a:ext cx="2141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Slash indicates end of List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next</a:t>
            </a:r>
            <a:r>
              <a:rPr lang="en-US" b="1" dirty="0" smtClean="0">
                <a:solidFill>
                  <a:srgbClr val="FF0000"/>
                </a:solidFill>
              </a:rPr>
              <a:t> pointer is </a:t>
            </a:r>
            <a:r>
              <a:rPr lang="en-US" b="1" i="1" dirty="0" smtClean="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H="1" flipV="1">
            <a:off x="6553200" y="3360057"/>
            <a:ext cx="595086" cy="608811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5412" y="1733189"/>
            <a:ext cx="335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“Box-and-pointer” diagram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Data in Box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Pointer to next item in List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562" y="3798102"/>
            <a:ext cx="2141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h</a:t>
            </a:r>
            <a:r>
              <a:rPr lang="en-US" b="1" i="1" dirty="0" smtClean="0">
                <a:solidFill>
                  <a:srgbClr val="FF0000"/>
                </a:solidFill>
              </a:rPr>
              <a:t>ead</a:t>
            </a:r>
            <a:r>
              <a:rPr lang="en-US" b="1" dirty="0" smtClean="0">
                <a:solidFill>
                  <a:srgbClr val="FF0000"/>
                </a:solidFill>
              </a:rPr>
              <a:t> points to first item (index 0)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null</a:t>
            </a:r>
            <a:r>
              <a:rPr lang="en-US" b="1" dirty="0" smtClean="0">
                <a:solidFill>
                  <a:srgbClr val="FF0000"/>
                </a:solidFill>
              </a:rPr>
              <a:t> if list is empty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87010" y="3438662"/>
            <a:ext cx="458938" cy="28656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261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37" grpId="0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add()</a:t>
            </a:r>
            <a:r>
              <a:rPr lang="en-US" dirty="0"/>
              <a:t> “splices in” a new object anywhere in the list by updating next pointers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656661" y="2561630"/>
            <a:ext cx="1226300" cy="929687"/>
            <a:chOff x="2473995" y="4051024"/>
            <a:chExt cx="1226300" cy="929687"/>
          </a:xfrm>
        </p:grpSpPr>
        <p:grpSp>
          <p:nvGrpSpPr>
            <p:cNvPr id="10" name="Group 9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31398" y="3059778"/>
            <a:ext cx="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8" idx="1"/>
          </p:cNvCxnSpPr>
          <p:nvPr/>
        </p:nvCxnSpPr>
        <p:spPr>
          <a:xfrm>
            <a:off x="1093117" y="3244444"/>
            <a:ext cx="575042" cy="675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21" idx="0"/>
          </p:cNvCxnSpPr>
          <p:nvPr/>
        </p:nvCxnSpPr>
        <p:spPr>
          <a:xfrm>
            <a:off x="1971430" y="3491317"/>
            <a:ext cx="0" cy="46799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64029" y="3959316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“Alice”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730536" y="2561630"/>
            <a:ext cx="1226300" cy="929687"/>
            <a:chOff x="2473995" y="4051024"/>
            <a:chExt cx="1226300" cy="929687"/>
          </a:xfrm>
        </p:grpSpPr>
        <p:grpSp>
          <p:nvGrpSpPr>
            <p:cNvPr id="23" name="Group 22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28" name="Straight Arrow Connector 27"/>
          <p:cNvCxnSpPr>
            <a:stCxn id="26" idx="2"/>
            <a:endCxn id="29" idx="0"/>
          </p:cNvCxnSpPr>
          <p:nvPr/>
        </p:nvCxnSpPr>
        <p:spPr>
          <a:xfrm>
            <a:off x="5045305" y="3491317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904" y="3927350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“Bob”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313098" y="2561630"/>
            <a:ext cx="1226300" cy="929687"/>
            <a:chOff x="2473995" y="4051024"/>
            <a:chExt cx="1226300" cy="929687"/>
          </a:xfrm>
        </p:grpSpPr>
        <p:grpSp>
          <p:nvGrpSpPr>
            <p:cNvPr id="36" name="Group 35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41" name="Straight Arrow Connector 40"/>
          <p:cNvCxnSpPr>
            <a:stCxn id="39" idx="2"/>
            <a:endCxn id="42" idx="0"/>
          </p:cNvCxnSpPr>
          <p:nvPr/>
        </p:nvCxnSpPr>
        <p:spPr>
          <a:xfrm>
            <a:off x="6627867" y="3491317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20466" y="3927350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“Charlie”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652706" y="3244444"/>
            <a:ext cx="67189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252126" y="4475643"/>
            <a:ext cx="1226300" cy="929687"/>
            <a:chOff x="2473995" y="4051024"/>
            <a:chExt cx="1226300" cy="929687"/>
          </a:xfrm>
        </p:grpSpPr>
        <p:grpSp>
          <p:nvGrpSpPr>
            <p:cNvPr id="34" name="Group 33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49" name="Straight Arrow Connector 48"/>
          <p:cNvCxnSpPr>
            <a:stCxn id="47" idx="2"/>
          </p:cNvCxnSpPr>
          <p:nvPr/>
        </p:nvCxnSpPr>
        <p:spPr>
          <a:xfrm>
            <a:off x="3566895" y="5405330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42882" y="5841363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“Bill”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937089" y="3008560"/>
            <a:ext cx="606542" cy="480233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882961" y="3244444"/>
            <a:ext cx="1790639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168548" y="3251201"/>
            <a:ext cx="573486" cy="195170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578831" y="3251201"/>
            <a:ext cx="684793" cy="1914013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0" y="1205918"/>
            <a:ext cx="82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dirty="0" smtClean="0"/>
              <a:t>dd(1,</a:t>
            </a:r>
            <a:r>
              <a:rPr lang="en-US" sz="2400" dirty="0"/>
              <a:t> </a:t>
            </a:r>
            <a:r>
              <a:rPr lang="en-US" sz="2400" b="1" dirty="0"/>
              <a:t>“</a:t>
            </a:r>
            <a:r>
              <a:rPr lang="en-US" sz="2400" b="1" dirty="0" smtClean="0"/>
              <a:t>Bill”)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775948" y="4555765"/>
            <a:ext cx="429664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Add Bill at index </a:t>
            </a:r>
            <a:r>
              <a:rPr lang="en-US" b="1" i="1" dirty="0" err="1">
                <a:solidFill>
                  <a:srgbClr val="FF0000"/>
                </a:solidFill>
              </a:rPr>
              <a:t>idx</a:t>
            </a:r>
            <a:r>
              <a:rPr lang="en-US" b="1" i="1" dirty="0">
                <a:solidFill>
                  <a:srgbClr val="FF0000"/>
                </a:solidFill>
              </a:rPr>
              <a:t>=1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</a:rPr>
              <a:t>Advance from </a:t>
            </a:r>
            <a:r>
              <a:rPr lang="en-US" b="1" i="1" dirty="0">
                <a:solidFill>
                  <a:srgbClr val="FF0000"/>
                </a:solidFill>
              </a:rPr>
              <a:t>head</a:t>
            </a:r>
            <a:r>
              <a:rPr lang="en-US" b="1" dirty="0">
                <a:solidFill>
                  <a:srgbClr val="FF0000"/>
                </a:solidFill>
              </a:rPr>
              <a:t> to </a:t>
            </a:r>
            <a:r>
              <a:rPr lang="en-US" b="1" i="1" dirty="0">
                <a:solidFill>
                  <a:srgbClr val="FF0000"/>
                </a:solidFill>
              </a:rPr>
              <a:t>idx-1</a:t>
            </a:r>
            <a:r>
              <a:rPr lang="en-US" b="1" dirty="0">
                <a:solidFill>
                  <a:srgbClr val="FF0000"/>
                </a:solidFill>
              </a:rPr>
              <a:t> (Alice)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Update </a:t>
            </a:r>
            <a:r>
              <a:rPr lang="en-US" b="1" dirty="0">
                <a:solidFill>
                  <a:srgbClr val="FF0000"/>
                </a:solidFill>
              </a:rPr>
              <a:t>Bill’s next pointer to same address as Alice’s next pointer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Update Alice’s next pointer to Bill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053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add()</a:t>
            </a:r>
            <a:r>
              <a:rPr lang="en-US" dirty="0"/>
              <a:t> “splices in” a new object anywhere in the list by updating next pointers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656661" y="2561630"/>
            <a:ext cx="1226300" cy="929687"/>
            <a:chOff x="2473995" y="4051024"/>
            <a:chExt cx="1226300" cy="929687"/>
          </a:xfrm>
        </p:grpSpPr>
        <p:grpSp>
          <p:nvGrpSpPr>
            <p:cNvPr id="10" name="Group 9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31398" y="3059778"/>
            <a:ext cx="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8" idx="1"/>
          </p:cNvCxnSpPr>
          <p:nvPr/>
        </p:nvCxnSpPr>
        <p:spPr>
          <a:xfrm>
            <a:off x="1093117" y="3244444"/>
            <a:ext cx="575042" cy="675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21" idx="0"/>
          </p:cNvCxnSpPr>
          <p:nvPr/>
        </p:nvCxnSpPr>
        <p:spPr>
          <a:xfrm>
            <a:off x="1971430" y="3491317"/>
            <a:ext cx="0" cy="46799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64029" y="3959316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“Alice”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730536" y="2561630"/>
            <a:ext cx="1226300" cy="929687"/>
            <a:chOff x="2473995" y="4051024"/>
            <a:chExt cx="1226300" cy="929687"/>
          </a:xfrm>
        </p:grpSpPr>
        <p:grpSp>
          <p:nvGrpSpPr>
            <p:cNvPr id="23" name="Group 22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28" name="Straight Arrow Connector 27"/>
          <p:cNvCxnSpPr>
            <a:stCxn id="26" idx="2"/>
            <a:endCxn id="29" idx="0"/>
          </p:cNvCxnSpPr>
          <p:nvPr/>
        </p:nvCxnSpPr>
        <p:spPr>
          <a:xfrm>
            <a:off x="5045305" y="3491317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904" y="3927350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“Bob”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313098" y="2561630"/>
            <a:ext cx="1226300" cy="929687"/>
            <a:chOff x="2473995" y="4051024"/>
            <a:chExt cx="1226300" cy="929687"/>
          </a:xfrm>
        </p:grpSpPr>
        <p:grpSp>
          <p:nvGrpSpPr>
            <p:cNvPr id="36" name="Group 35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41" name="Straight Arrow Connector 40"/>
          <p:cNvCxnSpPr>
            <a:stCxn id="39" idx="2"/>
            <a:endCxn id="42" idx="0"/>
          </p:cNvCxnSpPr>
          <p:nvPr/>
        </p:nvCxnSpPr>
        <p:spPr>
          <a:xfrm>
            <a:off x="6627867" y="3491317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20466" y="3927350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“Charlie”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652706" y="3244444"/>
            <a:ext cx="67189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252126" y="4475643"/>
            <a:ext cx="1226300" cy="929687"/>
            <a:chOff x="2473995" y="4051024"/>
            <a:chExt cx="1226300" cy="929687"/>
          </a:xfrm>
        </p:grpSpPr>
        <p:grpSp>
          <p:nvGrpSpPr>
            <p:cNvPr id="34" name="Group 33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49" name="Straight Arrow Connector 48"/>
          <p:cNvCxnSpPr>
            <a:stCxn id="47" idx="2"/>
          </p:cNvCxnSpPr>
          <p:nvPr/>
        </p:nvCxnSpPr>
        <p:spPr>
          <a:xfrm>
            <a:off x="3566895" y="5405330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42882" y="5841363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“Bill”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937089" y="3008560"/>
            <a:ext cx="606542" cy="480233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168548" y="3251201"/>
            <a:ext cx="573486" cy="195170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578831" y="3251201"/>
            <a:ext cx="684793" cy="191401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0" y="1205918"/>
            <a:ext cx="82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dirty="0" smtClean="0"/>
              <a:t>dd(1,</a:t>
            </a:r>
            <a:r>
              <a:rPr lang="en-US" sz="2400" dirty="0"/>
              <a:t> </a:t>
            </a:r>
            <a:r>
              <a:rPr lang="en-US" sz="2400" b="1" dirty="0"/>
              <a:t>“</a:t>
            </a:r>
            <a:r>
              <a:rPr lang="en-US" sz="2400" b="1" dirty="0" smtClean="0"/>
              <a:t>Bill”)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775948" y="4555765"/>
            <a:ext cx="429664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Add Bill at index </a:t>
            </a:r>
            <a:r>
              <a:rPr lang="en-US" b="1" i="1" dirty="0" err="1">
                <a:solidFill>
                  <a:srgbClr val="FF0000"/>
                </a:solidFill>
              </a:rPr>
              <a:t>idx</a:t>
            </a:r>
            <a:r>
              <a:rPr lang="en-US" b="1" i="1" dirty="0">
                <a:solidFill>
                  <a:srgbClr val="FF0000"/>
                </a:solidFill>
              </a:rPr>
              <a:t>=1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</a:rPr>
              <a:t>Advance from </a:t>
            </a:r>
            <a:r>
              <a:rPr lang="en-US" b="1" i="1" dirty="0">
                <a:solidFill>
                  <a:srgbClr val="FF0000"/>
                </a:solidFill>
              </a:rPr>
              <a:t>head</a:t>
            </a:r>
            <a:r>
              <a:rPr lang="en-US" b="1" dirty="0">
                <a:solidFill>
                  <a:srgbClr val="FF0000"/>
                </a:solidFill>
              </a:rPr>
              <a:t> to </a:t>
            </a:r>
            <a:r>
              <a:rPr lang="en-US" b="1" i="1" dirty="0">
                <a:solidFill>
                  <a:srgbClr val="FF0000"/>
                </a:solidFill>
              </a:rPr>
              <a:t>idx-1</a:t>
            </a:r>
            <a:r>
              <a:rPr lang="en-US" b="1" dirty="0">
                <a:solidFill>
                  <a:srgbClr val="FF0000"/>
                </a:solidFill>
              </a:rPr>
              <a:t> (Alice)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Update </a:t>
            </a:r>
            <a:r>
              <a:rPr lang="en-US" b="1" dirty="0">
                <a:solidFill>
                  <a:srgbClr val="FF0000"/>
                </a:solidFill>
              </a:rPr>
              <a:t>Bill’s next pointer to same address as Alice’s next pointer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Update Alice’s next pointer to Bill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2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r</a:t>
            </a:r>
            <a:r>
              <a:rPr lang="en-US" i="1" dirty="0" smtClean="0"/>
              <a:t>emove()</a:t>
            </a:r>
            <a:r>
              <a:rPr lang="en-US" dirty="0" smtClean="0"/>
              <a:t> takes an item out of the list by updating next pointer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70" y="1205918"/>
            <a:ext cx="82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</a:t>
            </a:r>
            <a:r>
              <a:rPr lang="en-US" sz="2400" b="1" dirty="0" smtClean="0"/>
              <a:t>emove(1)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56661" y="2561630"/>
            <a:ext cx="1226300" cy="929687"/>
            <a:chOff x="2473995" y="4051024"/>
            <a:chExt cx="1226300" cy="929687"/>
          </a:xfrm>
        </p:grpSpPr>
        <p:grpSp>
          <p:nvGrpSpPr>
            <p:cNvPr id="10" name="Group 9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31398" y="3059778"/>
            <a:ext cx="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8" idx="1"/>
          </p:cNvCxnSpPr>
          <p:nvPr/>
        </p:nvCxnSpPr>
        <p:spPr>
          <a:xfrm>
            <a:off x="1093117" y="3244444"/>
            <a:ext cx="575042" cy="675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21" idx="0"/>
          </p:cNvCxnSpPr>
          <p:nvPr/>
        </p:nvCxnSpPr>
        <p:spPr>
          <a:xfrm>
            <a:off x="1971430" y="3491317"/>
            <a:ext cx="0" cy="46799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64029" y="3959316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“Alice”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730536" y="2561630"/>
            <a:ext cx="1226300" cy="929687"/>
            <a:chOff x="2473995" y="4051024"/>
            <a:chExt cx="1226300" cy="929687"/>
          </a:xfrm>
        </p:grpSpPr>
        <p:grpSp>
          <p:nvGrpSpPr>
            <p:cNvPr id="23" name="Group 22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28" name="Straight Arrow Connector 27"/>
          <p:cNvCxnSpPr>
            <a:stCxn id="26" idx="2"/>
            <a:endCxn id="29" idx="0"/>
          </p:cNvCxnSpPr>
          <p:nvPr/>
        </p:nvCxnSpPr>
        <p:spPr>
          <a:xfrm>
            <a:off x="5045305" y="3491317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904" y="3927350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“Bob”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313098" y="2561630"/>
            <a:ext cx="1226300" cy="929687"/>
            <a:chOff x="2473995" y="4051024"/>
            <a:chExt cx="1226300" cy="929687"/>
          </a:xfrm>
        </p:grpSpPr>
        <p:grpSp>
          <p:nvGrpSpPr>
            <p:cNvPr id="36" name="Group 35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41" name="Straight Arrow Connector 40"/>
          <p:cNvCxnSpPr>
            <a:stCxn id="39" idx="2"/>
            <a:endCxn id="42" idx="0"/>
          </p:cNvCxnSpPr>
          <p:nvPr/>
        </p:nvCxnSpPr>
        <p:spPr>
          <a:xfrm>
            <a:off x="6627867" y="3491317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20466" y="3927350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“Charlie”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652706" y="3244444"/>
            <a:ext cx="67189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252126" y="4475643"/>
            <a:ext cx="1226300" cy="929687"/>
            <a:chOff x="2473995" y="4051024"/>
            <a:chExt cx="1226300" cy="929687"/>
          </a:xfrm>
        </p:grpSpPr>
        <p:grpSp>
          <p:nvGrpSpPr>
            <p:cNvPr id="34" name="Group 33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49" name="Straight Arrow Connector 48"/>
          <p:cNvCxnSpPr>
            <a:stCxn id="47" idx="2"/>
          </p:cNvCxnSpPr>
          <p:nvPr/>
        </p:nvCxnSpPr>
        <p:spPr>
          <a:xfrm>
            <a:off x="3566895" y="5405330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42882" y="5841363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“Bill”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47" idx="1"/>
          </p:cNvCxnSpPr>
          <p:nvPr/>
        </p:nvCxnSpPr>
        <p:spPr>
          <a:xfrm>
            <a:off x="2578831" y="3251201"/>
            <a:ext cx="684793" cy="191401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6" idx="1"/>
          </p:cNvCxnSpPr>
          <p:nvPr/>
        </p:nvCxnSpPr>
        <p:spPr>
          <a:xfrm flipV="1">
            <a:off x="4168548" y="3251201"/>
            <a:ext cx="573486" cy="195170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925591" y="3015317"/>
            <a:ext cx="606542" cy="480233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42035" y="4844975"/>
            <a:ext cx="4401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Remove Bill at index </a:t>
            </a:r>
            <a:r>
              <a:rPr lang="en-US" b="1" i="1" dirty="0" err="1" smtClean="0">
                <a:solidFill>
                  <a:srgbClr val="FF0000"/>
                </a:solidFill>
              </a:rPr>
              <a:t>idx</a:t>
            </a:r>
            <a:r>
              <a:rPr lang="en-US" b="1" i="1" dirty="0" smtClean="0">
                <a:solidFill>
                  <a:srgbClr val="FF0000"/>
                </a:solidFill>
              </a:rPr>
              <a:t>=1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</a:rPr>
              <a:t>Advance from </a:t>
            </a:r>
            <a:r>
              <a:rPr lang="en-US" b="1" i="1" dirty="0">
                <a:solidFill>
                  <a:srgbClr val="FF0000"/>
                </a:solidFill>
              </a:rPr>
              <a:t>head</a:t>
            </a:r>
            <a:r>
              <a:rPr lang="en-US" b="1" dirty="0">
                <a:solidFill>
                  <a:srgbClr val="FF0000"/>
                </a:solidFill>
              </a:rPr>
              <a:t> to </a:t>
            </a:r>
            <a:r>
              <a:rPr lang="en-US" b="1" i="1" dirty="0">
                <a:solidFill>
                  <a:srgbClr val="FF0000"/>
                </a:solidFill>
              </a:rPr>
              <a:t>idx-1</a:t>
            </a:r>
            <a:r>
              <a:rPr lang="en-US" b="1" dirty="0">
                <a:solidFill>
                  <a:srgbClr val="FF0000"/>
                </a:solidFill>
              </a:rPr>
              <a:t> (Alice)</a:t>
            </a:r>
          </a:p>
          <a:p>
            <a:endParaRPr lang="en-US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70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remove()</a:t>
            </a:r>
            <a:r>
              <a:rPr lang="en-US" dirty="0"/>
              <a:t> takes an item out of the list by updating next pointer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656661" y="2561630"/>
            <a:ext cx="1226300" cy="929687"/>
            <a:chOff x="2473995" y="4051024"/>
            <a:chExt cx="1226300" cy="929687"/>
          </a:xfrm>
        </p:grpSpPr>
        <p:grpSp>
          <p:nvGrpSpPr>
            <p:cNvPr id="10" name="Group 9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31398" y="3059778"/>
            <a:ext cx="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8" idx="1"/>
          </p:cNvCxnSpPr>
          <p:nvPr/>
        </p:nvCxnSpPr>
        <p:spPr>
          <a:xfrm>
            <a:off x="1093117" y="3244444"/>
            <a:ext cx="575042" cy="675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21" idx="0"/>
          </p:cNvCxnSpPr>
          <p:nvPr/>
        </p:nvCxnSpPr>
        <p:spPr>
          <a:xfrm>
            <a:off x="1971430" y="3491317"/>
            <a:ext cx="0" cy="46799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64029" y="3959316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“Alice”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730536" y="2561630"/>
            <a:ext cx="1226300" cy="929687"/>
            <a:chOff x="2473995" y="4051024"/>
            <a:chExt cx="1226300" cy="929687"/>
          </a:xfrm>
        </p:grpSpPr>
        <p:grpSp>
          <p:nvGrpSpPr>
            <p:cNvPr id="23" name="Group 22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28" name="Straight Arrow Connector 27"/>
          <p:cNvCxnSpPr>
            <a:stCxn id="26" idx="2"/>
            <a:endCxn id="29" idx="0"/>
          </p:cNvCxnSpPr>
          <p:nvPr/>
        </p:nvCxnSpPr>
        <p:spPr>
          <a:xfrm>
            <a:off x="5045305" y="3491317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904" y="3927350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“Bob”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313098" y="2561630"/>
            <a:ext cx="1226300" cy="929687"/>
            <a:chOff x="2473995" y="4051024"/>
            <a:chExt cx="1226300" cy="929687"/>
          </a:xfrm>
        </p:grpSpPr>
        <p:grpSp>
          <p:nvGrpSpPr>
            <p:cNvPr id="36" name="Group 35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41" name="Straight Arrow Connector 40"/>
          <p:cNvCxnSpPr>
            <a:stCxn id="39" idx="2"/>
            <a:endCxn id="42" idx="0"/>
          </p:cNvCxnSpPr>
          <p:nvPr/>
        </p:nvCxnSpPr>
        <p:spPr>
          <a:xfrm>
            <a:off x="6627867" y="3491317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20466" y="3927350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“Charlie”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652706" y="3244444"/>
            <a:ext cx="67189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252126" y="4475643"/>
            <a:ext cx="1226300" cy="929687"/>
            <a:chOff x="2473995" y="4051024"/>
            <a:chExt cx="1226300" cy="929687"/>
          </a:xfrm>
        </p:grpSpPr>
        <p:grpSp>
          <p:nvGrpSpPr>
            <p:cNvPr id="34" name="Group 33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49" name="Straight Arrow Connector 48"/>
          <p:cNvCxnSpPr>
            <a:stCxn id="47" idx="2"/>
          </p:cNvCxnSpPr>
          <p:nvPr/>
        </p:nvCxnSpPr>
        <p:spPr>
          <a:xfrm>
            <a:off x="3566895" y="5405330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42882" y="5841363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“Bill”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26" idx="1"/>
          </p:cNvCxnSpPr>
          <p:nvPr/>
        </p:nvCxnSpPr>
        <p:spPr>
          <a:xfrm flipV="1">
            <a:off x="4168548" y="3251201"/>
            <a:ext cx="573486" cy="1951702"/>
          </a:xfrm>
          <a:prstGeom prst="straightConnector1">
            <a:avLst/>
          </a:prstGeom>
          <a:ln w="41275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925591" y="3015317"/>
            <a:ext cx="606542" cy="480233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42035" y="4844975"/>
            <a:ext cx="440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Remove Bill at index </a:t>
            </a:r>
            <a:r>
              <a:rPr lang="en-US" b="1" i="1" dirty="0" err="1">
                <a:solidFill>
                  <a:srgbClr val="FF0000"/>
                </a:solidFill>
              </a:rPr>
              <a:t>idx</a:t>
            </a:r>
            <a:r>
              <a:rPr lang="en-US" b="1" i="1" dirty="0">
                <a:solidFill>
                  <a:srgbClr val="FF0000"/>
                </a:solidFill>
              </a:rPr>
              <a:t>=1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</a:rPr>
              <a:t>Advance from </a:t>
            </a:r>
            <a:r>
              <a:rPr lang="en-US" b="1" i="1" dirty="0">
                <a:solidFill>
                  <a:srgbClr val="FF0000"/>
                </a:solidFill>
              </a:rPr>
              <a:t>head</a:t>
            </a:r>
            <a:r>
              <a:rPr lang="en-US" b="1" dirty="0">
                <a:solidFill>
                  <a:srgbClr val="FF0000"/>
                </a:solidFill>
              </a:rPr>
              <a:t> to </a:t>
            </a:r>
            <a:r>
              <a:rPr lang="en-US" b="1" i="1" dirty="0">
                <a:solidFill>
                  <a:srgbClr val="FF0000"/>
                </a:solidFill>
              </a:rPr>
              <a:t>idx-1</a:t>
            </a:r>
            <a:r>
              <a:rPr lang="en-US" b="1" dirty="0">
                <a:solidFill>
                  <a:srgbClr val="FF0000"/>
                </a:solidFill>
              </a:rPr>
              <a:t> (Alice)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Set Alice’s next pointer to Bill’s next pointer (the next element’s next)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882961" y="3244444"/>
            <a:ext cx="1790639" cy="0"/>
          </a:xfrm>
          <a:prstGeom prst="straightConnector1">
            <a:avLst/>
          </a:prstGeom>
          <a:ln w="41275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0" y="1205918"/>
            <a:ext cx="82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</a:t>
            </a:r>
            <a:r>
              <a:rPr lang="en-US" sz="2400" b="1" dirty="0" smtClean="0"/>
              <a:t>emove(1)</a:t>
            </a:r>
            <a:endParaRPr lang="en-US" sz="2400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578831" y="3251201"/>
            <a:ext cx="684793" cy="191401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52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remove()</a:t>
            </a:r>
            <a:r>
              <a:rPr lang="en-US" dirty="0"/>
              <a:t> takes an item out of the list by updating next pointer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656661" y="2561630"/>
            <a:ext cx="1226300" cy="929687"/>
            <a:chOff x="2473995" y="4051024"/>
            <a:chExt cx="1226300" cy="929687"/>
          </a:xfrm>
        </p:grpSpPr>
        <p:grpSp>
          <p:nvGrpSpPr>
            <p:cNvPr id="10" name="Group 9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31398" y="3059778"/>
            <a:ext cx="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8" idx="1"/>
          </p:cNvCxnSpPr>
          <p:nvPr/>
        </p:nvCxnSpPr>
        <p:spPr>
          <a:xfrm>
            <a:off x="1093117" y="3244444"/>
            <a:ext cx="575042" cy="675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21" idx="0"/>
          </p:cNvCxnSpPr>
          <p:nvPr/>
        </p:nvCxnSpPr>
        <p:spPr>
          <a:xfrm>
            <a:off x="1971430" y="3491317"/>
            <a:ext cx="0" cy="46799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64029" y="3959316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“Alice”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730536" y="2561630"/>
            <a:ext cx="1226300" cy="929687"/>
            <a:chOff x="2473995" y="4051024"/>
            <a:chExt cx="1226300" cy="929687"/>
          </a:xfrm>
        </p:grpSpPr>
        <p:grpSp>
          <p:nvGrpSpPr>
            <p:cNvPr id="23" name="Group 22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28" name="Straight Arrow Connector 27"/>
          <p:cNvCxnSpPr>
            <a:stCxn id="26" idx="2"/>
            <a:endCxn id="29" idx="0"/>
          </p:cNvCxnSpPr>
          <p:nvPr/>
        </p:nvCxnSpPr>
        <p:spPr>
          <a:xfrm>
            <a:off x="5045305" y="3491317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904" y="3927350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“Bob”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313098" y="2561630"/>
            <a:ext cx="1226300" cy="929687"/>
            <a:chOff x="2473995" y="4051024"/>
            <a:chExt cx="1226300" cy="929687"/>
          </a:xfrm>
        </p:grpSpPr>
        <p:grpSp>
          <p:nvGrpSpPr>
            <p:cNvPr id="36" name="Group 35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41" name="Straight Arrow Connector 40"/>
          <p:cNvCxnSpPr>
            <a:stCxn id="39" idx="2"/>
            <a:endCxn id="42" idx="0"/>
          </p:cNvCxnSpPr>
          <p:nvPr/>
        </p:nvCxnSpPr>
        <p:spPr>
          <a:xfrm>
            <a:off x="6627867" y="3491317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20466" y="3927350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“Charlie”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652706" y="3244444"/>
            <a:ext cx="67189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252126" y="4475643"/>
            <a:ext cx="1226300" cy="929687"/>
            <a:chOff x="2473995" y="4051024"/>
            <a:chExt cx="1226300" cy="929687"/>
          </a:xfrm>
        </p:grpSpPr>
        <p:grpSp>
          <p:nvGrpSpPr>
            <p:cNvPr id="34" name="Group 33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49" name="Straight Arrow Connector 48"/>
          <p:cNvCxnSpPr>
            <a:stCxn id="47" idx="2"/>
          </p:cNvCxnSpPr>
          <p:nvPr/>
        </p:nvCxnSpPr>
        <p:spPr>
          <a:xfrm>
            <a:off x="3566895" y="5405330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42882" y="5841363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“Bill”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26" idx="1"/>
          </p:cNvCxnSpPr>
          <p:nvPr/>
        </p:nvCxnSpPr>
        <p:spPr>
          <a:xfrm flipV="1">
            <a:off x="4168548" y="3251201"/>
            <a:ext cx="573486" cy="195170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925591" y="3015317"/>
            <a:ext cx="606542" cy="480233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42035" y="4844975"/>
            <a:ext cx="440196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Remove Bill at index </a:t>
            </a:r>
            <a:r>
              <a:rPr lang="en-US" b="1" i="1" dirty="0" err="1">
                <a:solidFill>
                  <a:srgbClr val="FF0000"/>
                </a:solidFill>
              </a:rPr>
              <a:t>idx</a:t>
            </a:r>
            <a:r>
              <a:rPr lang="en-US" b="1" i="1" dirty="0">
                <a:solidFill>
                  <a:srgbClr val="FF0000"/>
                </a:solidFill>
              </a:rPr>
              <a:t>=1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</a:rPr>
              <a:t>Advance from </a:t>
            </a:r>
            <a:r>
              <a:rPr lang="en-US" b="1" i="1" dirty="0">
                <a:solidFill>
                  <a:srgbClr val="FF0000"/>
                </a:solidFill>
              </a:rPr>
              <a:t>head</a:t>
            </a:r>
            <a:r>
              <a:rPr lang="en-US" b="1" dirty="0">
                <a:solidFill>
                  <a:srgbClr val="FF0000"/>
                </a:solidFill>
              </a:rPr>
              <a:t> to </a:t>
            </a:r>
            <a:r>
              <a:rPr lang="en-US" b="1" i="1" dirty="0">
                <a:solidFill>
                  <a:srgbClr val="FF0000"/>
                </a:solidFill>
              </a:rPr>
              <a:t>idx-1</a:t>
            </a:r>
            <a:r>
              <a:rPr lang="en-US" b="1" dirty="0">
                <a:solidFill>
                  <a:srgbClr val="FF0000"/>
                </a:solidFill>
              </a:rPr>
              <a:t> (Alice)</a:t>
            </a: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</a:rPr>
              <a:t>Set Alice’s next pointer to Bill’s next </a:t>
            </a:r>
            <a:r>
              <a:rPr lang="en-US" b="1" dirty="0" smtClean="0">
                <a:solidFill>
                  <a:srgbClr val="FF0000"/>
                </a:solidFill>
              </a:rPr>
              <a:t>pointer (the next element’s next)</a:t>
            </a:r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Bill will be garbage collected (in C we have to call </a:t>
            </a:r>
            <a:r>
              <a:rPr lang="en-US" b="1" i="1" dirty="0" smtClean="0">
                <a:solidFill>
                  <a:srgbClr val="FF0000"/>
                </a:solidFill>
              </a:rPr>
              <a:t>free()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882961" y="3244444"/>
            <a:ext cx="179063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0" y="1205918"/>
            <a:ext cx="82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</a:t>
            </a:r>
            <a:r>
              <a:rPr lang="en-US" sz="2400" b="1" dirty="0" smtClean="0"/>
              <a:t>emove(1)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011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get an item at index </a:t>
            </a:r>
            <a:r>
              <a:rPr lang="en-US" dirty="0" err="1" smtClean="0"/>
              <a:t>i</a:t>
            </a:r>
            <a:r>
              <a:rPr lang="en-US" dirty="0" smtClean="0"/>
              <a:t>, start at head and march down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70" y="1205918"/>
            <a:ext cx="82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get(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) – return item at specified index</a:t>
            </a:r>
            <a:endParaRPr lang="en-US" sz="2400" b="1" dirty="0"/>
          </a:p>
        </p:txBody>
      </p:sp>
      <p:grpSp>
        <p:nvGrpSpPr>
          <p:cNvPr id="75" name="Group 74"/>
          <p:cNvGrpSpPr/>
          <p:nvPr/>
        </p:nvGrpSpPr>
        <p:grpSpPr>
          <a:xfrm>
            <a:off x="1045948" y="2571182"/>
            <a:ext cx="5616692" cy="1767018"/>
            <a:chOff x="1045948" y="2404271"/>
            <a:chExt cx="5616692" cy="1767018"/>
          </a:xfrm>
        </p:grpSpPr>
        <p:grpSp>
          <p:nvGrpSpPr>
            <p:cNvPr id="76" name="Group 75"/>
            <p:cNvGrpSpPr/>
            <p:nvPr/>
          </p:nvGrpSpPr>
          <p:grpSpPr>
            <a:xfrm>
              <a:off x="2271211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045948" y="2902419"/>
              <a:ext cx="66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78" name="Straight Arrow Connector 77"/>
            <p:cNvCxnSpPr>
              <a:stCxn id="77" idx="3"/>
              <a:endCxn id="103" idx="1"/>
            </p:cNvCxnSpPr>
            <p:nvPr/>
          </p:nvCxnSpPr>
          <p:spPr>
            <a:xfrm>
              <a:off x="1707667" y="3087085"/>
              <a:ext cx="575042" cy="675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103" idx="2"/>
              <a:endCxn id="80" idx="0"/>
            </p:cNvCxnSpPr>
            <p:nvPr/>
          </p:nvCxnSpPr>
          <p:spPr>
            <a:xfrm>
              <a:off x="2585980" y="3333958"/>
              <a:ext cx="0" cy="46799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978579" y="3801957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“Alice”</a:t>
              </a:r>
              <a:endParaRPr lang="en-US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3853778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cxnSp>
          <p:nvCxnSpPr>
            <p:cNvPr id="82" name="Straight Arrow Connector 81"/>
            <p:cNvCxnSpPr>
              <a:stCxn id="98" idx="2"/>
              <a:endCxn id="83" idx="0"/>
            </p:cNvCxnSpPr>
            <p:nvPr/>
          </p:nvCxnSpPr>
          <p:spPr>
            <a:xfrm>
              <a:off x="4168547" y="3333958"/>
              <a:ext cx="0" cy="43603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561146" y="3769991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“Bob”</a:t>
              </a:r>
              <a:endParaRPr lang="en-US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436340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cxnSp>
          <p:nvCxnSpPr>
            <p:cNvPr id="85" name="Straight Arrow Connector 84"/>
            <p:cNvCxnSpPr>
              <a:stCxn id="93" idx="2"/>
              <a:endCxn id="86" idx="0"/>
            </p:cNvCxnSpPr>
            <p:nvPr/>
          </p:nvCxnSpPr>
          <p:spPr>
            <a:xfrm>
              <a:off x="5751109" y="3333958"/>
              <a:ext cx="0" cy="43603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143708" y="3769991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“Charlie”</a:t>
              </a:r>
              <a:endParaRPr lang="en-US" dirty="0"/>
            </a:p>
          </p:txBody>
        </p:sp>
        <p:cxnSp>
          <p:nvCxnSpPr>
            <p:cNvPr id="87" name="Straight Arrow Connector 86"/>
            <p:cNvCxnSpPr>
              <a:endCxn id="98" idx="1"/>
            </p:cNvCxnSpPr>
            <p:nvPr/>
          </p:nvCxnSpPr>
          <p:spPr>
            <a:xfrm>
              <a:off x="3193382" y="3093842"/>
              <a:ext cx="67189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775948" y="3087085"/>
              <a:ext cx="67189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051865" y="2857951"/>
              <a:ext cx="606542" cy="48023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4959773" y="4844975"/>
            <a:ext cx="402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Get item at index 2</a:t>
            </a:r>
          </a:p>
        </p:txBody>
      </p:sp>
    </p:spTree>
    <p:extLst>
      <p:ext uri="{BB962C8B-B14F-4D97-AF65-F5344CB8AC3E}">
        <p14:creationId xmlns:p14="http://schemas.microsoft.com/office/powerpoint/2010/main" val="66595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get an item at index </a:t>
            </a:r>
            <a:r>
              <a:rPr lang="en-US" dirty="0" err="1"/>
              <a:t>i</a:t>
            </a:r>
            <a:r>
              <a:rPr lang="en-US" dirty="0"/>
              <a:t>, start at head and march down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45948" y="2571182"/>
            <a:ext cx="5616692" cy="1767018"/>
            <a:chOff x="1045948" y="2404271"/>
            <a:chExt cx="5616692" cy="1767018"/>
          </a:xfrm>
        </p:grpSpPr>
        <p:grpSp>
          <p:nvGrpSpPr>
            <p:cNvPr id="76" name="Group 75"/>
            <p:cNvGrpSpPr/>
            <p:nvPr/>
          </p:nvGrpSpPr>
          <p:grpSpPr>
            <a:xfrm>
              <a:off x="2271211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045948" y="2902419"/>
              <a:ext cx="66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head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Straight Arrow Connector 77"/>
            <p:cNvCxnSpPr>
              <a:stCxn id="77" idx="3"/>
              <a:endCxn id="103" idx="1"/>
            </p:cNvCxnSpPr>
            <p:nvPr/>
          </p:nvCxnSpPr>
          <p:spPr>
            <a:xfrm>
              <a:off x="1707667" y="3087085"/>
              <a:ext cx="575042" cy="6757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103" idx="2"/>
              <a:endCxn id="80" idx="0"/>
            </p:cNvCxnSpPr>
            <p:nvPr/>
          </p:nvCxnSpPr>
          <p:spPr>
            <a:xfrm>
              <a:off x="2585980" y="3333958"/>
              <a:ext cx="0" cy="46799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978579" y="3801957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“Alice”</a:t>
              </a:r>
              <a:endParaRPr lang="en-US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3853778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cxnSp>
          <p:nvCxnSpPr>
            <p:cNvPr id="82" name="Straight Arrow Connector 81"/>
            <p:cNvCxnSpPr>
              <a:stCxn id="98" idx="2"/>
              <a:endCxn id="83" idx="0"/>
            </p:cNvCxnSpPr>
            <p:nvPr/>
          </p:nvCxnSpPr>
          <p:spPr>
            <a:xfrm>
              <a:off x="4168547" y="3333958"/>
              <a:ext cx="0" cy="43603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561146" y="3769991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“Bob”</a:t>
              </a:r>
              <a:endParaRPr lang="en-US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436340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cxnSp>
          <p:nvCxnSpPr>
            <p:cNvPr id="85" name="Straight Arrow Connector 84"/>
            <p:cNvCxnSpPr>
              <a:stCxn id="93" idx="2"/>
              <a:endCxn id="86" idx="0"/>
            </p:cNvCxnSpPr>
            <p:nvPr/>
          </p:nvCxnSpPr>
          <p:spPr>
            <a:xfrm>
              <a:off x="5751109" y="3333958"/>
              <a:ext cx="0" cy="43603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143708" y="3769991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“Charlie”</a:t>
              </a:r>
              <a:endParaRPr lang="en-US" dirty="0"/>
            </a:p>
          </p:txBody>
        </p:sp>
        <p:cxnSp>
          <p:nvCxnSpPr>
            <p:cNvPr id="87" name="Straight Arrow Connector 86"/>
            <p:cNvCxnSpPr>
              <a:endCxn id="98" idx="1"/>
            </p:cNvCxnSpPr>
            <p:nvPr/>
          </p:nvCxnSpPr>
          <p:spPr>
            <a:xfrm>
              <a:off x="3193382" y="3093842"/>
              <a:ext cx="67189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775948" y="3087085"/>
              <a:ext cx="67189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051865" y="2857951"/>
              <a:ext cx="606542" cy="48023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2271211" y="2232400"/>
            <a:ext cx="402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Index 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0" y="1205918"/>
            <a:ext cx="82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get(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) – return item at specified index</a:t>
            </a:r>
            <a:endParaRPr 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959773" y="4844975"/>
            <a:ext cx="402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Get item at index 2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Start at head (index 0)</a:t>
            </a:r>
          </a:p>
        </p:txBody>
      </p:sp>
    </p:spTree>
    <p:extLst>
      <p:ext uri="{BB962C8B-B14F-4D97-AF65-F5344CB8AC3E}">
        <p14:creationId xmlns:p14="http://schemas.microsoft.com/office/powerpoint/2010/main" val="2905081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get an item at index </a:t>
            </a:r>
            <a:r>
              <a:rPr lang="en-US" dirty="0" err="1"/>
              <a:t>i</a:t>
            </a:r>
            <a:r>
              <a:rPr lang="en-US" dirty="0"/>
              <a:t>, start at head and march down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45948" y="2571182"/>
            <a:ext cx="5616692" cy="1767018"/>
            <a:chOff x="1045948" y="2404271"/>
            <a:chExt cx="5616692" cy="1767018"/>
          </a:xfrm>
        </p:grpSpPr>
        <p:grpSp>
          <p:nvGrpSpPr>
            <p:cNvPr id="76" name="Group 75"/>
            <p:cNvGrpSpPr/>
            <p:nvPr/>
          </p:nvGrpSpPr>
          <p:grpSpPr>
            <a:xfrm>
              <a:off x="2271211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045948" y="2902419"/>
              <a:ext cx="66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78" name="Straight Arrow Connector 77"/>
            <p:cNvCxnSpPr>
              <a:stCxn id="77" idx="3"/>
              <a:endCxn id="103" idx="1"/>
            </p:cNvCxnSpPr>
            <p:nvPr/>
          </p:nvCxnSpPr>
          <p:spPr>
            <a:xfrm>
              <a:off x="1707667" y="3087085"/>
              <a:ext cx="575042" cy="675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103" idx="2"/>
              <a:endCxn id="80" idx="0"/>
            </p:cNvCxnSpPr>
            <p:nvPr/>
          </p:nvCxnSpPr>
          <p:spPr>
            <a:xfrm>
              <a:off x="2585980" y="3333958"/>
              <a:ext cx="0" cy="46799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978579" y="3801957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“Alice”</a:t>
              </a:r>
              <a:endParaRPr lang="en-US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3853778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cxnSp>
          <p:nvCxnSpPr>
            <p:cNvPr id="82" name="Straight Arrow Connector 81"/>
            <p:cNvCxnSpPr>
              <a:stCxn id="98" idx="2"/>
              <a:endCxn id="83" idx="0"/>
            </p:cNvCxnSpPr>
            <p:nvPr/>
          </p:nvCxnSpPr>
          <p:spPr>
            <a:xfrm>
              <a:off x="4168547" y="3333958"/>
              <a:ext cx="0" cy="43603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561146" y="3769991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“Bob”</a:t>
              </a:r>
              <a:endParaRPr lang="en-US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436340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cxnSp>
          <p:nvCxnSpPr>
            <p:cNvPr id="85" name="Straight Arrow Connector 84"/>
            <p:cNvCxnSpPr>
              <a:stCxn id="93" idx="2"/>
              <a:endCxn id="86" idx="0"/>
            </p:cNvCxnSpPr>
            <p:nvPr/>
          </p:nvCxnSpPr>
          <p:spPr>
            <a:xfrm>
              <a:off x="5751109" y="3333958"/>
              <a:ext cx="0" cy="43603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143708" y="3769991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“Charlie”</a:t>
              </a:r>
              <a:endParaRPr lang="en-US" dirty="0"/>
            </a:p>
          </p:txBody>
        </p:sp>
        <p:cxnSp>
          <p:nvCxnSpPr>
            <p:cNvPr id="87" name="Straight Arrow Connector 86"/>
            <p:cNvCxnSpPr>
              <a:endCxn id="98" idx="1"/>
            </p:cNvCxnSpPr>
            <p:nvPr/>
          </p:nvCxnSpPr>
          <p:spPr>
            <a:xfrm>
              <a:off x="3193382" y="3093842"/>
              <a:ext cx="671894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775948" y="3087085"/>
              <a:ext cx="67189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051865" y="2857951"/>
              <a:ext cx="606542" cy="48023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4000952" y="2236857"/>
            <a:ext cx="9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Index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0" y="1205918"/>
            <a:ext cx="82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get(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) – return item at specified index</a:t>
            </a:r>
            <a:endParaRPr 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959773" y="4844975"/>
            <a:ext cx="402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Get item at index 2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Start at head (index 0)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Follow next pointer to index 1</a:t>
            </a:r>
          </a:p>
        </p:txBody>
      </p:sp>
    </p:spTree>
    <p:extLst>
      <p:ext uri="{BB962C8B-B14F-4D97-AF65-F5344CB8AC3E}">
        <p14:creationId xmlns:p14="http://schemas.microsoft.com/office/powerpoint/2010/main" val="5159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get an item at index </a:t>
            </a:r>
            <a:r>
              <a:rPr lang="en-US" dirty="0" err="1"/>
              <a:t>i</a:t>
            </a:r>
            <a:r>
              <a:rPr lang="en-US" dirty="0"/>
              <a:t>, start at head and march down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45948" y="2571182"/>
            <a:ext cx="5616692" cy="1767018"/>
            <a:chOff x="1045948" y="2404271"/>
            <a:chExt cx="5616692" cy="1767018"/>
          </a:xfrm>
        </p:grpSpPr>
        <p:grpSp>
          <p:nvGrpSpPr>
            <p:cNvPr id="76" name="Group 75"/>
            <p:cNvGrpSpPr/>
            <p:nvPr/>
          </p:nvGrpSpPr>
          <p:grpSpPr>
            <a:xfrm>
              <a:off x="2271211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045948" y="2902419"/>
              <a:ext cx="66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78" name="Straight Arrow Connector 77"/>
            <p:cNvCxnSpPr>
              <a:stCxn id="77" idx="3"/>
              <a:endCxn id="103" idx="1"/>
            </p:cNvCxnSpPr>
            <p:nvPr/>
          </p:nvCxnSpPr>
          <p:spPr>
            <a:xfrm>
              <a:off x="1707667" y="3087085"/>
              <a:ext cx="575042" cy="675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103" idx="2"/>
              <a:endCxn id="80" idx="0"/>
            </p:cNvCxnSpPr>
            <p:nvPr/>
          </p:nvCxnSpPr>
          <p:spPr>
            <a:xfrm>
              <a:off x="2585980" y="3333958"/>
              <a:ext cx="0" cy="46799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978579" y="3801957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“Alice”</a:t>
              </a:r>
              <a:endParaRPr lang="en-US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3853778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cxnSp>
          <p:nvCxnSpPr>
            <p:cNvPr id="82" name="Straight Arrow Connector 81"/>
            <p:cNvCxnSpPr>
              <a:stCxn id="98" idx="2"/>
              <a:endCxn id="83" idx="0"/>
            </p:cNvCxnSpPr>
            <p:nvPr/>
          </p:nvCxnSpPr>
          <p:spPr>
            <a:xfrm>
              <a:off x="4168547" y="3333958"/>
              <a:ext cx="0" cy="43603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561146" y="3769991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“Bob”</a:t>
              </a:r>
              <a:endParaRPr lang="en-US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436340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cxnSp>
          <p:nvCxnSpPr>
            <p:cNvPr id="85" name="Straight Arrow Connector 84"/>
            <p:cNvCxnSpPr>
              <a:stCxn id="93" idx="2"/>
              <a:endCxn id="86" idx="0"/>
            </p:cNvCxnSpPr>
            <p:nvPr/>
          </p:nvCxnSpPr>
          <p:spPr>
            <a:xfrm>
              <a:off x="5751109" y="3333958"/>
              <a:ext cx="0" cy="43603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143708" y="3769991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“Charlie”</a:t>
              </a:r>
              <a:endParaRPr lang="en-US" dirty="0"/>
            </a:p>
          </p:txBody>
        </p:sp>
        <p:cxnSp>
          <p:nvCxnSpPr>
            <p:cNvPr id="87" name="Straight Arrow Connector 86"/>
            <p:cNvCxnSpPr>
              <a:endCxn id="98" idx="1"/>
            </p:cNvCxnSpPr>
            <p:nvPr/>
          </p:nvCxnSpPr>
          <p:spPr>
            <a:xfrm>
              <a:off x="3193382" y="3093842"/>
              <a:ext cx="67189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775948" y="3087085"/>
              <a:ext cx="671894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051865" y="2857951"/>
              <a:ext cx="606542" cy="48023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583514" y="2238514"/>
            <a:ext cx="9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Index 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0" y="1205918"/>
            <a:ext cx="82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get(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) – return item at specified index</a:t>
            </a:r>
            <a:endParaRPr 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959773" y="4844975"/>
            <a:ext cx="4024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Get item at index 2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Start at head (index 0)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Follow next pointer to index 1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Follow next pointer to index 2</a:t>
            </a:r>
          </a:p>
        </p:txBody>
      </p:sp>
    </p:spTree>
    <p:extLst>
      <p:ext uri="{BB962C8B-B14F-4D97-AF65-F5344CB8AC3E}">
        <p14:creationId xmlns:p14="http://schemas.microsoft.com/office/powerpoint/2010/main" val="2013567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get an item at index </a:t>
            </a:r>
            <a:r>
              <a:rPr lang="en-US" dirty="0" err="1"/>
              <a:t>i</a:t>
            </a:r>
            <a:r>
              <a:rPr lang="en-US" dirty="0"/>
              <a:t>, start at head and march down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45948" y="2571182"/>
            <a:ext cx="5616692" cy="1767018"/>
            <a:chOff x="1045948" y="2404271"/>
            <a:chExt cx="5616692" cy="1767018"/>
          </a:xfrm>
        </p:grpSpPr>
        <p:grpSp>
          <p:nvGrpSpPr>
            <p:cNvPr id="76" name="Group 75"/>
            <p:cNvGrpSpPr/>
            <p:nvPr/>
          </p:nvGrpSpPr>
          <p:grpSpPr>
            <a:xfrm>
              <a:off x="2271211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045948" y="2902419"/>
              <a:ext cx="66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78" name="Straight Arrow Connector 77"/>
            <p:cNvCxnSpPr>
              <a:stCxn id="77" idx="3"/>
              <a:endCxn id="103" idx="1"/>
            </p:cNvCxnSpPr>
            <p:nvPr/>
          </p:nvCxnSpPr>
          <p:spPr>
            <a:xfrm>
              <a:off x="1707667" y="3087085"/>
              <a:ext cx="575042" cy="675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103" idx="2"/>
              <a:endCxn id="80" idx="0"/>
            </p:cNvCxnSpPr>
            <p:nvPr/>
          </p:nvCxnSpPr>
          <p:spPr>
            <a:xfrm>
              <a:off x="2585980" y="3333958"/>
              <a:ext cx="0" cy="46799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978579" y="3801957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“Alice”</a:t>
              </a:r>
              <a:endParaRPr lang="en-US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3853778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cxnSp>
          <p:nvCxnSpPr>
            <p:cNvPr id="82" name="Straight Arrow Connector 81"/>
            <p:cNvCxnSpPr>
              <a:stCxn id="98" idx="2"/>
              <a:endCxn id="83" idx="0"/>
            </p:cNvCxnSpPr>
            <p:nvPr/>
          </p:nvCxnSpPr>
          <p:spPr>
            <a:xfrm>
              <a:off x="4168547" y="3333958"/>
              <a:ext cx="0" cy="43603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561146" y="3769991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“Bob”</a:t>
              </a:r>
              <a:endParaRPr lang="en-US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436340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cxnSp>
          <p:nvCxnSpPr>
            <p:cNvPr id="85" name="Straight Arrow Connector 84"/>
            <p:cNvCxnSpPr>
              <a:stCxn id="93" idx="2"/>
              <a:endCxn id="86" idx="0"/>
            </p:cNvCxnSpPr>
            <p:nvPr/>
          </p:nvCxnSpPr>
          <p:spPr>
            <a:xfrm>
              <a:off x="5751109" y="3333958"/>
              <a:ext cx="0" cy="43603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143708" y="3769991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“Charlie”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7" name="Straight Arrow Connector 86"/>
            <p:cNvCxnSpPr>
              <a:endCxn id="98" idx="1"/>
            </p:cNvCxnSpPr>
            <p:nvPr/>
          </p:nvCxnSpPr>
          <p:spPr>
            <a:xfrm>
              <a:off x="3193382" y="3093842"/>
              <a:ext cx="67189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775948" y="3087085"/>
              <a:ext cx="671894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051865" y="2857951"/>
              <a:ext cx="606542" cy="48023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4959773" y="4844975"/>
            <a:ext cx="4024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Get item at index 2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Start at head (index 0)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Follow next pointer to index 1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Follow next pointer to index 2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Return “Charlie” (index 2)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83514" y="2238514"/>
            <a:ext cx="9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Item 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0" y="1205918"/>
            <a:ext cx="82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get(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) – return item at specified index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2958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a</a:t>
            </a:r>
            <a:r>
              <a:rPr lang="en-US" i="1" dirty="0" smtClean="0"/>
              <a:t>dd()</a:t>
            </a:r>
            <a:r>
              <a:rPr lang="en-US" dirty="0" smtClean="0"/>
              <a:t> “</a:t>
            </a:r>
            <a:r>
              <a:rPr lang="en-US" dirty="0"/>
              <a:t>splices in” a new object anywhere in the </a:t>
            </a:r>
            <a:r>
              <a:rPr lang="en-US" dirty="0" smtClean="0"/>
              <a:t>list by updating next pointers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70" y="1205918"/>
            <a:ext cx="82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dirty="0" smtClean="0"/>
              <a:t>dd(1,</a:t>
            </a:r>
            <a:r>
              <a:rPr lang="en-US" sz="2400" dirty="0"/>
              <a:t> </a:t>
            </a:r>
            <a:r>
              <a:rPr lang="en-US" sz="2400" b="1" dirty="0"/>
              <a:t>“</a:t>
            </a:r>
            <a:r>
              <a:rPr lang="en-US" sz="2400" b="1" dirty="0" smtClean="0"/>
              <a:t>Bill”)</a:t>
            </a:r>
            <a:endParaRPr lang="en-US" sz="2400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3252126" y="4475643"/>
            <a:ext cx="1226300" cy="929687"/>
            <a:chOff x="2473995" y="4051024"/>
            <a:chExt cx="1226300" cy="929687"/>
          </a:xfrm>
        </p:grpSpPr>
        <p:grpSp>
          <p:nvGrpSpPr>
            <p:cNvPr id="34" name="Group 33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49" name="Straight Arrow Connector 48"/>
          <p:cNvCxnSpPr>
            <a:stCxn id="47" idx="2"/>
          </p:cNvCxnSpPr>
          <p:nvPr/>
        </p:nvCxnSpPr>
        <p:spPr>
          <a:xfrm>
            <a:off x="3566895" y="5405330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42882" y="5841363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“Bill”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75948" y="4555765"/>
            <a:ext cx="431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 Bill at index </a:t>
            </a:r>
            <a:r>
              <a:rPr lang="en-US" b="1" i="1" dirty="0" err="1" smtClean="0">
                <a:solidFill>
                  <a:srgbClr val="FF0000"/>
                </a:solidFill>
              </a:rPr>
              <a:t>idx</a:t>
            </a:r>
            <a:r>
              <a:rPr lang="en-US" b="1" i="1" dirty="0" smtClean="0">
                <a:solidFill>
                  <a:srgbClr val="FF0000"/>
                </a:solidFill>
              </a:rPr>
              <a:t>=1 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Advance from </a:t>
            </a:r>
            <a:r>
              <a:rPr lang="en-US" b="1" i="1" dirty="0" smtClean="0">
                <a:solidFill>
                  <a:srgbClr val="FF0000"/>
                </a:solidFill>
              </a:rPr>
              <a:t>head</a:t>
            </a:r>
            <a:r>
              <a:rPr lang="en-US" b="1" dirty="0" smtClean="0">
                <a:solidFill>
                  <a:srgbClr val="FF0000"/>
                </a:solidFill>
              </a:rPr>
              <a:t> to </a:t>
            </a:r>
            <a:r>
              <a:rPr lang="en-US" b="1" i="1" dirty="0" smtClean="0">
                <a:solidFill>
                  <a:srgbClr val="FF0000"/>
                </a:solidFill>
              </a:rPr>
              <a:t>idx-1</a:t>
            </a:r>
            <a:r>
              <a:rPr lang="en-US" b="1" dirty="0" smtClean="0">
                <a:solidFill>
                  <a:srgbClr val="FF0000"/>
                </a:solidFill>
              </a:rPr>
              <a:t> (Alice)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45948" y="2571182"/>
            <a:ext cx="5616692" cy="1767018"/>
            <a:chOff x="1045948" y="2404271"/>
            <a:chExt cx="5616692" cy="1767018"/>
          </a:xfrm>
        </p:grpSpPr>
        <p:grpSp>
          <p:nvGrpSpPr>
            <p:cNvPr id="55" name="Group 54"/>
            <p:cNvGrpSpPr/>
            <p:nvPr/>
          </p:nvGrpSpPr>
          <p:grpSpPr>
            <a:xfrm>
              <a:off x="2271211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1045948" y="2902419"/>
              <a:ext cx="66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62" name="Straight Arrow Connector 61"/>
            <p:cNvCxnSpPr>
              <a:stCxn id="61" idx="3"/>
              <a:endCxn id="59" idx="1"/>
            </p:cNvCxnSpPr>
            <p:nvPr/>
          </p:nvCxnSpPr>
          <p:spPr>
            <a:xfrm>
              <a:off x="1707667" y="3087085"/>
              <a:ext cx="575042" cy="675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9" idx="2"/>
              <a:endCxn id="64" idx="0"/>
            </p:cNvCxnSpPr>
            <p:nvPr/>
          </p:nvCxnSpPr>
          <p:spPr>
            <a:xfrm>
              <a:off x="2585980" y="3333958"/>
              <a:ext cx="0" cy="46799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978579" y="3801957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“Alice”</a:t>
              </a:r>
              <a:endParaRPr lang="en-US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853778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cxnSp>
          <p:nvCxnSpPr>
            <p:cNvPr id="71" name="Straight Arrow Connector 70"/>
            <p:cNvCxnSpPr>
              <a:stCxn id="69" idx="2"/>
              <a:endCxn id="72" idx="0"/>
            </p:cNvCxnSpPr>
            <p:nvPr/>
          </p:nvCxnSpPr>
          <p:spPr>
            <a:xfrm>
              <a:off x="4168547" y="3333958"/>
              <a:ext cx="0" cy="43603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561146" y="3769991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“Bob”</a:t>
              </a:r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436340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cxnSp>
          <p:nvCxnSpPr>
            <p:cNvPr id="79" name="Straight Arrow Connector 78"/>
            <p:cNvCxnSpPr>
              <a:stCxn id="77" idx="2"/>
              <a:endCxn id="80" idx="0"/>
            </p:cNvCxnSpPr>
            <p:nvPr/>
          </p:nvCxnSpPr>
          <p:spPr>
            <a:xfrm>
              <a:off x="5751109" y="3333958"/>
              <a:ext cx="0" cy="43603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143708" y="3769991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“Charlie”</a:t>
              </a:r>
              <a:endParaRPr lang="en-US" dirty="0"/>
            </a:p>
          </p:txBody>
        </p:sp>
        <p:cxnSp>
          <p:nvCxnSpPr>
            <p:cNvPr id="81" name="Straight Arrow Connector 80"/>
            <p:cNvCxnSpPr>
              <a:endCxn id="69" idx="1"/>
            </p:cNvCxnSpPr>
            <p:nvPr/>
          </p:nvCxnSpPr>
          <p:spPr>
            <a:xfrm>
              <a:off x="3193382" y="3093842"/>
              <a:ext cx="67189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4775948" y="3087085"/>
              <a:ext cx="67189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6051865" y="2857951"/>
              <a:ext cx="606542" cy="48023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 flipH="1">
            <a:off x="3889803" y="4925097"/>
            <a:ext cx="606542" cy="480233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6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add()</a:t>
            </a:r>
            <a:r>
              <a:rPr lang="en-US" dirty="0"/>
              <a:t> “splices in” a new object anywhere in the list by updating next pointers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70" y="1205918"/>
            <a:ext cx="82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dirty="0" smtClean="0"/>
              <a:t>dd(1,</a:t>
            </a:r>
            <a:r>
              <a:rPr lang="en-US" sz="2400" dirty="0"/>
              <a:t> </a:t>
            </a:r>
            <a:r>
              <a:rPr lang="en-US" sz="2400" b="1" dirty="0"/>
              <a:t>“</a:t>
            </a:r>
            <a:r>
              <a:rPr lang="en-US" sz="2400" b="1" dirty="0" smtClean="0"/>
              <a:t>Bill”)</a:t>
            </a:r>
            <a:endParaRPr lang="en-US" sz="2400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3252126" y="4475643"/>
            <a:ext cx="1226300" cy="929687"/>
            <a:chOff x="2473995" y="4051024"/>
            <a:chExt cx="1226300" cy="929687"/>
          </a:xfrm>
        </p:grpSpPr>
        <p:grpSp>
          <p:nvGrpSpPr>
            <p:cNvPr id="34" name="Group 33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49" name="Straight Arrow Connector 48"/>
          <p:cNvCxnSpPr>
            <a:stCxn id="47" idx="2"/>
          </p:cNvCxnSpPr>
          <p:nvPr/>
        </p:nvCxnSpPr>
        <p:spPr>
          <a:xfrm>
            <a:off x="3566895" y="5405330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42882" y="5841363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“Bill”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75948" y="4555765"/>
            <a:ext cx="431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 Bill at index </a:t>
            </a:r>
            <a:r>
              <a:rPr lang="en-US" b="1" i="1" dirty="0" err="1" smtClean="0">
                <a:solidFill>
                  <a:srgbClr val="FF0000"/>
                </a:solidFill>
              </a:rPr>
              <a:t>idx</a:t>
            </a:r>
            <a:r>
              <a:rPr lang="en-US" b="1" i="1" dirty="0" smtClean="0">
                <a:solidFill>
                  <a:srgbClr val="FF0000"/>
                </a:solidFill>
              </a:rPr>
              <a:t>=1 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Advance from </a:t>
            </a:r>
            <a:r>
              <a:rPr lang="en-US" b="1" i="1" dirty="0" smtClean="0">
                <a:solidFill>
                  <a:srgbClr val="FF0000"/>
                </a:solidFill>
              </a:rPr>
              <a:t>head</a:t>
            </a:r>
            <a:r>
              <a:rPr lang="en-US" b="1" dirty="0" smtClean="0">
                <a:solidFill>
                  <a:srgbClr val="FF0000"/>
                </a:solidFill>
              </a:rPr>
              <a:t> to </a:t>
            </a:r>
            <a:r>
              <a:rPr lang="en-US" b="1" i="1" dirty="0" smtClean="0">
                <a:solidFill>
                  <a:srgbClr val="FF0000"/>
                </a:solidFill>
              </a:rPr>
              <a:t>idx-1</a:t>
            </a:r>
            <a:r>
              <a:rPr lang="en-US" b="1" dirty="0" smtClean="0">
                <a:solidFill>
                  <a:srgbClr val="FF0000"/>
                </a:solidFill>
              </a:rPr>
              <a:t> (Alice)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45948" y="2571182"/>
            <a:ext cx="5616692" cy="1767018"/>
            <a:chOff x="1045948" y="2404271"/>
            <a:chExt cx="5616692" cy="1767018"/>
          </a:xfrm>
        </p:grpSpPr>
        <p:grpSp>
          <p:nvGrpSpPr>
            <p:cNvPr id="55" name="Group 54"/>
            <p:cNvGrpSpPr/>
            <p:nvPr/>
          </p:nvGrpSpPr>
          <p:grpSpPr>
            <a:xfrm>
              <a:off x="2271211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1045948" y="2902419"/>
              <a:ext cx="66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head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Straight Arrow Connector 61"/>
            <p:cNvCxnSpPr>
              <a:stCxn id="61" idx="3"/>
              <a:endCxn id="59" idx="1"/>
            </p:cNvCxnSpPr>
            <p:nvPr/>
          </p:nvCxnSpPr>
          <p:spPr>
            <a:xfrm>
              <a:off x="1707667" y="3087085"/>
              <a:ext cx="575042" cy="675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9" idx="2"/>
              <a:endCxn id="64" idx="0"/>
            </p:cNvCxnSpPr>
            <p:nvPr/>
          </p:nvCxnSpPr>
          <p:spPr>
            <a:xfrm>
              <a:off x="2585980" y="3333958"/>
              <a:ext cx="0" cy="46799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978579" y="3801957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“Alice”</a:t>
              </a:r>
              <a:endParaRPr lang="en-US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853778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cxnSp>
          <p:nvCxnSpPr>
            <p:cNvPr id="71" name="Straight Arrow Connector 70"/>
            <p:cNvCxnSpPr>
              <a:stCxn id="69" idx="2"/>
              <a:endCxn id="72" idx="0"/>
            </p:cNvCxnSpPr>
            <p:nvPr/>
          </p:nvCxnSpPr>
          <p:spPr>
            <a:xfrm>
              <a:off x="4168547" y="3333958"/>
              <a:ext cx="0" cy="43603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561146" y="3769991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“Bob”</a:t>
              </a:r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436340" y="2404271"/>
              <a:ext cx="1226300" cy="929687"/>
              <a:chOff x="2473995" y="4051024"/>
              <a:chExt cx="1226300" cy="929687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2485493" y="4500478"/>
                <a:ext cx="1214802" cy="480233"/>
                <a:chOff x="1686317" y="4620913"/>
                <a:chExt cx="1432194" cy="480233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168631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403427" y="4620913"/>
                  <a:ext cx="715084" cy="4802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2473995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85233" y="4051024"/>
                <a:ext cx="608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cxnSp>
          <p:nvCxnSpPr>
            <p:cNvPr id="79" name="Straight Arrow Connector 78"/>
            <p:cNvCxnSpPr>
              <a:stCxn id="77" idx="2"/>
              <a:endCxn id="80" idx="0"/>
            </p:cNvCxnSpPr>
            <p:nvPr/>
          </p:nvCxnSpPr>
          <p:spPr>
            <a:xfrm>
              <a:off x="5751109" y="3333958"/>
              <a:ext cx="0" cy="43603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143708" y="3769991"/>
              <a:ext cx="12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“Charlie”</a:t>
              </a:r>
              <a:endParaRPr lang="en-US" dirty="0"/>
            </a:p>
          </p:txBody>
        </p:sp>
        <p:cxnSp>
          <p:nvCxnSpPr>
            <p:cNvPr id="81" name="Straight Arrow Connector 80"/>
            <p:cNvCxnSpPr>
              <a:endCxn id="69" idx="1"/>
            </p:cNvCxnSpPr>
            <p:nvPr/>
          </p:nvCxnSpPr>
          <p:spPr>
            <a:xfrm>
              <a:off x="3193382" y="3093842"/>
              <a:ext cx="67189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4775948" y="3087085"/>
              <a:ext cx="67189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6051865" y="2857951"/>
              <a:ext cx="606542" cy="48023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 flipH="1">
            <a:off x="3889803" y="4925097"/>
            <a:ext cx="606542" cy="480233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71211" y="2232400"/>
            <a:ext cx="402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Index 0 (=idx-1)</a:t>
            </a:r>
          </a:p>
        </p:txBody>
      </p:sp>
    </p:spTree>
    <p:extLst>
      <p:ext uri="{BB962C8B-B14F-4D97-AF65-F5344CB8AC3E}">
        <p14:creationId xmlns:p14="http://schemas.microsoft.com/office/powerpoint/2010/main" val="35019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46FC-A50A-414F-AF75-30B8D8911550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add()</a:t>
            </a:r>
            <a:r>
              <a:rPr lang="en-US" dirty="0"/>
              <a:t> “splices in” a new object anywhere in the list by updating next pointers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656661" y="2561630"/>
            <a:ext cx="1226300" cy="929687"/>
            <a:chOff x="2473995" y="4051024"/>
            <a:chExt cx="1226300" cy="929687"/>
          </a:xfrm>
        </p:grpSpPr>
        <p:grpSp>
          <p:nvGrpSpPr>
            <p:cNvPr id="10" name="Group 9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31398" y="3059778"/>
            <a:ext cx="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8" idx="1"/>
          </p:cNvCxnSpPr>
          <p:nvPr/>
        </p:nvCxnSpPr>
        <p:spPr>
          <a:xfrm>
            <a:off x="1093117" y="3244444"/>
            <a:ext cx="575042" cy="675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21" idx="0"/>
          </p:cNvCxnSpPr>
          <p:nvPr/>
        </p:nvCxnSpPr>
        <p:spPr>
          <a:xfrm>
            <a:off x="1971430" y="3491317"/>
            <a:ext cx="0" cy="46799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64029" y="3959316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“Alice”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730536" y="2561630"/>
            <a:ext cx="1226300" cy="929687"/>
            <a:chOff x="2473995" y="4051024"/>
            <a:chExt cx="1226300" cy="929687"/>
          </a:xfrm>
        </p:grpSpPr>
        <p:grpSp>
          <p:nvGrpSpPr>
            <p:cNvPr id="23" name="Group 22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28" name="Straight Arrow Connector 27"/>
          <p:cNvCxnSpPr>
            <a:stCxn id="26" idx="2"/>
            <a:endCxn id="29" idx="0"/>
          </p:cNvCxnSpPr>
          <p:nvPr/>
        </p:nvCxnSpPr>
        <p:spPr>
          <a:xfrm>
            <a:off x="5045305" y="3491317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904" y="3927350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“Bob”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313098" y="2561630"/>
            <a:ext cx="1226300" cy="929687"/>
            <a:chOff x="2473995" y="4051024"/>
            <a:chExt cx="1226300" cy="929687"/>
          </a:xfrm>
        </p:grpSpPr>
        <p:grpSp>
          <p:nvGrpSpPr>
            <p:cNvPr id="36" name="Group 35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41" name="Straight Arrow Connector 40"/>
          <p:cNvCxnSpPr>
            <a:stCxn id="39" idx="2"/>
            <a:endCxn id="42" idx="0"/>
          </p:cNvCxnSpPr>
          <p:nvPr/>
        </p:nvCxnSpPr>
        <p:spPr>
          <a:xfrm>
            <a:off x="6627867" y="3491317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20466" y="3927350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“Charlie”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652706" y="3244444"/>
            <a:ext cx="67189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252126" y="4475643"/>
            <a:ext cx="1226300" cy="929687"/>
            <a:chOff x="2473995" y="4051024"/>
            <a:chExt cx="1226300" cy="929687"/>
          </a:xfrm>
        </p:grpSpPr>
        <p:grpSp>
          <p:nvGrpSpPr>
            <p:cNvPr id="34" name="Group 33"/>
            <p:cNvGrpSpPr/>
            <p:nvPr/>
          </p:nvGrpSpPr>
          <p:grpSpPr>
            <a:xfrm>
              <a:off x="2485493" y="4500478"/>
              <a:ext cx="1214802" cy="480233"/>
              <a:chOff x="1686317" y="4620913"/>
              <a:chExt cx="1432194" cy="48023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68631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403427" y="4620913"/>
                <a:ext cx="715084" cy="480233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473995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85233" y="4051024"/>
              <a:ext cx="6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cxnSp>
        <p:nvCxnSpPr>
          <p:cNvPr id="49" name="Straight Arrow Connector 48"/>
          <p:cNvCxnSpPr>
            <a:stCxn id="47" idx="2"/>
          </p:cNvCxnSpPr>
          <p:nvPr/>
        </p:nvCxnSpPr>
        <p:spPr>
          <a:xfrm>
            <a:off x="3566895" y="5405330"/>
            <a:ext cx="0" cy="4360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42882" y="5841363"/>
            <a:ext cx="12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“Bill”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937089" y="3008560"/>
            <a:ext cx="606542" cy="480233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882961" y="3244444"/>
            <a:ext cx="179063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168548" y="3251201"/>
            <a:ext cx="573486" cy="1951702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0" y="1205918"/>
            <a:ext cx="82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dirty="0" smtClean="0"/>
              <a:t>dd(1,</a:t>
            </a:r>
            <a:r>
              <a:rPr lang="en-US" sz="2400" dirty="0"/>
              <a:t> </a:t>
            </a:r>
            <a:r>
              <a:rPr lang="en-US" sz="2400" b="1" dirty="0"/>
              <a:t>“</a:t>
            </a:r>
            <a:r>
              <a:rPr lang="en-US" sz="2400" b="1" dirty="0" smtClean="0"/>
              <a:t>Bill”)</a:t>
            </a:r>
            <a:endParaRPr 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775948" y="4555765"/>
            <a:ext cx="4296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Add Bill at index </a:t>
            </a:r>
            <a:r>
              <a:rPr lang="en-US" b="1" i="1" dirty="0" err="1">
                <a:solidFill>
                  <a:srgbClr val="FF0000"/>
                </a:solidFill>
              </a:rPr>
              <a:t>idx</a:t>
            </a:r>
            <a:r>
              <a:rPr lang="en-US" b="1" i="1" dirty="0">
                <a:solidFill>
                  <a:srgbClr val="FF0000"/>
                </a:solidFill>
              </a:rPr>
              <a:t>=1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</a:rPr>
              <a:t>Advance from </a:t>
            </a:r>
            <a:r>
              <a:rPr lang="en-US" b="1" i="1" dirty="0">
                <a:solidFill>
                  <a:srgbClr val="FF0000"/>
                </a:solidFill>
              </a:rPr>
              <a:t>head</a:t>
            </a:r>
            <a:r>
              <a:rPr lang="en-US" b="1" dirty="0">
                <a:solidFill>
                  <a:srgbClr val="FF0000"/>
                </a:solidFill>
              </a:rPr>
              <a:t> to </a:t>
            </a:r>
            <a:r>
              <a:rPr lang="en-US" b="1" i="1" dirty="0">
                <a:solidFill>
                  <a:srgbClr val="FF0000"/>
                </a:solidFill>
              </a:rPr>
              <a:t>idx-1</a:t>
            </a:r>
            <a:r>
              <a:rPr lang="en-US" b="1" dirty="0">
                <a:solidFill>
                  <a:srgbClr val="FF0000"/>
                </a:solidFill>
              </a:rPr>
              <a:t> (Alice)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Update </a:t>
            </a:r>
            <a:r>
              <a:rPr lang="en-US" b="1" dirty="0">
                <a:solidFill>
                  <a:srgbClr val="FF0000"/>
                </a:solidFill>
              </a:rPr>
              <a:t>Bill’s next pointer to same address as Alice’s next pointer </a:t>
            </a:r>
          </a:p>
          <a:p>
            <a:pPr marL="285750" indent="-285750">
              <a:buFont typeface="Arial"/>
              <a:buChar char="•"/>
            </a:pP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11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m Pierson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prstDash val="solid"/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prstDash val="solid"/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41266</TotalTime>
  <Words>969</Words>
  <Application>Microsoft Macintosh PowerPoint</Application>
  <PresentationFormat>On-screen Show (4:3)</PresentationFormat>
  <Paragraphs>259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Tim Pierson Theme</vt:lpstr>
      <vt:lpstr>Singly linked list review: elements have data and a next pointer</vt:lpstr>
      <vt:lpstr>To get an item at index i, start at head and march down</vt:lpstr>
      <vt:lpstr>To get an item at index i, start at head and march down</vt:lpstr>
      <vt:lpstr>To get an item at index i, start at head and march down</vt:lpstr>
      <vt:lpstr>To get an item at index i, start at head and march down</vt:lpstr>
      <vt:lpstr>To get an item at index i, start at head and march down</vt:lpstr>
      <vt:lpstr>add() “splices in” a new object anywhere in the list by updating next pointers</vt:lpstr>
      <vt:lpstr>add() “splices in” a new object anywhere in the list by updating next pointers</vt:lpstr>
      <vt:lpstr>add() “splices in” a new object anywhere in the list by updating next pointers</vt:lpstr>
      <vt:lpstr>add() “splices in” a new object anywhere in the list by updating next pointers</vt:lpstr>
      <vt:lpstr>add() “splices in” a new object anywhere in the list by updating next pointers</vt:lpstr>
      <vt:lpstr>remove() takes an item out of the list by updating next pointer</vt:lpstr>
      <vt:lpstr>remove() takes an item out of the list by updating next pointer</vt:lpstr>
      <vt:lpstr>remove() takes an item out of the list by updating next pointer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Pierson</dc:creator>
  <cp:lastModifiedBy>Tim Pierson</cp:lastModifiedBy>
  <cp:revision>1364</cp:revision>
  <dcterms:created xsi:type="dcterms:W3CDTF">2012-10-29T13:12:33Z</dcterms:created>
  <dcterms:modified xsi:type="dcterms:W3CDTF">2019-04-08T15:45:29Z</dcterms:modified>
</cp:coreProperties>
</file>