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1"/>
  </p:notesMasterIdLst>
  <p:sldIdLst>
    <p:sldId id="275" r:id="rId4"/>
    <p:sldId id="407" r:id="rId5"/>
    <p:sldId id="409" r:id="rId6"/>
    <p:sldId id="410" r:id="rId7"/>
    <p:sldId id="411" r:id="rId8"/>
    <p:sldId id="282" r:id="rId9"/>
    <p:sldId id="406" r:id="rId10"/>
    <p:sldId id="408" r:id="rId11"/>
    <p:sldId id="405" r:id="rId12"/>
    <p:sldId id="367" r:id="rId13"/>
    <p:sldId id="380" r:id="rId14"/>
    <p:sldId id="399" r:id="rId15"/>
    <p:sldId id="400" r:id="rId16"/>
    <p:sldId id="401" r:id="rId17"/>
    <p:sldId id="402" r:id="rId18"/>
    <p:sldId id="403" r:id="rId19"/>
    <p:sldId id="4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8F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JAVASCRIPT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65806"/>
            <a:ext cx="7920000" cy="205362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Что реально нужно для работы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находить элементы в </a:t>
            </a:r>
            <a:r>
              <a:rPr lang="en-US" sz="2000" dirty="0" smtClean="0"/>
              <a:t>DOM</a:t>
            </a:r>
            <a:r>
              <a:rPr lang="ru-RU" sz="2000" dirty="0" smtClean="0"/>
              <a:t>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влиять на их представление через классы;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отслеживать события.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88835"/>
            <a:ext cx="7920000" cy="240756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Поиск элементов </a:t>
            </a:r>
            <a:r>
              <a:rPr lang="en-US" sz="2400" b="1" dirty="0" smtClean="0"/>
              <a:t>DOM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getElementById</a:t>
            </a:r>
            <a:r>
              <a:rPr lang="en-US" sz="2000" dirty="0" smtClean="0"/>
              <a:t>(“id”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getElementsByTagName</a:t>
            </a:r>
            <a:r>
              <a:rPr lang="en-US" sz="2000" dirty="0" smtClean="0"/>
              <a:t>(“tag”)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getElementsByName</a:t>
            </a:r>
            <a:r>
              <a:rPr lang="en-US" sz="2000" dirty="0" smtClean="0"/>
              <a:t>(“name”)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 err="1" smtClean="0"/>
              <a:t>getElementsByClassName</a:t>
            </a:r>
            <a:r>
              <a:rPr lang="en-US" sz="1600" dirty="0" smtClean="0"/>
              <a:t>(“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”)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158167"/>
            <a:ext cx="7920000" cy="16689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Поиск элементов </a:t>
            </a:r>
            <a:r>
              <a:rPr lang="en-US" sz="2400" b="1" dirty="0" smtClean="0"/>
              <a:t>DOM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querySelector</a:t>
            </a:r>
            <a:r>
              <a:rPr lang="en-US" sz="2000" dirty="0" smtClean="0"/>
              <a:t>(“</a:t>
            </a:r>
            <a:r>
              <a:rPr lang="en-US" sz="2000" dirty="0" err="1" smtClean="0"/>
              <a:t>css</a:t>
            </a:r>
            <a:r>
              <a:rPr lang="en-US" sz="2000" dirty="0" smtClean="0"/>
              <a:t>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querySelectorAll</a:t>
            </a:r>
            <a:r>
              <a:rPr lang="en-US" sz="2000" dirty="0" smtClean="0"/>
              <a:t>(“</a:t>
            </a:r>
            <a:r>
              <a:rPr lang="en-US" sz="2000" dirty="0" err="1" smtClean="0"/>
              <a:t>css</a:t>
            </a:r>
            <a:r>
              <a:rPr lang="en-US" sz="2000" dirty="0" smtClean="0"/>
              <a:t>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87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Свойство </a:t>
            </a:r>
            <a:r>
              <a:rPr lang="en-US" sz="2400" b="1" dirty="0" err="1" smtClean="0"/>
              <a:t>classList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en-US" sz="2000" dirty="0" smtClean="0"/>
          </a:p>
          <a:p>
            <a:pPr indent="-457200">
              <a:spcAft>
                <a:spcPts val="600"/>
              </a:spcAft>
            </a:pPr>
            <a:r>
              <a:rPr lang="ru-RU" sz="2000" dirty="0" smtClean="0"/>
              <a:t>Свойство </a:t>
            </a:r>
            <a:r>
              <a:rPr lang="ru-RU" sz="2000" dirty="0" err="1" smtClean="0"/>
              <a:t>classList</a:t>
            </a:r>
            <a:r>
              <a:rPr lang="ru-RU" sz="2000" dirty="0" smtClean="0"/>
              <a:t> – это объект для работы с классами.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elem.classList.contains</a:t>
            </a:r>
            <a:r>
              <a:rPr lang="en-US" sz="2000" dirty="0" smtClean="0"/>
              <a:t>("class")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elem.classList.add</a:t>
            </a:r>
            <a:r>
              <a:rPr lang="en-US" sz="2000" dirty="0" smtClean="0"/>
              <a:t>("class")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elem.classList.remove</a:t>
            </a:r>
            <a:r>
              <a:rPr lang="en-US" sz="2000" dirty="0" smtClean="0"/>
              <a:t>("class")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elem.classList.toggle</a:t>
            </a:r>
            <a:r>
              <a:rPr lang="en-US" sz="2000" dirty="0" smtClean="0"/>
              <a:t>("class")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350528"/>
            <a:ext cx="7920000" cy="128418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События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en-US" sz="2000" dirty="0" smtClean="0"/>
          </a:p>
          <a:p>
            <a:pPr indent="-457200" algn="ctr">
              <a:spcAft>
                <a:spcPts val="600"/>
              </a:spcAft>
            </a:pPr>
            <a:r>
              <a:rPr lang="en-US" sz="2000" dirty="0" err="1" smtClean="0"/>
              <a:t>addEventListener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removeEventListener</a:t>
            </a:r>
            <a:endParaRPr lang="ru-RU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35248"/>
            <a:ext cx="7920000" cy="51473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Попробуем?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000" y="2927327"/>
            <a:ext cx="7920000" cy="213056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uk-UA" sz="2400" b="1" dirty="0" smtClean="0">
                <a:latin typeface="Roboto" pitchFamily="2" charset="0"/>
                <a:ea typeface="Roboto" pitchFamily="2" charset="0"/>
              </a:rPr>
              <a:t>КОРОТКО ПРО ПРОЕКТ:</a:t>
            </a:r>
          </a:p>
          <a:p>
            <a:pPr indent="-457200">
              <a:spcAft>
                <a:spcPts val="600"/>
              </a:spcAft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Проект націлений на шкільних вчителів інформатики, які мають бажання розвиватись, йти в ногу з часом і технологіями. На вчителів, які бачать в своїх учнях їх таланти, здібності  та прагнення і готові допомагати їм реалізуватись за покликанням.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000" y="3158160"/>
            <a:ext cx="7920000" cy="16689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uk-UA" sz="2400" b="1" dirty="0" smtClean="0">
                <a:latin typeface="Roboto" pitchFamily="2" charset="0"/>
                <a:ea typeface="Roboto" pitchFamily="2" charset="0"/>
              </a:rPr>
              <a:t>ФОНД СТАВИТЬ ЗА МЕТУ:</a:t>
            </a:r>
          </a:p>
          <a:p>
            <a:pPr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Навчити новому, актуальному, перевіреному.</a:t>
            </a:r>
          </a:p>
          <a:p>
            <a:pPr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Показати новий формат ведення уроків.</a:t>
            </a:r>
          </a:p>
          <a:p>
            <a:pPr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err="1" smtClean="0">
                <a:latin typeface="Roboto" pitchFamily="2" charset="0"/>
                <a:ea typeface="Roboto" pitchFamily="2" charset="0"/>
              </a:rPr>
              <a:t>Замотивувати</a:t>
            </a:r>
            <a:r>
              <a:rPr lang="uk-UA" sz="2000" dirty="0" smtClean="0">
                <a:latin typeface="Roboto" pitchFamily="2" charset="0"/>
                <a:ea typeface="Roboto" pitchFamily="2" charset="0"/>
              </a:rPr>
              <a:t> викладати.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000" y="3081216"/>
            <a:ext cx="7920000" cy="18227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uk-UA" sz="2400" b="1" dirty="0" smtClean="0">
                <a:latin typeface="Roboto" pitchFamily="2" charset="0"/>
                <a:ea typeface="Roboto" pitchFamily="2" charset="0"/>
              </a:rPr>
              <a:t>НАВЧАЛЬНА ПРОГРАМА:</a:t>
            </a:r>
          </a:p>
          <a:p>
            <a:pPr indent="-457200">
              <a:spcAft>
                <a:spcPts val="600"/>
              </a:spcAft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Учасники проекту отримають базові знання із </a:t>
            </a:r>
            <a:r>
              <a:rPr lang="uk-UA" sz="2000" dirty="0" err="1" smtClean="0">
                <a:latin typeface="Roboto" pitchFamily="2" charset="0"/>
                <a:ea typeface="Roboto" pitchFamily="2" charset="0"/>
              </a:rPr>
              <a:t>веб-розробки</a:t>
            </a:r>
            <a:r>
              <a:rPr lang="uk-UA" sz="2000" dirty="0" smtClean="0">
                <a:latin typeface="Roboto" pitchFamily="2" charset="0"/>
                <a:ea typeface="Roboto" pitchFamily="2" charset="0"/>
              </a:rPr>
              <a:t> з використанням інструментарію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HTML, CSS </a:t>
            </a:r>
            <a:r>
              <a:rPr lang="uk-UA" sz="2000" dirty="0" smtClean="0">
                <a:latin typeface="Roboto" pitchFamily="2" charset="0"/>
                <a:ea typeface="Roboto" pitchFamily="2" charset="0"/>
              </a:rPr>
              <a:t>і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JS</a:t>
            </a:r>
            <a:r>
              <a:rPr lang="uk-UA" sz="2000" dirty="0" smtClean="0">
                <a:latin typeface="Roboto" pitchFamily="2" charset="0"/>
                <a:ea typeface="Roboto" pitchFamily="2" charset="0"/>
              </a:rPr>
              <a:t>, що дозволить кожному випускнику протягом курсу створити реально працюючий </a:t>
            </a:r>
            <a:r>
              <a:rPr lang="uk-UA" sz="2000" dirty="0" err="1" smtClean="0">
                <a:latin typeface="Roboto" pitchFamily="2" charset="0"/>
                <a:ea typeface="Roboto" pitchFamily="2" charset="0"/>
              </a:rPr>
              <a:t>веб-сайт</a:t>
            </a:r>
            <a:r>
              <a:rPr lang="uk-UA" sz="2000" dirty="0" smtClean="0">
                <a:latin typeface="Roboto" pitchFamily="2" charset="0"/>
                <a:ea typeface="Roboto" pitchFamily="2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3916" t="27990" r="29425" b="24760"/>
          <a:stretch>
            <a:fillRect/>
          </a:stretch>
        </p:blipFill>
        <p:spPr bwMode="auto">
          <a:xfrm>
            <a:off x="683568" y="1472023"/>
            <a:ext cx="7776864" cy="492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67962" y="2996952"/>
            <a:ext cx="76081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dirty="0" smtClean="0"/>
              <a:t>Кінцевою метою проекту є саме діти, </a:t>
            </a:r>
            <a:br>
              <a:rPr lang="uk-UA" sz="3600" dirty="0" smtClean="0"/>
            </a:br>
            <a:r>
              <a:rPr lang="uk-UA" sz="3600" dirty="0" smtClean="0"/>
              <a:t>їх знання  та </a:t>
            </a:r>
            <a:br>
              <a:rPr lang="uk-UA" sz="3600" dirty="0" smtClean="0"/>
            </a:br>
            <a:r>
              <a:rPr lang="uk-UA" sz="3600" dirty="0" smtClean="0"/>
              <a:t>потенційна профорієнтація на ІТ</a:t>
            </a:r>
            <a:endParaRPr lang="uk-UA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10971" y="2996952"/>
            <a:ext cx="65221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dirty="0" smtClean="0"/>
              <a:t>Випуск групи</a:t>
            </a:r>
            <a:br>
              <a:rPr lang="uk-UA" sz="3600" dirty="0" smtClean="0"/>
            </a:br>
            <a:r>
              <a:rPr lang="uk-UA" sz="3600" dirty="0" smtClean="0"/>
              <a:t>1. Фінальний проект на </a:t>
            </a:r>
            <a:r>
              <a:rPr lang="uk-UA" sz="3600" dirty="0" err="1" smtClean="0"/>
              <a:t>хостінгу</a:t>
            </a:r>
            <a:r>
              <a:rPr lang="uk-UA" sz="3600" dirty="0" smtClean="0"/>
              <a:t>;</a:t>
            </a:r>
            <a:br>
              <a:rPr lang="uk-UA" sz="3600" dirty="0" smtClean="0"/>
            </a:br>
            <a:r>
              <a:rPr lang="uk-UA" sz="3600" dirty="0" smtClean="0"/>
              <a:t>2. Випускне тестове завдання.</a:t>
            </a:r>
            <a:endParaRPr lang="uk-UA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about  project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000" y="2157885"/>
            <a:ext cx="7920000" cy="366944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uk-UA" sz="2400" b="1" dirty="0" smtClean="0">
                <a:latin typeface="Roboto" pitchFamily="2" charset="0"/>
                <a:ea typeface="Roboto" pitchFamily="2" charset="0"/>
              </a:rPr>
              <a:t>КОРОТКО ПРО СИСТЕМУ ОЦІНЮВАННЯ: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Максимальна оцінка за тест - 40 балів (вираховується автоматично)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Максимальна оцінка за фінальний проект - 60 балів (виставляє ментор)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Разом - 100 балів (вираховується автоматично)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Для отримання сертифікату категорії "Завершив курс" необхідно здобути не менше 70 балів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uk-UA" sz="2000" dirty="0" smtClean="0">
                <a:latin typeface="Roboto" pitchFamily="2" charset="0"/>
                <a:ea typeface="Roboto" pitchFamily="2" charset="0"/>
              </a:rPr>
              <a:t>Для отримання сертифікату категорії "Прослухав курс" необхідно здобути не менше 40 балів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2708920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3645024"/>
            <a:ext cx="5507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https://thimbleprojects.org/</a:t>
            </a:r>
          </a:p>
          <a:p>
            <a:r>
              <a:rPr lang="en-US" sz="3600" dirty="0" smtClean="0"/>
              <a:t>wow-teacher/588826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2286</TotalTime>
  <Words>299</Words>
  <Application>Microsoft Office PowerPoint</Application>
  <PresentationFormat>Экран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277</cp:revision>
  <dcterms:created xsi:type="dcterms:W3CDTF">2017-04-01T18:09:36Z</dcterms:created>
  <dcterms:modified xsi:type="dcterms:W3CDTF">2019-01-19T08:04:02Z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