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46"/>
  </p:notesMasterIdLst>
  <p:sldIdLst>
    <p:sldId id="275" r:id="rId4"/>
    <p:sldId id="282" r:id="rId5"/>
    <p:sldId id="367" r:id="rId6"/>
    <p:sldId id="361" r:id="rId7"/>
    <p:sldId id="379" r:id="rId8"/>
    <p:sldId id="380" r:id="rId9"/>
    <p:sldId id="322" r:id="rId10"/>
    <p:sldId id="323" r:id="rId11"/>
    <p:sldId id="300" r:id="rId12"/>
    <p:sldId id="345" r:id="rId13"/>
    <p:sldId id="371" r:id="rId14"/>
    <p:sldId id="405" r:id="rId15"/>
    <p:sldId id="381" r:id="rId16"/>
    <p:sldId id="382" r:id="rId17"/>
    <p:sldId id="406" r:id="rId18"/>
    <p:sldId id="407" r:id="rId19"/>
    <p:sldId id="383" r:id="rId20"/>
    <p:sldId id="408" r:id="rId21"/>
    <p:sldId id="384" r:id="rId22"/>
    <p:sldId id="386" r:id="rId23"/>
    <p:sldId id="409" r:id="rId24"/>
    <p:sldId id="410" r:id="rId25"/>
    <p:sldId id="411" r:id="rId26"/>
    <p:sldId id="412" r:id="rId27"/>
    <p:sldId id="413" r:id="rId28"/>
    <p:sldId id="414" r:id="rId29"/>
    <p:sldId id="416" r:id="rId30"/>
    <p:sldId id="415" r:id="rId31"/>
    <p:sldId id="417"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0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E8F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199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F2B95-782F-4C1D-8210-82BA488596F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ru-RU"/>
        </a:p>
      </dgm:t>
    </dgm:pt>
    <dgm:pt modelId="{82B4CD93-3ED6-44E8-A876-7469BE227A5F}">
      <dgm:prSet phldrT="[Текст]"/>
      <dgm:spPr/>
      <dgm:t>
        <a:bodyPr/>
        <a:lstStyle/>
        <a:p>
          <a:r>
            <a:rPr lang="en-US" b="1" dirty="0" smtClean="0">
              <a:solidFill>
                <a:srgbClr val="2E8FF3"/>
              </a:solidFill>
            </a:rPr>
            <a:t>WEB Page</a:t>
          </a:r>
          <a:endParaRPr lang="ru-RU" b="1" dirty="0">
            <a:solidFill>
              <a:srgbClr val="2E8FF3"/>
            </a:solidFill>
          </a:endParaRPr>
        </a:p>
      </dgm:t>
    </dgm:pt>
    <dgm:pt modelId="{F07300B9-A0BB-4B29-9C1D-F2EFD80F3138}" type="parTrans" cxnId="{77A328EE-933E-44AC-B24E-19E90F170F0A}">
      <dgm:prSet/>
      <dgm:spPr/>
      <dgm:t>
        <a:bodyPr/>
        <a:lstStyle/>
        <a:p>
          <a:endParaRPr lang="ru-RU"/>
        </a:p>
      </dgm:t>
    </dgm:pt>
    <dgm:pt modelId="{AFB6417A-D6E1-42E8-A124-646D6D75584D}" type="sibTrans" cxnId="{77A328EE-933E-44AC-B24E-19E90F170F0A}">
      <dgm:prSet/>
      <dgm:spPr/>
      <dgm:t>
        <a:bodyPr/>
        <a:lstStyle/>
        <a:p>
          <a:endParaRPr lang="ru-RU"/>
        </a:p>
      </dgm:t>
    </dgm:pt>
    <dgm:pt modelId="{F7410F0D-C6F3-4419-AF39-3754FFB3B3F5}">
      <dgm:prSet phldrT="[Текст]"/>
      <dgm:spPr/>
      <dgm:t>
        <a:bodyPr/>
        <a:lstStyle/>
        <a:p>
          <a:r>
            <a:rPr lang="en-US" dirty="0" smtClean="0">
              <a:solidFill>
                <a:srgbClr val="2E8FF3"/>
              </a:solidFill>
            </a:rPr>
            <a:t>HTML</a:t>
          </a:r>
          <a:endParaRPr lang="ru-RU" dirty="0">
            <a:solidFill>
              <a:srgbClr val="2E8FF3"/>
            </a:solidFill>
          </a:endParaRPr>
        </a:p>
      </dgm:t>
    </dgm:pt>
    <dgm:pt modelId="{B6D5162F-D0E3-405F-8077-2C7FE664B12F}" type="parTrans" cxnId="{16BBB3B5-5FC5-41BF-B971-C7F7FEDCD309}">
      <dgm:prSet/>
      <dgm:spPr/>
      <dgm:t>
        <a:bodyPr/>
        <a:lstStyle/>
        <a:p>
          <a:endParaRPr lang="ru-RU"/>
        </a:p>
      </dgm:t>
    </dgm:pt>
    <dgm:pt modelId="{329C1E85-BB72-4CDE-AE45-BDE04CCBD313}" type="sibTrans" cxnId="{16BBB3B5-5FC5-41BF-B971-C7F7FEDCD309}">
      <dgm:prSet/>
      <dgm:spPr/>
      <dgm:t>
        <a:bodyPr/>
        <a:lstStyle/>
        <a:p>
          <a:endParaRPr lang="ru-RU"/>
        </a:p>
      </dgm:t>
    </dgm:pt>
    <dgm:pt modelId="{01F2251B-D38E-47B1-853C-69487F2DC975}">
      <dgm:prSet phldrT="[Текст]"/>
      <dgm:spPr/>
      <dgm:t>
        <a:bodyPr/>
        <a:lstStyle/>
        <a:p>
          <a:r>
            <a:rPr lang="en-US" dirty="0" smtClean="0">
              <a:solidFill>
                <a:srgbClr val="2E8FF3"/>
              </a:solidFill>
            </a:rPr>
            <a:t>CSS</a:t>
          </a:r>
          <a:endParaRPr lang="ru-RU" dirty="0">
            <a:solidFill>
              <a:srgbClr val="2E8FF3"/>
            </a:solidFill>
          </a:endParaRPr>
        </a:p>
      </dgm:t>
    </dgm:pt>
    <dgm:pt modelId="{BE87AB16-4023-4224-A5D3-471E1EB07568}" type="parTrans" cxnId="{9D00DBCE-B3B3-41A5-95DC-82EB17C4019E}">
      <dgm:prSet/>
      <dgm:spPr/>
      <dgm:t>
        <a:bodyPr/>
        <a:lstStyle/>
        <a:p>
          <a:endParaRPr lang="ru-RU"/>
        </a:p>
      </dgm:t>
    </dgm:pt>
    <dgm:pt modelId="{FB11A6C2-C88E-47E0-96DE-8150E6F3908F}" type="sibTrans" cxnId="{9D00DBCE-B3B3-41A5-95DC-82EB17C4019E}">
      <dgm:prSet/>
      <dgm:spPr/>
      <dgm:t>
        <a:bodyPr/>
        <a:lstStyle/>
        <a:p>
          <a:endParaRPr lang="ru-RU"/>
        </a:p>
      </dgm:t>
    </dgm:pt>
    <dgm:pt modelId="{A25DABD4-BE05-46D7-B5F9-D858EE808D5E}">
      <dgm:prSet phldrT="[Текст]"/>
      <dgm:spPr/>
      <dgm:t>
        <a:bodyPr/>
        <a:lstStyle/>
        <a:p>
          <a:r>
            <a:rPr lang="en-US" b="1" dirty="0" smtClean="0">
              <a:solidFill>
                <a:srgbClr val="FF0000"/>
              </a:solidFill>
            </a:rPr>
            <a:t>JS</a:t>
          </a:r>
          <a:endParaRPr lang="ru-RU" b="1" dirty="0">
            <a:solidFill>
              <a:srgbClr val="FF0000"/>
            </a:solidFill>
          </a:endParaRPr>
        </a:p>
      </dgm:t>
    </dgm:pt>
    <dgm:pt modelId="{A6042D74-FB80-496A-8022-61605AB7E3E4}" type="parTrans" cxnId="{A3137A20-8723-4C5E-8030-F147F24338B8}">
      <dgm:prSet/>
      <dgm:spPr/>
      <dgm:t>
        <a:bodyPr/>
        <a:lstStyle/>
        <a:p>
          <a:endParaRPr lang="ru-RU"/>
        </a:p>
      </dgm:t>
    </dgm:pt>
    <dgm:pt modelId="{360E59E4-15BC-4E17-9D41-9D35E9CF3964}" type="sibTrans" cxnId="{A3137A20-8723-4C5E-8030-F147F24338B8}">
      <dgm:prSet/>
      <dgm:spPr/>
      <dgm:t>
        <a:bodyPr/>
        <a:lstStyle/>
        <a:p>
          <a:endParaRPr lang="ru-RU"/>
        </a:p>
      </dgm:t>
    </dgm:pt>
    <dgm:pt modelId="{7D595062-1BDE-4166-95B1-BA8D03A9393F}" type="pres">
      <dgm:prSet presAssocID="{4DCF2B95-782F-4C1D-8210-82BA488596F5}" presName="hierChild1" presStyleCnt="0">
        <dgm:presLayoutVars>
          <dgm:chPref val="1"/>
          <dgm:dir/>
          <dgm:animOne val="branch"/>
          <dgm:animLvl val="lvl"/>
          <dgm:resizeHandles/>
        </dgm:presLayoutVars>
      </dgm:prSet>
      <dgm:spPr/>
      <dgm:t>
        <a:bodyPr/>
        <a:lstStyle/>
        <a:p>
          <a:endParaRPr lang="ru-RU"/>
        </a:p>
      </dgm:t>
    </dgm:pt>
    <dgm:pt modelId="{9B0CE295-7D45-4D84-A5A1-655A76EF2902}" type="pres">
      <dgm:prSet presAssocID="{82B4CD93-3ED6-44E8-A876-7469BE227A5F}" presName="hierRoot1" presStyleCnt="0"/>
      <dgm:spPr/>
    </dgm:pt>
    <dgm:pt modelId="{C6E368BE-5069-41FC-A204-1C2CC8380680}" type="pres">
      <dgm:prSet presAssocID="{82B4CD93-3ED6-44E8-A876-7469BE227A5F}" presName="composite" presStyleCnt="0"/>
      <dgm:spPr/>
    </dgm:pt>
    <dgm:pt modelId="{DEB183FB-B4A8-4EBC-8539-1B05A77F1A2B}" type="pres">
      <dgm:prSet presAssocID="{82B4CD93-3ED6-44E8-A876-7469BE227A5F}" presName="background" presStyleLbl="node0" presStyleIdx="0" presStyleCnt="1"/>
      <dgm:spPr/>
    </dgm:pt>
    <dgm:pt modelId="{ED323114-F59A-4CC9-9741-48B0EC01B765}" type="pres">
      <dgm:prSet presAssocID="{82B4CD93-3ED6-44E8-A876-7469BE227A5F}" presName="text" presStyleLbl="fgAcc0" presStyleIdx="0" presStyleCnt="1" custScaleX="198886">
        <dgm:presLayoutVars>
          <dgm:chPref val="3"/>
        </dgm:presLayoutVars>
      </dgm:prSet>
      <dgm:spPr/>
      <dgm:t>
        <a:bodyPr/>
        <a:lstStyle/>
        <a:p>
          <a:endParaRPr lang="ru-RU"/>
        </a:p>
      </dgm:t>
    </dgm:pt>
    <dgm:pt modelId="{3157D0A6-FDF3-4156-9D58-6B2E90379F82}" type="pres">
      <dgm:prSet presAssocID="{82B4CD93-3ED6-44E8-A876-7469BE227A5F}" presName="hierChild2" presStyleCnt="0"/>
      <dgm:spPr/>
    </dgm:pt>
    <dgm:pt modelId="{BBA467AA-A348-4E9B-BF77-1C58E084302F}" type="pres">
      <dgm:prSet presAssocID="{B6D5162F-D0E3-405F-8077-2C7FE664B12F}" presName="Name10" presStyleLbl="parChTrans1D2" presStyleIdx="0" presStyleCnt="3"/>
      <dgm:spPr/>
      <dgm:t>
        <a:bodyPr/>
        <a:lstStyle/>
        <a:p>
          <a:endParaRPr lang="ru-RU"/>
        </a:p>
      </dgm:t>
    </dgm:pt>
    <dgm:pt modelId="{BCBC12E9-4FB7-4B3D-B7B1-1E0B83C64921}" type="pres">
      <dgm:prSet presAssocID="{F7410F0D-C6F3-4419-AF39-3754FFB3B3F5}" presName="hierRoot2" presStyleCnt="0"/>
      <dgm:spPr/>
    </dgm:pt>
    <dgm:pt modelId="{D8C7AAED-ABF4-433A-8CFD-14B0AE88301B}" type="pres">
      <dgm:prSet presAssocID="{F7410F0D-C6F3-4419-AF39-3754FFB3B3F5}" presName="composite2" presStyleCnt="0"/>
      <dgm:spPr/>
    </dgm:pt>
    <dgm:pt modelId="{91BCA477-D220-4F40-99E7-820F9582F106}" type="pres">
      <dgm:prSet presAssocID="{F7410F0D-C6F3-4419-AF39-3754FFB3B3F5}" presName="background2" presStyleLbl="node2" presStyleIdx="0" presStyleCnt="3"/>
      <dgm:spPr/>
    </dgm:pt>
    <dgm:pt modelId="{55369203-E007-4922-9763-415E9A87337D}" type="pres">
      <dgm:prSet presAssocID="{F7410F0D-C6F3-4419-AF39-3754FFB3B3F5}" presName="text2" presStyleLbl="fgAcc2" presStyleIdx="0" presStyleCnt="3">
        <dgm:presLayoutVars>
          <dgm:chPref val="3"/>
        </dgm:presLayoutVars>
      </dgm:prSet>
      <dgm:spPr/>
      <dgm:t>
        <a:bodyPr/>
        <a:lstStyle/>
        <a:p>
          <a:endParaRPr lang="ru-RU"/>
        </a:p>
      </dgm:t>
    </dgm:pt>
    <dgm:pt modelId="{013FEA37-099C-404A-BE44-AF413AE1905B}" type="pres">
      <dgm:prSet presAssocID="{F7410F0D-C6F3-4419-AF39-3754FFB3B3F5}" presName="hierChild3" presStyleCnt="0"/>
      <dgm:spPr/>
    </dgm:pt>
    <dgm:pt modelId="{B940BDB9-4D98-44F9-8E34-74C8209EEBA3}" type="pres">
      <dgm:prSet presAssocID="{BE87AB16-4023-4224-A5D3-471E1EB07568}" presName="Name10" presStyleLbl="parChTrans1D2" presStyleIdx="1" presStyleCnt="3"/>
      <dgm:spPr/>
      <dgm:t>
        <a:bodyPr/>
        <a:lstStyle/>
        <a:p>
          <a:endParaRPr lang="ru-RU"/>
        </a:p>
      </dgm:t>
    </dgm:pt>
    <dgm:pt modelId="{18207009-E635-4947-B161-71B7C5489CAB}" type="pres">
      <dgm:prSet presAssocID="{01F2251B-D38E-47B1-853C-69487F2DC975}" presName="hierRoot2" presStyleCnt="0"/>
      <dgm:spPr/>
    </dgm:pt>
    <dgm:pt modelId="{44CFB67E-9CF3-44C4-9A0F-51ADAA4E1289}" type="pres">
      <dgm:prSet presAssocID="{01F2251B-D38E-47B1-853C-69487F2DC975}" presName="composite2" presStyleCnt="0"/>
      <dgm:spPr/>
    </dgm:pt>
    <dgm:pt modelId="{4248695B-343D-4ED8-91BC-65CB5D762FBC}" type="pres">
      <dgm:prSet presAssocID="{01F2251B-D38E-47B1-853C-69487F2DC975}" presName="background2" presStyleLbl="node2" presStyleIdx="1" presStyleCnt="3"/>
      <dgm:spPr/>
    </dgm:pt>
    <dgm:pt modelId="{551C9C43-C0B7-4486-A93F-F975C064964D}" type="pres">
      <dgm:prSet presAssocID="{01F2251B-D38E-47B1-853C-69487F2DC975}" presName="text2" presStyleLbl="fgAcc2" presStyleIdx="1" presStyleCnt="3">
        <dgm:presLayoutVars>
          <dgm:chPref val="3"/>
        </dgm:presLayoutVars>
      </dgm:prSet>
      <dgm:spPr/>
      <dgm:t>
        <a:bodyPr/>
        <a:lstStyle/>
        <a:p>
          <a:endParaRPr lang="ru-RU"/>
        </a:p>
      </dgm:t>
    </dgm:pt>
    <dgm:pt modelId="{9E770AD7-9BD8-4E4B-8A75-26AD63AB4A64}" type="pres">
      <dgm:prSet presAssocID="{01F2251B-D38E-47B1-853C-69487F2DC975}" presName="hierChild3" presStyleCnt="0"/>
      <dgm:spPr/>
    </dgm:pt>
    <dgm:pt modelId="{7BC9CB47-D1BE-4076-B31C-AC8D0BFD481A}" type="pres">
      <dgm:prSet presAssocID="{A6042D74-FB80-496A-8022-61605AB7E3E4}" presName="Name10" presStyleLbl="parChTrans1D2" presStyleIdx="2" presStyleCnt="3"/>
      <dgm:spPr/>
      <dgm:t>
        <a:bodyPr/>
        <a:lstStyle/>
        <a:p>
          <a:endParaRPr lang="ru-RU"/>
        </a:p>
      </dgm:t>
    </dgm:pt>
    <dgm:pt modelId="{6A0713E8-1E26-4D9F-8BDD-EB5EFDA1F493}" type="pres">
      <dgm:prSet presAssocID="{A25DABD4-BE05-46D7-B5F9-D858EE808D5E}" presName="hierRoot2" presStyleCnt="0"/>
      <dgm:spPr/>
    </dgm:pt>
    <dgm:pt modelId="{A2E6C5D9-E402-4B44-846F-234985BD4663}" type="pres">
      <dgm:prSet presAssocID="{A25DABD4-BE05-46D7-B5F9-D858EE808D5E}" presName="composite2" presStyleCnt="0"/>
      <dgm:spPr/>
    </dgm:pt>
    <dgm:pt modelId="{DB36B866-ADE2-49C2-B956-D414D37A23C6}" type="pres">
      <dgm:prSet presAssocID="{A25DABD4-BE05-46D7-B5F9-D858EE808D5E}" presName="background2" presStyleLbl="node2" presStyleIdx="2" presStyleCnt="3"/>
      <dgm:spPr/>
    </dgm:pt>
    <dgm:pt modelId="{370D5A09-103F-4237-8031-1DA7B27EF569}" type="pres">
      <dgm:prSet presAssocID="{A25DABD4-BE05-46D7-B5F9-D858EE808D5E}" presName="text2" presStyleLbl="fgAcc2" presStyleIdx="2" presStyleCnt="3">
        <dgm:presLayoutVars>
          <dgm:chPref val="3"/>
        </dgm:presLayoutVars>
      </dgm:prSet>
      <dgm:spPr/>
      <dgm:t>
        <a:bodyPr/>
        <a:lstStyle/>
        <a:p>
          <a:endParaRPr lang="ru-RU"/>
        </a:p>
      </dgm:t>
    </dgm:pt>
    <dgm:pt modelId="{B32DD4F3-7B3F-44E6-88DE-379692EA0B5A}" type="pres">
      <dgm:prSet presAssocID="{A25DABD4-BE05-46D7-B5F9-D858EE808D5E}" presName="hierChild3" presStyleCnt="0"/>
      <dgm:spPr/>
    </dgm:pt>
  </dgm:ptLst>
  <dgm:cxnLst>
    <dgm:cxn modelId="{1F791F5B-124A-4BB0-9A83-E55DA46401A1}" type="presOf" srcId="{F7410F0D-C6F3-4419-AF39-3754FFB3B3F5}" destId="{55369203-E007-4922-9763-415E9A87337D}" srcOrd="0" destOrd="0" presId="urn:microsoft.com/office/officeart/2005/8/layout/hierarchy1"/>
    <dgm:cxn modelId="{97055A09-A0B9-4F99-B38E-26B726390DC3}" type="presOf" srcId="{82B4CD93-3ED6-44E8-A876-7469BE227A5F}" destId="{ED323114-F59A-4CC9-9741-48B0EC01B765}" srcOrd="0" destOrd="0" presId="urn:microsoft.com/office/officeart/2005/8/layout/hierarchy1"/>
    <dgm:cxn modelId="{6F4588BC-0EED-4EA8-A67A-068B18D0C682}" type="presOf" srcId="{B6D5162F-D0E3-405F-8077-2C7FE664B12F}" destId="{BBA467AA-A348-4E9B-BF77-1C58E084302F}" srcOrd="0" destOrd="0" presId="urn:microsoft.com/office/officeart/2005/8/layout/hierarchy1"/>
    <dgm:cxn modelId="{A3137A20-8723-4C5E-8030-F147F24338B8}" srcId="{82B4CD93-3ED6-44E8-A876-7469BE227A5F}" destId="{A25DABD4-BE05-46D7-B5F9-D858EE808D5E}" srcOrd="2" destOrd="0" parTransId="{A6042D74-FB80-496A-8022-61605AB7E3E4}" sibTransId="{360E59E4-15BC-4E17-9D41-9D35E9CF3964}"/>
    <dgm:cxn modelId="{1A902F96-4608-4786-B279-BD53D60E9FC3}" type="presOf" srcId="{A25DABD4-BE05-46D7-B5F9-D858EE808D5E}" destId="{370D5A09-103F-4237-8031-1DA7B27EF569}" srcOrd="0" destOrd="0" presId="urn:microsoft.com/office/officeart/2005/8/layout/hierarchy1"/>
    <dgm:cxn modelId="{77A328EE-933E-44AC-B24E-19E90F170F0A}" srcId="{4DCF2B95-782F-4C1D-8210-82BA488596F5}" destId="{82B4CD93-3ED6-44E8-A876-7469BE227A5F}" srcOrd="0" destOrd="0" parTransId="{F07300B9-A0BB-4B29-9C1D-F2EFD80F3138}" sibTransId="{AFB6417A-D6E1-42E8-A124-646D6D75584D}"/>
    <dgm:cxn modelId="{E0E1721A-D58D-42DE-8BAE-BCC74E30F6A9}" type="presOf" srcId="{01F2251B-D38E-47B1-853C-69487F2DC975}" destId="{551C9C43-C0B7-4486-A93F-F975C064964D}" srcOrd="0" destOrd="0" presId="urn:microsoft.com/office/officeart/2005/8/layout/hierarchy1"/>
    <dgm:cxn modelId="{E2224A3D-7B0F-4A55-BCE3-51AAC1B3F7BD}" type="presOf" srcId="{4DCF2B95-782F-4C1D-8210-82BA488596F5}" destId="{7D595062-1BDE-4166-95B1-BA8D03A9393F}" srcOrd="0" destOrd="0" presId="urn:microsoft.com/office/officeart/2005/8/layout/hierarchy1"/>
    <dgm:cxn modelId="{9D00DBCE-B3B3-41A5-95DC-82EB17C4019E}" srcId="{82B4CD93-3ED6-44E8-A876-7469BE227A5F}" destId="{01F2251B-D38E-47B1-853C-69487F2DC975}" srcOrd="1" destOrd="0" parTransId="{BE87AB16-4023-4224-A5D3-471E1EB07568}" sibTransId="{FB11A6C2-C88E-47E0-96DE-8150E6F3908F}"/>
    <dgm:cxn modelId="{F728D574-1D8B-4917-AD3E-10F8B3D1D311}" type="presOf" srcId="{BE87AB16-4023-4224-A5D3-471E1EB07568}" destId="{B940BDB9-4D98-44F9-8E34-74C8209EEBA3}" srcOrd="0" destOrd="0" presId="urn:microsoft.com/office/officeart/2005/8/layout/hierarchy1"/>
    <dgm:cxn modelId="{16BBB3B5-5FC5-41BF-B971-C7F7FEDCD309}" srcId="{82B4CD93-3ED6-44E8-A876-7469BE227A5F}" destId="{F7410F0D-C6F3-4419-AF39-3754FFB3B3F5}" srcOrd="0" destOrd="0" parTransId="{B6D5162F-D0E3-405F-8077-2C7FE664B12F}" sibTransId="{329C1E85-BB72-4CDE-AE45-BDE04CCBD313}"/>
    <dgm:cxn modelId="{E3DD86E1-B62C-4402-8E9B-15E038EF16A0}" type="presOf" srcId="{A6042D74-FB80-496A-8022-61605AB7E3E4}" destId="{7BC9CB47-D1BE-4076-B31C-AC8D0BFD481A}" srcOrd="0" destOrd="0" presId="urn:microsoft.com/office/officeart/2005/8/layout/hierarchy1"/>
    <dgm:cxn modelId="{5079A5B8-CD3B-4403-891E-32563F7271C2}" type="presParOf" srcId="{7D595062-1BDE-4166-95B1-BA8D03A9393F}" destId="{9B0CE295-7D45-4D84-A5A1-655A76EF2902}" srcOrd="0" destOrd="0" presId="urn:microsoft.com/office/officeart/2005/8/layout/hierarchy1"/>
    <dgm:cxn modelId="{21C6E177-921E-4CA8-9880-87A3C70F4934}" type="presParOf" srcId="{9B0CE295-7D45-4D84-A5A1-655A76EF2902}" destId="{C6E368BE-5069-41FC-A204-1C2CC8380680}" srcOrd="0" destOrd="0" presId="urn:microsoft.com/office/officeart/2005/8/layout/hierarchy1"/>
    <dgm:cxn modelId="{E652F71A-0858-4B92-8CE0-B502D5D92643}" type="presParOf" srcId="{C6E368BE-5069-41FC-A204-1C2CC8380680}" destId="{DEB183FB-B4A8-4EBC-8539-1B05A77F1A2B}" srcOrd="0" destOrd="0" presId="urn:microsoft.com/office/officeart/2005/8/layout/hierarchy1"/>
    <dgm:cxn modelId="{E77DDC5C-0D38-423A-A2A9-A157D0782002}" type="presParOf" srcId="{C6E368BE-5069-41FC-A204-1C2CC8380680}" destId="{ED323114-F59A-4CC9-9741-48B0EC01B765}" srcOrd="1" destOrd="0" presId="urn:microsoft.com/office/officeart/2005/8/layout/hierarchy1"/>
    <dgm:cxn modelId="{EB9B6573-8C79-48F2-A394-18F7D01EDD6E}" type="presParOf" srcId="{9B0CE295-7D45-4D84-A5A1-655A76EF2902}" destId="{3157D0A6-FDF3-4156-9D58-6B2E90379F82}" srcOrd="1" destOrd="0" presId="urn:microsoft.com/office/officeart/2005/8/layout/hierarchy1"/>
    <dgm:cxn modelId="{05D3FB7D-46CD-4086-AD31-46E067BD8A4C}" type="presParOf" srcId="{3157D0A6-FDF3-4156-9D58-6B2E90379F82}" destId="{BBA467AA-A348-4E9B-BF77-1C58E084302F}" srcOrd="0" destOrd="0" presId="urn:microsoft.com/office/officeart/2005/8/layout/hierarchy1"/>
    <dgm:cxn modelId="{13BA93D7-E917-4B48-BFD1-74AF3D459CF4}" type="presParOf" srcId="{3157D0A6-FDF3-4156-9D58-6B2E90379F82}" destId="{BCBC12E9-4FB7-4B3D-B7B1-1E0B83C64921}" srcOrd="1" destOrd="0" presId="urn:microsoft.com/office/officeart/2005/8/layout/hierarchy1"/>
    <dgm:cxn modelId="{79D069EB-5ED9-4B14-A6EE-08A889E7E061}" type="presParOf" srcId="{BCBC12E9-4FB7-4B3D-B7B1-1E0B83C64921}" destId="{D8C7AAED-ABF4-433A-8CFD-14B0AE88301B}" srcOrd="0" destOrd="0" presId="urn:microsoft.com/office/officeart/2005/8/layout/hierarchy1"/>
    <dgm:cxn modelId="{988A5DFC-B83C-4A0C-BE70-8AAE27695B7E}" type="presParOf" srcId="{D8C7AAED-ABF4-433A-8CFD-14B0AE88301B}" destId="{91BCA477-D220-4F40-99E7-820F9582F106}" srcOrd="0" destOrd="0" presId="urn:microsoft.com/office/officeart/2005/8/layout/hierarchy1"/>
    <dgm:cxn modelId="{D94027D3-114A-4726-81E2-BDDFFE5E677B}" type="presParOf" srcId="{D8C7AAED-ABF4-433A-8CFD-14B0AE88301B}" destId="{55369203-E007-4922-9763-415E9A87337D}" srcOrd="1" destOrd="0" presId="urn:microsoft.com/office/officeart/2005/8/layout/hierarchy1"/>
    <dgm:cxn modelId="{91A61DAC-78A6-4D62-B43A-1868EB0439C4}" type="presParOf" srcId="{BCBC12E9-4FB7-4B3D-B7B1-1E0B83C64921}" destId="{013FEA37-099C-404A-BE44-AF413AE1905B}" srcOrd="1" destOrd="0" presId="urn:microsoft.com/office/officeart/2005/8/layout/hierarchy1"/>
    <dgm:cxn modelId="{49AD7F7B-9D46-40B5-B518-ED51D423A6C6}" type="presParOf" srcId="{3157D0A6-FDF3-4156-9D58-6B2E90379F82}" destId="{B940BDB9-4D98-44F9-8E34-74C8209EEBA3}" srcOrd="2" destOrd="0" presId="urn:microsoft.com/office/officeart/2005/8/layout/hierarchy1"/>
    <dgm:cxn modelId="{7DA6134C-E03B-4A2C-968B-70E4443A8E70}" type="presParOf" srcId="{3157D0A6-FDF3-4156-9D58-6B2E90379F82}" destId="{18207009-E635-4947-B161-71B7C5489CAB}" srcOrd="3" destOrd="0" presId="urn:microsoft.com/office/officeart/2005/8/layout/hierarchy1"/>
    <dgm:cxn modelId="{4255E9F8-B881-43F6-AA20-F890E6153898}" type="presParOf" srcId="{18207009-E635-4947-B161-71B7C5489CAB}" destId="{44CFB67E-9CF3-44C4-9A0F-51ADAA4E1289}" srcOrd="0" destOrd="0" presId="urn:microsoft.com/office/officeart/2005/8/layout/hierarchy1"/>
    <dgm:cxn modelId="{2A46D351-267C-4F3F-A11A-192D3E60B793}" type="presParOf" srcId="{44CFB67E-9CF3-44C4-9A0F-51ADAA4E1289}" destId="{4248695B-343D-4ED8-91BC-65CB5D762FBC}" srcOrd="0" destOrd="0" presId="urn:microsoft.com/office/officeart/2005/8/layout/hierarchy1"/>
    <dgm:cxn modelId="{8CF58BCE-7CAD-42E1-ACF8-EC9CDA0A82DE}" type="presParOf" srcId="{44CFB67E-9CF3-44C4-9A0F-51ADAA4E1289}" destId="{551C9C43-C0B7-4486-A93F-F975C064964D}" srcOrd="1" destOrd="0" presId="urn:microsoft.com/office/officeart/2005/8/layout/hierarchy1"/>
    <dgm:cxn modelId="{701EEDB3-A6B0-4075-B02F-5F31FEA2A42C}" type="presParOf" srcId="{18207009-E635-4947-B161-71B7C5489CAB}" destId="{9E770AD7-9BD8-4E4B-8A75-26AD63AB4A64}" srcOrd="1" destOrd="0" presId="urn:microsoft.com/office/officeart/2005/8/layout/hierarchy1"/>
    <dgm:cxn modelId="{70CB3362-B72C-4217-809D-26F3DF6A5780}" type="presParOf" srcId="{3157D0A6-FDF3-4156-9D58-6B2E90379F82}" destId="{7BC9CB47-D1BE-4076-B31C-AC8D0BFD481A}" srcOrd="4" destOrd="0" presId="urn:microsoft.com/office/officeart/2005/8/layout/hierarchy1"/>
    <dgm:cxn modelId="{5C0A3CF3-1098-444E-AA56-2F94A6B2AAA0}" type="presParOf" srcId="{3157D0A6-FDF3-4156-9D58-6B2E90379F82}" destId="{6A0713E8-1E26-4D9F-8BDD-EB5EFDA1F493}" srcOrd="5" destOrd="0" presId="urn:microsoft.com/office/officeart/2005/8/layout/hierarchy1"/>
    <dgm:cxn modelId="{E7C31D80-49AB-4610-B999-DDCD11F2A975}" type="presParOf" srcId="{6A0713E8-1E26-4D9F-8BDD-EB5EFDA1F493}" destId="{A2E6C5D9-E402-4B44-846F-234985BD4663}" srcOrd="0" destOrd="0" presId="urn:microsoft.com/office/officeart/2005/8/layout/hierarchy1"/>
    <dgm:cxn modelId="{1DD04118-A654-4F04-ADC1-440F1F86E636}" type="presParOf" srcId="{A2E6C5D9-E402-4B44-846F-234985BD4663}" destId="{DB36B866-ADE2-49C2-B956-D414D37A23C6}" srcOrd="0" destOrd="0" presId="urn:microsoft.com/office/officeart/2005/8/layout/hierarchy1"/>
    <dgm:cxn modelId="{9C5EF487-83BA-4316-A0D9-459827E4C103}" type="presParOf" srcId="{A2E6C5D9-E402-4B44-846F-234985BD4663}" destId="{370D5A09-103F-4237-8031-1DA7B27EF569}" srcOrd="1" destOrd="0" presId="urn:microsoft.com/office/officeart/2005/8/layout/hierarchy1"/>
    <dgm:cxn modelId="{1FA9F776-1AFA-4FF0-8BE4-0EF49F37A9A7}" type="presParOf" srcId="{6A0713E8-1E26-4D9F-8BDD-EB5EFDA1F493}" destId="{B32DD4F3-7B3F-44E6-88DE-379692EA0B5A}"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C9CB47-D1BE-4076-B31C-AC8D0BFD481A}">
      <dsp:nvSpPr>
        <dsp:cNvPr id="0" name=""/>
        <dsp:cNvSpPr/>
      </dsp:nvSpPr>
      <dsp:spPr>
        <a:xfrm>
          <a:off x="2952750" y="1692195"/>
          <a:ext cx="2095499" cy="498633"/>
        </a:xfrm>
        <a:custGeom>
          <a:avLst/>
          <a:gdLst/>
          <a:ahLst/>
          <a:cxnLst/>
          <a:rect l="0" t="0" r="0" b="0"/>
          <a:pathLst>
            <a:path>
              <a:moveTo>
                <a:pt x="0" y="0"/>
              </a:moveTo>
              <a:lnTo>
                <a:pt x="0" y="339804"/>
              </a:lnTo>
              <a:lnTo>
                <a:pt x="2095499" y="339804"/>
              </a:lnTo>
              <a:lnTo>
                <a:pt x="2095499" y="49863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40BDB9-4D98-44F9-8E34-74C8209EEBA3}">
      <dsp:nvSpPr>
        <dsp:cNvPr id="0" name=""/>
        <dsp:cNvSpPr/>
      </dsp:nvSpPr>
      <dsp:spPr>
        <a:xfrm>
          <a:off x="2907030" y="1692195"/>
          <a:ext cx="91440" cy="498633"/>
        </a:xfrm>
        <a:custGeom>
          <a:avLst/>
          <a:gdLst/>
          <a:ahLst/>
          <a:cxnLst/>
          <a:rect l="0" t="0" r="0" b="0"/>
          <a:pathLst>
            <a:path>
              <a:moveTo>
                <a:pt x="45720" y="0"/>
              </a:moveTo>
              <a:lnTo>
                <a:pt x="45720" y="49863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A467AA-A348-4E9B-BF77-1C58E084302F}">
      <dsp:nvSpPr>
        <dsp:cNvPr id="0" name=""/>
        <dsp:cNvSpPr/>
      </dsp:nvSpPr>
      <dsp:spPr>
        <a:xfrm>
          <a:off x="857250" y="1692195"/>
          <a:ext cx="2095499" cy="498633"/>
        </a:xfrm>
        <a:custGeom>
          <a:avLst/>
          <a:gdLst/>
          <a:ahLst/>
          <a:cxnLst/>
          <a:rect l="0" t="0" r="0" b="0"/>
          <a:pathLst>
            <a:path>
              <a:moveTo>
                <a:pt x="2095499" y="0"/>
              </a:moveTo>
              <a:lnTo>
                <a:pt x="2095499" y="339804"/>
              </a:lnTo>
              <a:lnTo>
                <a:pt x="0" y="339804"/>
              </a:lnTo>
              <a:lnTo>
                <a:pt x="0" y="49863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183FB-B4A8-4EBC-8539-1B05A77F1A2B}">
      <dsp:nvSpPr>
        <dsp:cNvPr id="0" name=""/>
        <dsp:cNvSpPr/>
      </dsp:nvSpPr>
      <dsp:spPr>
        <a:xfrm>
          <a:off x="1247799" y="603488"/>
          <a:ext cx="3409900" cy="108870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323114-F59A-4CC9-9741-48B0EC01B765}">
      <dsp:nvSpPr>
        <dsp:cNvPr id="0" name=""/>
        <dsp:cNvSpPr/>
      </dsp:nvSpPr>
      <dsp:spPr>
        <a:xfrm>
          <a:off x="1438299" y="784463"/>
          <a:ext cx="3409900" cy="108870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b="1" kern="1200" dirty="0" smtClean="0">
              <a:solidFill>
                <a:srgbClr val="2E8FF3"/>
              </a:solidFill>
            </a:rPr>
            <a:t>WEB Page</a:t>
          </a:r>
          <a:endParaRPr lang="ru-RU" sz="4300" b="1" kern="1200" dirty="0">
            <a:solidFill>
              <a:srgbClr val="2E8FF3"/>
            </a:solidFill>
          </a:endParaRPr>
        </a:p>
      </dsp:txBody>
      <dsp:txXfrm>
        <a:off x="1438299" y="784463"/>
        <a:ext cx="3409900" cy="1088707"/>
      </dsp:txXfrm>
    </dsp:sp>
    <dsp:sp modelId="{91BCA477-D220-4F40-99E7-820F9582F106}">
      <dsp:nvSpPr>
        <dsp:cNvPr id="0" name=""/>
        <dsp:cNvSpPr/>
      </dsp:nvSpPr>
      <dsp:spPr>
        <a:xfrm>
          <a:off x="0" y="2190829"/>
          <a:ext cx="1714499" cy="108870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69203-E007-4922-9763-415E9A87337D}">
      <dsp:nvSpPr>
        <dsp:cNvPr id="0" name=""/>
        <dsp:cNvSpPr/>
      </dsp:nvSpPr>
      <dsp:spPr>
        <a:xfrm>
          <a:off x="190500" y="2371804"/>
          <a:ext cx="1714499" cy="108870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kern="1200" dirty="0" smtClean="0">
              <a:solidFill>
                <a:srgbClr val="2E8FF3"/>
              </a:solidFill>
            </a:rPr>
            <a:t>HTML</a:t>
          </a:r>
          <a:endParaRPr lang="ru-RU" sz="4300" kern="1200" dirty="0">
            <a:solidFill>
              <a:srgbClr val="2E8FF3"/>
            </a:solidFill>
          </a:endParaRPr>
        </a:p>
      </dsp:txBody>
      <dsp:txXfrm>
        <a:off x="190500" y="2371804"/>
        <a:ext cx="1714499" cy="1088707"/>
      </dsp:txXfrm>
    </dsp:sp>
    <dsp:sp modelId="{4248695B-343D-4ED8-91BC-65CB5D762FBC}">
      <dsp:nvSpPr>
        <dsp:cNvPr id="0" name=""/>
        <dsp:cNvSpPr/>
      </dsp:nvSpPr>
      <dsp:spPr>
        <a:xfrm>
          <a:off x="2095500" y="2190829"/>
          <a:ext cx="1714499" cy="108870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1C9C43-C0B7-4486-A93F-F975C064964D}">
      <dsp:nvSpPr>
        <dsp:cNvPr id="0" name=""/>
        <dsp:cNvSpPr/>
      </dsp:nvSpPr>
      <dsp:spPr>
        <a:xfrm>
          <a:off x="2286000" y="2371804"/>
          <a:ext cx="1714499" cy="108870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kern="1200" dirty="0" smtClean="0">
              <a:solidFill>
                <a:srgbClr val="2E8FF3"/>
              </a:solidFill>
            </a:rPr>
            <a:t>CSS</a:t>
          </a:r>
          <a:endParaRPr lang="ru-RU" sz="4300" kern="1200" dirty="0">
            <a:solidFill>
              <a:srgbClr val="2E8FF3"/>
            </a:solidFill>
          </a:endParaRPr>
        </a:p>
      </dsp:txBody>
      <dsp:txXfrm>
        <a:off x="2286000" y="2371804"/>
        <a:ext cx="1714499" cy="1088707"/>
      </dsp:txXfrm>
    </dsp:sp>
    <dsp:sp modelId="{DB36B866-ADE2-49C2-B956-D414D37A23C6}">
      <dsp:nvSpPr>
        <dsp:cNvPr id="0" name=""/>
        <dsp:cNvSpPr/>
      </dsp:nvSpPr>
      <dsp:spPr>
        <a:xfrm>
          <a:off x="4191000" y="2190829"/>
          <a:ext cx="1714499" cy="108870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0D5A09-103F-4237-8031-1DA7B27EF569}">
      <dsp:nvSpPr>
        <dsp:cNvPr id="0" name=""/>
        <dsp:cNvSpPr/>
      </dsp:nvSpPr>
      <dsp:spPr>
        <a:xfrm>
          <a:off x="4381499" y="2371804"/>
          <a:ext cx="1714499" cy="1088707"/>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b="1" kern="1200" dirty="0" smtClean="0">
              <a:solidFill>
                <a:srgbClr val="FF0000"/>
              </a:solidFill>
            </a:rPr>
            <a:t>JS</a:t>
          </a:r>
          <a:endParaRPr lang="ru-RU" sz="4300" b="1" kern="1200" dirty="0">
            <a:solidFill>
              <a:srgbClr val="FF0000"/>
            </a:solidFill>
          </a:endParaRPr>
        </a:p>
      </dsp:txBody>
      <dsp:txXfrm>
        <a:off x="4381499" y="2371804"/>
        <a:ext cx="1714499" cy="10887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E4DDBE-3F67-45C5-902C-EC583528543D}" type="datetimeFigureOut">
              <a:rPr lang="en-US" smtClean="0"/>
              <a:pPr/>
              <a:t>1/25/2019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789F4-029E-4103-B002-2FFDD480A588}" type="slidenum">
              <a:rPr lang="en-US" smtClean="0"/>
              <a:pPr/>
              <a:t>‹#›</a:t>
            </a:fld>
            <a:endParaRPr lang="en-US" dirty="0"/>
          </a:p>
        </p:txBody>
      </p:sp>
    </p:spTree>
    <p:extLst>
      <p:ext uri="{BB962C8B-B14F-4D97-AF65-F5344CB8AC3E}">
        <p14:creationId xmlns:p14="http://schemas.microsoft.com/office/powerpoint/2010/main" xmlns="" val="323394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30250" y="1905000"/>
            <a:ext cx="7681913" cy="1523495"/>
          </a:xfrm>
        </p:spPr>
        <p:txBody>
          <a:bodyPr>
            <a:noAutofit/>
          </a:bodyPr>
          <a:lstStyle>
            <a:lvl1pPr>
              <a:lnSpc>
                <a:spcPct val="90000"/>
              </a:lnSpc>
              <a:defRPr sz="5400"/>
            </a:lvl1pPr>
          </a:lstStyle>
          <a:p>
            <a:r>
              <a:rPr lang="ru-RU" noProof="0" smtClean="0"/>
              <a:t>Образец заголовка</a:t>
            </a:r>
            <a:endParaRPr lang="ru-RU" noProof="0"/>
          </a:p>
        </p:txBody>
      </p:sp>
      <p:sp>
        <p:nvSpPr>
          <p:cNvPr id="3" name="Подзаголовок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ru-RU" noProof="0" smtClean="0"/>
              <a:t>Образец подзаголовка</a:t>
            </a:r>
            <a:endParaRPr lang="ru-RU" noProof="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bwMode="white"/>
        <p:txBody>
          <a:bodyPr/>
          <a:lstStyle/>
          <a:p>
            <a:r>
              <a:rPr lang="ru-RU" noProof="0" smtClean="0"/>
              <a:t>Образец заголовка</a:t>
            </a:r>
            <a:endParaRPr lang="ru-RU" noProof="0"/>
          </a:p>
        </p:txBody>
      </p:sp>
      <p:sp>
        <p:nvSpPr>
          <p:cNvPr id="6" name="Текст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bwMode="white"/>
        <p:txBody>
          <a:bodyPr/>
          <a:lstStyle/>
          <a:p>
            <a:r>
              <a:rPr lang="ru-RU" noProof="0" smtClean="0"/>
              <a:t>Образец заголовка</a:t>
            </a:r>
            <a:endParaRPr lang="ru-RU" noProof="0"/>
          </a:p>
        </p:txBody>
      </p:sp>
      <p:sp>
        <p:nvSpPr>
          <p:cNvPr id="6" name="Текст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4" name="Текст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ru-RU" noProof="0" smtClean="0"/>
              <a:t>Образец текста</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ролик, видео и прочие особые слайды">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ru-RU" noProof="0" smtClean="0"/>
              <a:t>Образец заголовка</a:t>
            </a:r>
            <a:endParaRPr lang="ru-RU" noProof="0"/>
          </a:p>
        </p:txBody>
      </p:sp>
      <p:sp>
        <p:nvSpPr>
          <p:cNvPr id="3" name="Подзаголовок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ru-RU" noProof="0" smtClean="0"/>
              <a:t>Образец подзаголовка</a:t>
            </a:r>
            <a:endParaRPr lang="ru-RU" noProof="0"/>
          </a:p>
        </p:txBody>
      </p:sp>
      <p:sp>
        <p:nvSpPr>
          <p:cNvPr id="7" name="Текст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ru-RU" noProof="0" smtClean="0"/>
              <a:t>щелкните, чтобы…</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Используется для слайдов с кодом программного обеспечения">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a:p>
        </p:txBody>
      </p:sp>
      <p:sp>
        <p:nvSpPr>
          <p:cNvPr id="6" name="Текст 5"/>
          <p:cNvSpPr>
            <a:spLocks noGrp="1"/>
          </p:cNvSpPr>
          <p:nvPr>
            <p:ph type="body" sz="quarter" idx="10"/>
          </p:nvPr>
        </p:nvSpPr>
        <p:spPr>
          <a:xfrm>
            <a:off x="722313" y="1905000"/>
            <a:ext cx="8040688" cy="211750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ролик, видео и прочие особые слайды">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ru-RU" noProof="0" smtClean="0"/>
              <a:t>Образец заголовка</a:t>
            </a:r>
            <a:endParaRPr lang="ru-RU" noProof="0"/>
          </a:p>
        </p:txBody>
      </p:sp>
      <p:sp>
        <p:nvSpPr>
          <p:cNvPr id="3" name="Подзаголовок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ru-RU" noProof="0" smtClean="0"/>
              <a:t>Образец подзаголовка</a:t>
            </a:r>
            <a:endParaRPr lang="ru-RU" noProof="0"/>
          </a:p>
        </p:txBody>
      </p:sp>
      <p:sp>
        <p:nvSpPr>
          <p:cNvPr id="7" name="Текст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ru-RU" noProof="0" smtClean="0"/>
              <a:t>щелкните, чтобы…</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a:p>
        </p:txBody>
      </p:sp>
      <p:sp>
        <p:nvSpPr>
          <p:cNvPr id="6" name="Текст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a:p>
        </p:txBody>
      </p:sp>
      <p:sp>
        <p:nvSpPr>
          <p:cNvPr id="3" name="Объект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a:p>
        </p:txBody>
      </p:sp>
      <p:sp>
        <p:nvSpPr>
          <p:cNvPr id="3" name="Объект 2"/>
          <p:cNvSpPr>
            <a:spLocks noGrp="1"/>
          </p:cNvSpPr>
          <p:nvPr>
            <p:ph sz="half" idx="1"/>
          </p:nvPr>
        </p:nvSpPr>
        <p:spPr>
          <a:xfrm>
            <a:off x="381000" y="1411553"/>
            <a:ext cx="41148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4" name="Объект 3"/>
          <p:cNvSpPr>
            <a:spLocks noGrp="1"/>
          </p:cNvSpPr>
          <p:nvPr>
            <p:ph sz="half" idx="2"/>
          </p:nvPr>
        </p:nvSpPr>
        <p:spPr>
          <a:xfrm>
            <a:off x="4648200" y="1411553"/>
            <a:ext cx="41148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noProof="0" smtClean="0"/>
              <a:t>Образец заголовка</a:t>
            </a:r>
            <a:endParaRPr lang="ru-RU" noProof="0"/>
          </a:p>
        </p:txBody>
      </p:sp>
      <p:sp>
        <p:nvSpPr>
          <p:cNvPr id="3" name="Текст 2"/>
          <p:cNvSpPr>
            <a:spLocks noGrp="1"/>
          </p:cNvSpPr>
          <p:nvPr>
            <p:ph type="body" idx="1"/>
          </p:nvPr>
        </p:nvSpPr>
        <p:spPr>
          <a:xfrm>
            <a:off x="381000" y="1757802"/>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ru-RU" noProof="0" smtClean="0"/>
              <a:t>Образец текста</a:t>
            </a:r>
          </a:p>
        </p:txBody>
      </p:sp>
      <p:sp>
        <p:nvSpPr>
          <p:cNvPr id="4" name="Объект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5" name="Текст 4"/>
          <p:cNvSpPr>
            <a:spLocks noGrp="1"/>
          </p:cNvSpPr>
          <p:nvPr>
            <p:ph type="body" sz="quarter" idx="3"/>
          </p:nvPr>
        </p:nvSpPr>
        <p:spPr>
          <a:xfrm>
            <a:off x="4645981" y="1757802"/>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ru-RU" noProof="0" smtClean="0"/>
              <a:t>Образец текста</a:t>
            </a:r>
          </a:p>
        </p:txBody>
      </p:sp>
      <p:sp>
        <p:nvSpPr>
          <p:cNvPr id="6" name="Объект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о">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печать с использованием оттенков серого">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E8FF3"/>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ru-RU" noProof="0" smtClean="0"/>
              <a:t>Образец заголовка</a:t>
            </a:r>
            <a:endParaRPr lang="ru-RU" noProof="0"/>
          </a:p>
        </p:txBody>
      </p:sp>
      <p:sp>
        <p:nvSpPr>
          <p:cNvPr id="3" name="Текст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E8FF3"/>
        </a:solidFill>
        <a:effectLst/>
      </p:bgPr>
    </p:bg>
    <p:spTree>
      <p:nvGrpSpPr>
        <p:cNvPr id="1" name=""/>
        <p:cNvGrpSpPr/>
        <p:nvPr/>
      </p:nvGrpSpPr>
      <p:grpSpPr>
        <a:xfrm>
          <a:off x="0" y="0"/>
          <a:ext cx="0" cy="0"/>
          <a:chOff x="0" y="0"/>
          <a:chExt cx="0" cy="0"/>
        </a:xfrm>
      </p:grpSpPr>
      <p:pic>
        <p:nvPicPr>
          <p:cNvPr id="4" name="Рисунок 3" descr="white rectangle.png"/>
          <p:cNvPicPr>
            <a:picLocks noChangeAspect="1"/>
          </p:cNvPicPr>
          <p:nvPr/>
        </p:nvPicPr>
        <p:blipFill>
          <a:blip r:embed="rId3" cstate="print"/>
          <a:srcRect b="10453"/>
          <a:stretch>
            <a:fillRect/>
          </a:stretch>
        </p:blipFill>
        <p:spPr>
          <a:xfrm>
            <a:off x="0" y="1299706"/>
            <a:ext cx="9144000" cy="5558294"/>
          </a:xfrm>
          <a:prstGeom prst="rect">
            <a:avLst/>
          </a:prstGeom>
        </p:spPr>
      </p:pic>
      <p:sp>
        <p:nvSpPr>
          <p:cNvPr id="2" name="Заголовок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ru-RU" noProof="0" smtClean="0"/>
              <a:t>Образец заголовка</a:t>
            </a:r>
            <a:endParaRPr lang="ru-RU" noProof="0"/>
          </a:p>
        </p:txBody>
      </p:sp>
      <p:sp>
        <p:nvSpPr>
          <p:cNvPr id="3" name="Текст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descr="block-WT.png"/>
          <p:cNvPicPr>
            <a:picLocks noChangeAspect="1"/>
          </p:cNvPicPr>
          <p:nvPr/>
        </p:nvPicPr>
        <p:blipFill>
          <a:blip r:embed="rId2" cstate="print"/>
          <a:stretch>
            <a:fillRect/>
          </a:stretch>
        </p:blipFill>
        <p:spPr>
          <a:xfrm>
            <a:off x="2952953" y="2482968"/>
            <a:ext cx="3238095" cy="1892064"/>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smtClean="0"/>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290" name="Picture 2" descr="https://itproger.com/img/courses/1476977754.jpg"/>
          <p:cNvPicPr>
            <a:picLocks noChangeAspect="1" noChangeArrowheads="1"/>
          </p:cNvPicPr>
          <p:nvPr/>
        </p:nvPicPr>
        <p:blipFill>
          <a:blip r:embed="rId3" cstate="print"/>
          <a:srcRect/>
          <a:stretch>
            <a:fillRect/>
          </a:stretch>
        </p:blipFill>
        <p:spPr bwMode="auto">
          <a:xfrm>
            <a:off x="716519" y="1484784"/>
            <a:ext cx="7710962" cy="5080168"/>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304078"/>
            <a:ext cx="7920000" cy="3377060"/>
          </a:xfrm>
          <a:prstGeom prst="rect">
            <a:avLst/>
          </a:prstGeom>
          <a:noFill/>
        </p:spPr>
        <p:txBody>
          <a:bodyPr wrap="square" lIns="72000" tIns="72000" rIns="72000" bIns="72000" rtlCol="0" anchor="ctr" anchorCtr="0">
            <a:spAutoFit/>
          </a:bodyPr>
          <a:lstStyle/>
          <a:p>
            <a:pPr indent="-457200">
              <a:spcAft>
                <a:spcPts val="600"/>
              </a:spcAft>
            </a:pPr>
            <a:r>
              <a:rPr lang="ru-RU" sz="2000" b="1" dirty="0" smtClean="0">
                <a:latin typeface="Roboto" pitchFamily="2" charset="0"/>
                <a:ea typeface="Roboto" pitchFamily="2" charset="0"/>
              </a:rPr>
              <a:t>Все языки программирования содержат встроенные типы данных, но они часто отличаются друг от друга в разных языках.</a:t>
            </a:r>
            <a:endParaRPr lang="en-US" sz="2000" dirty="0" smtClean="0">
              <a:latin typeface="Roboto" pitchFamily="2" charset="0"/>
              <a:ea typeface="Roboto" pitchFamily="2" charset="0"/>
            </a:endParaRPr>
          </a:p>
          <a:p>
            <a:pPr indent="-457200">
              <a:spcAft>
                <a:spcPts val="600"/>
              </a:spcAft>
            </a:pPr>
            <a:endParaRPr lang="en-US" sz="2000" dirty="0" smtClean="0">
              <a:latin typeface="Roboto" pitchFamily="2" charset="0"/>
              <a:ea typeface="Roboto" pitchFamily="2" charset="0"/>
            </a:endParaRPr>
          </a:p>
          <a:p>
            <a:pPr indent="-457200">
              <a:spcAft>
                <a:spcPts val="600"/>
              </a:spcAft>
            </a:pPr>
            <a:r>
              <a:rPr lang="ru-RU" sz="2000" dirty="0" err="1" smtClean="0">
                <a:latin typeface="Roboto" pitchFamily="2" charset="0"/>
                <a:ea typeface="Roboto" pitchFamily="2" charset="0"/>
              </a:rPr>
              <a:t>JavaScript</a:t>
            </a:r>
            <a:r>
              <a:rPr lang="ru-RU" sz="2000" dirty="0" smtClean="0">
                <a:latin typeface="Roboto" pitchFamily="2" charset="0"/>
                <a:ea typeface="Roboto" pitchFamily="2" charset="0"/>
              </a:rPr>
              <a:t> является </a:t>
            </a:r>
            <a:r>
              <a:rPr lang="ru-RU" sz="2000" b="1" dirty="0" smtClean="0">
                <a:latin typeface="Roboto" pitchFamily="2" charset="0"/>
                <a:ea typeface="Roboto" pitchFamily="2" charset="0"/>
              </a:rPr>
              <a:t>слабо типизированным </a:t>
            </a:r>
            <a:r>
              <a:rPr lang="ru-RU" sz="2000" dirty="0" smtClean="0">
                <a:latin typeface="Roboto" pitchFamily="2" charset="0"/>
                <a:ea typeface="Roboto" pitchFamily="2" charset="0"/>
              </a:rPr>
              <a:t>или </a:t>
            </a:r>
            <a:r>
              <a:rPr lang="ru-RU" sz="2000" b="1" dirty="0" smtClean="0">
                <a:latin typeface="Roboto" pitchFamily="2" charset="0"/>
                <a:ea typeface="Roboto" pitchFamily="2" charset="0"/>
              </a:rPr>
              <a:t>динамическим</a:t>
            </a:r>
            <a:r>
              <a:rPr lang="ru-RU" sz="2000" dirty="0" smtClean="0">
                <a:latin typeface="Roboto" pitchFamily="2" charset="0"/>
                <a:ea typeface="Roboto" pitchFamily="2" charset="0"/>
              </a:rPr>
              <a:t> языком. Это значит, что нам не нужно определять тип переменной заранее. Тип определится автоматически во время выполнения программы. Также это значит, что мы можем использовать одну переменную для хранения данных различных типов.</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996575"/>
            <a:ext cx="7920000" cy="1992066"/>
          </a:xfrm>
          <a:prstGeom prst="rect">
            <a:avLst/>
          </a:prstGeom>
          <a:noFill/>
        </p:spPr>
        <p:txBody>
          <a:bodyPr wrap="square" lIns="72000" tIns="72000" rIns="72000" bIns="72000" rtlCol="0" anchor="ctr" anchorCtr="0">
            <a:spAutoFit/>
          </a:bodyPr>
          <a:lstStyle/>
          <a:p>
            <a:pPr indent="-457200">
              <a:spcAft>
                <a:spcPts val="600"/>
              </a:spcAft>
            </a:pPr>
            <a:r>
              <a:rPr lang="ru-RU" sz="2000" b="1" dirty="0" smtClean="0">
                <a:latin typeface="Roboto" pitchFamily="2" charset="0"/>
                <a:ea typeface="Roboto" pitchFamily="2" charset="0"/>
              </a:rPr>
              <a:t>На практике это выглядит так:</a:t>
            </a:r>
            <a:endParaRPr lang="en-US" sz="2000" dirty="0" smtClean="0">
              <a:latin typeface="Roboto" pitchFamily="2" charset="0"/>
              <a:ea typeface="Roboto" pitchFamily="2" charset="0"/>
            </a:endParaRP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var</a:t>
            </a:r>
            <a:r>
              <a:rPr lang="en-US" sz="2000" dirty="0" smtClean="0">
                <a:latin typeface="Roboto" pitchFamily="2" charset="0"/>
                <a:ea typeface="Roboto" pitchFamily="2" charset="0"/>
              </a:rPr>
              <a:t>  bar = 26;</a:t>
            </a:r>
          </a:p>
          <a:p>
            <a:pPr indent="-457200">
              <a:spcAft>
                <a:spcPts val="600"/>
              </a:spcAft>
            </a:pPr>
            <a:r>
              <a:rPr lang="en-US" sz="2000" dirty="0" smtClean="0">
                <a:latin typeface="Roboto" pitchFamily="2" charset="0"/>
                <a:ea typeface="Roboto" pitchFamily="2" charset="0"/>
              </a:rPr>
              <a:t>bar = “Hello!”;</a:t>
            </a:r>
          </a:p>
          <a:p>
            <a:pPr indent="-457200">
              <a:spcAft>
                <a:spcPts val="600"/>
              </a:spcAft>
            </a:pPr>
            <a:r>
              <a:rPr lang="en-US" sz="2000" dirty="0" smtClean="0">
                <a:latin typeface="Roboto" pitchFamily="2" charset="0"/>
                <a:ea typeface="Roboto" pitchFamily="2" charset="0"/>
              </a:rPr>
              <a:t>bar = true;</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1911664"/>
            <a:ext cx="7920000" cy="4161890"/>
          </a:xfrm>
          <a:prstGeom prst="rect">
            <a:avLst/>
          </a:prstGeom>
          <a:noFill/>
        </p:spPr>
        <p:txBody>
          <a:bodyPr wrap="square" lIns="72000" tIns="72000" rIns="72000" bIns="72000" rtlCol="0" anchor="ctr" anchorCtr="0">
            <a:spAutoFit/>
          </a:bodyPr>
          <a:lstStyle/>
          <a:p>
            <a:pPr indent="-457200" algn="ctr">
              <a:spcAft>
                <a:spcPts val="600"/>
              </a:spcAft>
            </a:pPr>
            <a:r>
              <a:rPr lang="ru-RU" sz="2400" b="1" dirty="0" smtClean="0">
                <a:latin typeface="Roboto" pitchFamily="2" charset="0"/>
                <a:ea typeface="Roboto" pitchFamily="2" charset="0"/>
              </a:rPr>
              <a:t>Стандарт </a:t>
            </a:r>
            <a:r>
              <a:rPr lang="ru-RU" sz="2400" b="1" dirty="0" err="1" smtClean="0">
                <a:latin typeface="Roboto" pitchFamily="2" charset="0"/>
                <a:ea typeface="Roboto" pitchFamily="2" charset="0"/>
              </a:rPr>
              <a:t>ECMAScript</a:t>
            </a:r>
            <a:r>
              <a:rPr lang="ru-RU" sz="2400" b="1" dirty="0" smtClean="0">
                <a:latin typeface="Roboto" pitchFamily="2" charset="0"/>
                <a:ea typeface="Roboto" pitchFamily="2" charset="0"/>
              </a:rPr>
              <a:t> определяет 7 типов данных:</a:t>
            </a:r>
            <a:endParaRPr lang="en-US" sz="2400" b="1" dirty="0" smtClean="0">
              <a:latin typeface="Roboto" pitchFamily="2" charset="0"/>
              <a:ea typeface="Roboto" pitchFamily="2" charset="0"/>
            </a:endParaRPr>
          </a:p>
          <a:p>
            <a:pPr indent="-457200" algn="ctr">
              <a:spcAft>
                <a:spcPts val="600"/>
              </a:spcAft>
            </a:pPr>
            <a:endParaRPr lang="en-US" sz="2400" b="1" dirty="0" smtClean="0">
              <a:latin typeface="Roboto" pitchFamily="2" charset="0"/>
              <a:ea typeface="Roboto" pitchFamily="2" charset="0"/>
            </a:endParaRPr>
          </a:p>
          <a:p>
            <a:pPr indent="-457200">
              <a:spcAft>
                <a:spcPts val="600"/>
              </a:spcAft>
            </a:pPr>
            <a:r>
              <a:rPr lang="ru-RU" sz="2400" dirty="0" smtClean="0"/>
              <a:t>6 типов данных являются примитивами</a:t>
            </a:r>
            <a:endParaRPr lang="en-US" sz="2400" b="1" dirty="0" smtClean="0">
              <a:latin typeface="Roboto" pitchFamily="2" charset="0"/>
              <a:ea typeface="Roboto" pitchFamily="2" charset="0"/>
            </a:endParaRPr>
          </a:p>
          <a:p>
            <a:pPr indent="-457200">
              <a:spcAft>
                <a:spcPts val="600"/>
              </a:spcAft>
              <a:buFont typeface="Wingdings" pitchFamily="2" charset="2"/>
              <a:buChar char="ü"/>
            </a:pPr>
            <a:r>
              <a:rPr lang="en-US" sz="2000" dirty="0" smtClean="0">
                <a:latin typeface="Roboto" pitchFamily="2" charset="0"/>
                <a:ea typeface="Roboto" pitchFamily="2" charset="0"/>
              </a:rPr>
              <a:t>    Boolean (</a:t>
            </a:r>
            <a:r>
              <a:rPr lang="ru-RU" sz="2000" dirty="0" smtClean="0">
                <a:latin typeface="Roboto" pitchFamily="2" charset="0"/>
                <a:ea typeface="Roboto" pitchFamily="2" charset="0"/>
              </a:rPr>
              <a:t>Булев, Логический тип)</a:t>
            </a:r>
          </a:p>
          <a:p>
            <a:pPr indent="-457200">
              <a:spcAft>
                <a:spcPts val="600"/>
              </a:spcAft>
              <a:buFont typeface="Wingdings" pitchFamily="2" charset="2"/>
              <a:buChar char="ü"/>
            </a:pPr>
            <a:r>
              <a:rPr lang="ru-RU" sz="2000" dirty="0" smtClean="0">
                <a:latin typeface="Roboto" pitchFamily="2" charset="0"/>
                <a:ea typeface="Roboto" pitchFamily="2" charset="0"/>
              </a:rPr>
              <a:t>    </a:t>
            </a:r>
            <a:r>
              <a:rPr lang="en-US" sz="2000" dirty="0" smtClean="0">
                <a:latin typeface="Roboto" pitchFamily="2" charset="0"/>
                <a:ea typeface="Roboto" pitchFamily="2" charset="0"/>
              </a:rPr>
              <a:t>Null (Null </a:t>
            </a:r>
            <a:r>
              <a:rPr lang="ru-RU" sz="2000" dirty="0" smtClean="0">
                <a:latin typeface="Roboto" pitchFamily="2" charset="0"/>
                <a:ea typeface="Roboto" pitchFamily="2" charset="0"/>
              </a:rPr>
              <a:t>тип )</a:t>
            </a:r>
          </a:p>
          <a:p>
            <a:pPr indent="-457200">
              <a:spcAft>
                <a:spcPts val="600"/>
              </a:spcAft>
              <a:buFont typeface="Wingdings" pitchFamily="2" charset="2"/>
              <a:buChar char="ü"/>
            </a:pPr>
            <a:r>
              <a:rPr lang="ru-RU" sz="2000" dirty="0" smtClean="0">
                <a:latin typeface="Roboto" pitchFamily="2" charset="0"/>
                <a:ea typeface="Roboto" pitchFamily="2" charset="0"/>
              </a:rPr>
              <a:t>    </a:t>
            </a:r>
            <a:r>
              <a:rPr lang="en-US" sz="2000" dirty="0" smtClean="0">
                <a:latin typeface="Roboto" pitchFamily="2" charset="0"/>
                <a:ea typeface="Roboto" pitchFamily="2" charset="0"/>
              </a:rPr>
              <a:t>Undefined (</a:t>
            </a:r>
            <a:r>
              <a:rPr lang="ru-RU" sz="2000" dirty="0" smtClean="0">
                <a:latin typeface="Roboto" pitchFamily="2" charset="0"/>
                <a:ea typeface="Roboto" pitchFamily="2" charset="0"/>
              </a:rPr>
              <a:t>Неопределенный тип)</a:t>
            </a:r>
          </a:p>
          <a:p>
            <a:pPr indent="-457200">
              <a:spcAft>
                <a:spcPts val="600"/>
              </a:spcAft>
              <a:buFont typeface="Wingdings" pitchFamily="2" charset="2"/>
              <a:buChar char="ü"/>
            </a:pPr>
            <a:r>
              <a:rPr lang="ru-RU" sz="2000" dirty="0" smtClean="0">
                <a:latin typeface="Roboto" pitchFamily="2" charset="0"/>
                <a:ea typeface="Roboto" pitchFamily="2" charset="0"/>
              </a:rPr>
              <a:t>    </a:t>
            </a:r>
            <a:r>
              <a:rPr lang="en-US" sz="2000" dirty="0" smtClean="0">
                <a:latin typeface="Roboto" pitchFamily="2" charset="0"/>
                <a:ea typeface="Roboto" pitchFamily="2" charset="0"/>
              </a:rPr>
              <a:t>Number (</a:t>
            </a:r>
            <a:r>
              <a:rPr lang="ru-RU" sz="2000" dirty="0" smtClean="0">
                <a:latin typeface="Roboto" pitchFamily="2" charset="0"/>
                <a:ea typeface="Roboto" pitchFamily="2" charset="0"/>
              </a:rPr>
              <a:t>Число)</a:t>
            </a:r>
          </a:p>
          <a:p>
            <a:pPr indent="-457200">
              <a:spcAft>
                <a:spcPts val="600"/>
              </a:spcAft>
              <a:buFont typeface="Wingdings" pitchFamily="2" charset="2"/>
              <a:buChar char="ü"/>
            </a:pPr>
            <a:r>
              <a:rPr lang="ru-RU" sz="2000" dirty="0" smtClean="0">
                <a:latin typeface="Roboto" pitchFamily="2" charset="0"/>
                <a:ea typeface="Roboto" pitchFamily="2" charset="0"/>
              </a:rPr>
              <a:t>    </a:t>
            </a:r>
            <a:r>
              <a:rPr lang="en-US" sz="2000" dirty="0" smtClean="0">
                <a:latin typeface="Roboto" pitchFamily="2" charset="0"/>
                <a:ea typeface="Roboto" pitchFamily="2" charset="0"/>
              </a:rPr>
              <a:t>String (</a:t>
            </a:r>
            <a:r>
              <a:rPr lang="ru-RU" sz="2000" dirty="0" smtClean="0">
                <a:latin typeface="Roboto" pitchFamily="2" charset="0"/>
                <a:ea typeface="Roboto" pitchFamily="2" charset="0"/>
              </a:rPr>
              <a:t>Строка)</a:t>
            </a:r>
          </a:p>
          <a:p>
            <a:pPr indent="-457200">
              <a:spcAft>
                <a:spcPts val="600"/>
              </a:spcAft>
              <a:buFont typeface="Wingdings" pitchFamily="2" charset="2"/>
              <a:buChar char="ü"/>
            </a:pPr>
            <a:r>
              <a:rPr lang="ru-RU" sz="2000" dirty="0" smtClean="0">
                <a:latin typeface="Roboto" pitchFamily="2" charset="0"/>
                <a:ea typeface="Roboto" pitchFamily="2" charset="0"/>
              </a:rPr>
              <a:t>    </a:t>
            </a:r>
            <a:r>
              <a:rPr lang="en-US" sz="2000" dirty="0" smtClean="0">
                <a:latin typeface="Roboto" pitchFamily="2" charset="0"/>
                <a:ea typeface="Roboto" pitchFamily="2" charset="0"/>
              </a:rPr>
              <a:t>Symbol (</a:t>
            </a:r>
            <a:r>
              <a:rPr lang="ru-RU" sz="2000" dirty="0" smtClean="0">
                <a:latin typeface="Roboto" pitchFamily="2" charset="0"/>
                <a:ea typeface="Roboto" pitchFamily="2" charset="0"/>
              </a:rPr>
              <a:t>в </a:t>
            </a:r>
            <a:r>
              <a:rPr lang="en-US" sz="2000" dirty="0" err="1" smtClean="0">
                <a:latin typeface="Roboto" pitchFamily="2" charset="0"/>
                <a:ea typeface="Roboto" pitchFamily="2" charset="0"/>
              </a:rPr>
              <a:t>ECMAScript</a:t>
            </a:r>
            <a:r>
              <a:rPr lang="en-US" sz="2000" dirty="0" smtClean="0">
                <a:latin typeface="Roboto" pitchFamily="2" charset="0"/>
                <a:ea typeface="Roboto" pitchFamily="2" charset="0"/>
              </a:rPr>
              <a:t> 6)</a:t>
            </a:r>
          </a:p>
          <a:p>
            <a:pPr indent="-457200">
              <a:spcAft>
                <a:spcPts val="600"/>
              </a:spcAft>
            </a:pPr>
            <a:r>
              <a:rPr lang="ru-RU" sz="2000" dirty="0" smtClean="0">
                <a:latin typeface="Roboto" pitchFamily="2" charset="0"/>
                <a:ea typeface="Roboto" pitchFamily="2" charset="0"/>
              </a:rPr>
              <a:t>и </a:t>
            </a:r>
            <a:r>
              <a:rPr lang="en-US" sz="2400" dirty="0" smtClean="0"/>
              <a:t>Object</a:t>
            </a:r>
            <a:r>
              <a:rPr lang="en-US" sz="2000" dirty="0" smtClean="0">
                <a:latin typeface="Roboto" pitchFamily="2" charset="0"/>
                <a:ea typeface="Roboto" pitchFamily="2" charset="0"/>
              </a:rPr>
              <a:t> (</a:t>
            </a:r>
            <a:r>
              <a:rPr lang="ru-RU" sz="2000" dirty="0" smtClean="0">
                <a:latin typeface="Roboto" pitchFamily="2" charset="0"/>
                <a:ea typeface="Roboto" pitchFamily="2" charset="0"/>
              </a:rPr>
              <a:t>Объект)</a:t>
            </a:r>
            <a:endParaRPr lang="en-US"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042471"/>
            <a:ext cx="7920000" cy="3900280"/>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Объекты</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ru-RU" sz="2000" dirty="0" smtClean="0">
                <a:latin typeface="Roboto" pitchFamily="2" charset="0"/>
                <a:ea typeface="Roboto" pitchFamily="2" charset="0"/>
              </a:rPr>
              <a:t>В компьютерной терминологии, объект — это значение в памяти, на которое возможно сослаться с помощью идентификатора.</a:t>
            </a:r>
            <a:endParaRPr lang="en-US" sz="2000" dirty="0" smtClean="0">
              <a:latin typeface="Roboto" pitchFamily="2" charset="0"/>
              <a:ea typeface="Roboto" pitchFamily="2" charset="0"/>
            </a:endParaRPr>
          </a:p>
          <a:p>
            <a:pPr indent="-457200">
              <a:spcAft>
                <a:spcPts val="600"/>
              </a:spcAft>
            </a:pPr>
            <a:endParaRPr lang="en-US" sz="2000" dirty="0" smtClean="0">
              <a:latin typeface="Roboto" pitchFamily="2" charset="0"/>
              <a:ea typeface="Roboto" pitchFamily="2" charset="0"/>
            </a:endParaRPr>
          </a:p>
          <a:p>
            <a:pPr indent="-457200">
              <a:spcAft>
                <a:spcPts val="600"/>
              </a:spcAft>
            </a:pPr>
            <a:r>
              <a:rPr lang="ru-RU" sz="2000" dirty="0" smtClean="0">
                <a:latin typeface="Roboto" pitchFamily="2" charset="0"/>
                <a:ea typeface="Roboto" pitchFamily="2" charset="0"/>
              </a:rPr>
              <a:t>В </a:t>
            </a:r>
            <a:r>
              <a:rPr lang="ru-RU" sz="2000" dirty="0" err="1" smtClean="0">
                <a:latin typeface="Roboto" pitchFamily="2" charset="0"/>
                <a:ea typeface="Roboto" pitchFamily="2" charset="0"/>
              </a:rPr>
              <a:t>JavaScript</a:t>
            </a:r>
            <a:r>
              <a:rPr lang="ru-RU" sz="2000" dirty="0" smtClean="0">
                <a:latin typeface="Roboto" pitchFamily="2" charset="0"/>
                <a:ea typeface="Roboto" pitchFamily="2" charset="0"/>
              </a:rPr>
              <a:t> объект может расцениваться как набор свойств.</a:t>
            </a:r>
            <a:r>
              <a:rPr lang="en-US" sz="2000" dirty="0" smtClean="0">
                <a:latin typeface="Roboto" pitchFamily="2" charset="0"/>
                <a:ea typeface="Roboto" pitchFamily="2" charset="0"/>
              </a:rPr>
              <a:t> </a:t>
            </a:r>
            <a:r>
              <a:rPr lang="ru-RU" sz="2000" dirty="0" smtClean="0">
                <a:latin typeface="Roboto" pitchFamily="2" charset="0"/>
                <a:ea typeface="Roboto" pitchFamily="2" charset="0"/>
              </a:rPr>
              <a:t>Значения свойств могут иметь любой тип, включая другие объекты. Каждое свойство объекта идентифицируется ключом, в качестве которого может выступать значение с типом </a:t>
            </a:r>
            <a:r>
              <a:rPr lang="ru-RU" sz="2000" i="1" dirty="0" smtClean="0">
                <a:latin typeface="Roboto" pitchFamily="2" charset="0"/>
                <a:ea typeface="Roboto" pitchFamily="2" charset="0"/>
              </a:rPr>
              <a:t>Строка</a:t>
            </a:r>
            <a:r>
              <a:rPr lang="ru-RU" sz="2000" dirty="0" smtClean="0">
                <a:latin typeface="Roboto" pitchFamily="2" charset="0"/>
                <a:ea typeface="Roboto" pitchFamily="2" charset="0"/>
              </a:rPr>
              <a:t> или </a:t>
            </a:r>
            <a:r>
              <a:rPr lang="ru-RU" sz="2000" i="1" dirty="0" smtClean="0">
                <a:latin typeface="Roboto" pitchFamily="2" charset="0"/>
                <a:ea typeface="Roboto" pitchFamily="2" charset="0"/>
              </a:rPr>
              <a:t>Символ</a:t>
            </a:r>
            <a:r>
              <a:rPr lang="ru-RU" sz="2000" dirty="0" smtClean="0">
                <a:latin typeface="Roboto" pitchFamily="2" charset="0"/>
                <a:ea typeface="Roboto" pitchFamily="2" charset="0"/>
              </a:rPr>
              <a:t>.</a:t>
            </a:r>
            <a:endParaRPr lang="en-US"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504136"/>
            <a:ext cx="7920000" cy="2976951"/>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Объекты</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ru-RU" sz="2000" dirty="0" smtClean="0">
                <a:latin typeface="Roboto" pitchFamily="2" charset="0"/>
                <a:ea typeface="Roboto" pitchFamily="2" charset="0"/>
              </a:rPr>
              <a:t>Объект </a:t>
            </a:r>
            <a:r>
              <a:rPr lang="ru-RU" sz="2000" dirty="0" err="1" smtClean="0">
                <a:latin typeface="Roboto" pitchFamily="2" charset="0"/>
                <a:ea typeface="Roboto" pitchFamily="2" charset="0"/>
              </a:rPr>
              <a:t>JavaScript</a:t>
            </a:r>
            <a:r>
              <a:rPr lang="ru-RU" sz="2000" dirty="0" smtClean="0">
                <a:latin typeface="Roboto" pitchFamily="2" charset="0"/>
                <a:ea typeface="Roboto" pitchFamily="2" charset="0"/>
              </a:rPr>
              <a:t> — это таблица соотношений между ключами и значениями. Ключи — это строки (или </a:t>
            </a:r>
            <a:r>
              <a:rPr lang="ru-RU" sz="2000" dirty="0" err="1" smtClean="0">
                <a:latin typeface="Roboto" pitchFamily="2" charset="0"/>
                <a:ea typeface="Roboto" pitchFamily="2" charset="0"/>
              </a:rPr>
              <a:t>Symbol</a:t>
            </a:r>
            <a:r>
              <a:rPr lang="ru-RU" sz="2000" dirty="0" smtClean="0">
                <a:latin typeface="Roboto" pitchFamily="2" charset="0"/>
                <a:ea typeface="Roboto" pitchFamily="2" charset="0"/>
              </a:rPr>
              <a:t>), а значения могут быть любыми. Это делает объекты полностью отвечающими определению хеш-таблицы.</a:t>
            </a:r>
            <a:endParaRPr lang="en-US" sz="2000" dirty="0" smtClean="0">
              <a:latin typeface="Roboto" pitchFamily="2" charset="0"/>
              <a:ea typeface="Roboto" pitchFamily="2" charset="0"/>
            </a:endParaRPr>
          </a:p>
          <a:p>
            <a:pPr indent="-457200">
              <a:spcAft>
                <a:spcPts val="600"/>
              </a:spcAft>
            </a:pPr>
            <a:endParaRPr lang="en-US" sz="2000" dirty="0" smtClean="0">
              <a:latin typeface="Roboto" pitchFamily="2" charset="0"/>
              <a:ea typeface="Roboto" pitchFamily="2" charset="0"/>
            </a:endParaRPr>
          </a:p>
          <a:p>
            <a:pPr indent="-457200">
              <a:spcAft>
                <a:spcPts val="600"/>
              </a:spcAft>
            </a:pPr>
            <a:r>
              <a:rPr lang="ru-RU" sz="2000" dirty="0" smtClean="0">
                <a:latin typeface="Roboto" pitchFamily="2" charset="0"/>
                <a:ea typeface="Roboto" pitchFamily="2" charset="0"/>
              </a:rPr>
              <a:t>Объект – это структура данных!</a:t>
            </a:r>
            <a:endParaRPr lang="en-US"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734969"/>
            <a:ext cx="7920000" cy="2515286"/>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Объекты</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var</a:t>
            </a:r>
            <a:r>
              <a:rPr lang="en-US" sz="2000" dirty="0" smtClean="0">
                <a:latin typeface="Roboto" pitchFamily="2" charset="0"/>
                <a:ea typeface="Roboto" pitchFamily="2" charset="0"/>
              </a:rPr>
              <a:t> </a:t>
            </a:r>
            <a:r>
              <a:rPr lang="en-US" sz="2000" b="1" dirty="0" smtClean="0">
                <a:latin typeface="Roboto" pitchFamily="2" charset="0"/>
                <a:ea typeface="Roboto" pitchFamily="2" charset="0"/>
              </a:rPr>
              <a:t>user</a:t>
            </a:r>
            <a:r>
              <a:rPr lang="en-US" sz="2000" dirty="0" smtClean="0">
                <a:latin typeface="Roboto" pitchFamily="2" charset="0"/>
                <a:ea typeface="Roboto" pitchFamily="2" charset="0"/>
              </a:rPr>
              <a:t> = {</a:t>
            </a:r>
            <a:br>
              <a:rPr lang="en-US" sz="2000" dirty="0" smtClean="0">
                <a:latin typeface="Roboto" pitchFamily="2" charset="0"/>
                <a:ea typeface="Roboto" pitchFamily="2" charset="0"/>
              </a:rPr>
            </a:br>
            <a:r>
              <a:rPr lang="en-US" sz="2000" dirty="0" smtClean="0">
                <a:latin typeface="Roboto" pitchFamily="2" charset="0"/>
                <a:ea typeface="Roboto" pitchFamily="2" charset="0"/>
              </a:rPr>
              <a:t>    name = “</a:t>
            </a:r>
            <a:r>
              <a:rPr lang="en-US" sz="2000" dirty="0" err="1" smtClean="0">
                <a:latin typeface="Roboto" pitchFamily="2" charset="0"/>
                <a:ea typeface="Roboto" pitchFamily="2" charset="0"/>
              </a:rPr>
              <a:t>Vlad</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    age = 42,</a:t>
            </a:r>
            <a:br>
              <a:rPr lang="en-US" sz="2000" dirty="0" smtClean="0">
                <a:latin typeface="Roboto" pitchFamily="2" charset="0"/>
                <a:ea typeface="Roboto" pitchFamily="2" charset="0"/>
              </a:rPr>
            </a:br>
            <a:r>
              <a:rPr lang="en-US" sz="2000" dirty="0" smtClean="0">
                <a:latin typeface="Roboto" pitchFamily="2" charset="0"/>
                <a:ea typeface="Roboto" pitchFamily="2" charset="0"/>
              </a:rPr>
              <a:t>    admin = true</a:t>
            </a:r>
            <a:br>
              <a:rPr lang="en-US" sz="2000" dirty="0" smtClean="0">
                <a:latin typeface="Roboto" pitchFamily="2" charset="0"/>
                <a:ea typeface="Roboto" pitchFamily="2" charset="0"/>
              </a:rPr>
            </a:br>
            <a:r>
              <a:rPr lang="en-US" sz="2000" dirty="0" smtClean="0">
                <a:latin typeface="Roboto" pitchFamily="2" charset="0"/>
                <a:ea typeface="Roboto" pitchFamily="2" charset="0"/>
              </a:rPr>
              <a:t>}</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504136"/>
            <a:ext cx="7920000" cy="2976951"/>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Массивы</a:t>
            </a:r>
          </a:p>
          <a:p>
            <a:pPr indent="-457200">
              <a:spcAft>
                <a:spcPts val="600"/>
              </a:spcAft>
            </a:pPr>
            <a:endParaRPr lang="ru-RU" sz="2000" dirty="0" smtClean="0">
              <a:latin typeface="Roboto" pitchFamily="2" charset="0"/>
              <a:ea typeface="Roboto" pitchFamily="2" charset="0"/>
            </a:endParaRPr>
          </a:p>
          <a:p>
            <a:pPr indent="-457200">
              <a:spcAft>
                <a:spcPts val="600"/>
              </a:spcAft>
            </a:pPr>
            <a:r>
              <a:rPr lang="ru-RU" sz="2000" b="1" dirty="0" smtClean="0">
                <a:latin typeface="Roboto" pitchFamily="2" charset="0"/>
                <a:ea typeface="Roboto" pitchFamily="2" charset="0"/>
              </a:rPr>
              <a:t>Массив</a:t>
            </a:r>
            <a:r>
              <a:rPr lang="ru-RU" sz="2000" dirty="0" smtClean="0">
                <a:latin typeface="Roboto" pitchFamily="2" charset="0"/>
                <a:ea typeface="Roboto" pitchFamily="2" charset="0"/>
              </a:rPr>
              <a:t> — это обычный объект с дополнительной связью между целочисленными ключами его свойств и специальным свойством </a:t>
            </a:r>
            <a:r>
              <a:rPr lang="ru-RU" sz="2000" dirty="0" err="1" smtClean="0">
                <a:latin typeface="Roboto" pitchFamily="2" charset="0"/>
                <a:ea typeface="Roboto" pitchFamily="2" charset="0"/>
              </a:rPr>
              <a:t>length</a:t>
            </a:r>
            <a:r>
              <a:rPr lang="ru-RU" sz="2000" dirty="0" smtClean="0">
                <a:latin typeface="Roboto" pitchFamily="2" charset="0"/>
                <a:ea typeface="Roboto" pitchFamily="2" charset="0"/>
              </a:rPr>
              <a:t>.</a:t>
            </a:r>
          </a:p>
          <a:p>
            <a:pPr indent="-457200">
              <a:spcAft>
                <a:spcPts val="600"/>
              </a:spcAft>
            </a:pPr>
            <a:endParaRPr lang="ru-RU" sz="2000" dirty="0" smtClean="0">
              <a:latin typeface="Roboto" pitchFamily="2" charset="0"/>
              <a:ea typeface="Roboto" pitchFamily="2" charset="0"/>
            </a:endParaRPr>
          </a:p>
          <a:p>
            <a:pPr indent="-457200">
              <a:spcAft>
                <a:spcPts val="600"/>
              </a:spcAft>
            </a:pPr>
            <a:r>
              <a:rPr lang="ru-RU" sz="2000" dirty="0" smtClean="0">
                <a:latin typeface="Roboto" pitchFamily="2" charset="0"/>
                <a:ea typeface="Roboto" pitchFamily="2" charset="0"/>
              </a:rPr>
              <a:t>Массив хорошо подходит для представления списков и перечислений.</a:t>
            </a:r>
            <a:endParaRPr lang="en-US"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3350521"/>
            <a:ext cx="7920000" cy="1284180"/>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Массивы</a:t>
            </a:r>
          </a:p>
          <a:p>
            <a:pPr indent="-457200">
              <a:spcAft>
                <a:spcPts val="600"/>
              </a:spcAft>
            </a:pPr>
            <a:endParaRPr lang="ru-RU"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var</a:t>
            </a:r>
            <a:r>
              <a:rPr lang="en-US" sz="2000" dirty="0" smtClean="0">
                <a:latin typeface="Roboto" pitchFamily="2" charset="0"/>
                <a:ea typeface="Roboto" pitchFamily="2" charset="0"/>
              </a:rPr>
              <a:t> </a:t>
            </a: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 = [3, 5, “user”, true]</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888855"/>
            <a:ext cx="7920000" cy="2207509"/>
          </a:xfrm>
          <a:prstGeom prst="rect">
            <a:avLst/>
          </a:prstGeom>
          <a:noFill/>
        </p:spPr>
        <p:txBody>
          <a:bodyPr wrap="square" lIns="72000" tIns="72000" rIns="72000" bIns="72000" rtlCol="0" anchor="ctr" anchorCtr="0">
            <a:spAutoFit/>
          </a:bodyPr>
          <a:lstStyle/>
          <a:p>
            <a:pPr indent="-457200" algn="ctr">
              <a:spcAft>
                <a:spcPts val="600"/>
              </a:spcAft>
            </a:pPr>
            <a:r>
              <a:rPr lang="ru-RU" sz="2400" b="1" dirty="0" smtClean="0">
                <a:latin typeface="Roboto" pitchFamily="2" charset="0"/>
                <a:ea typeface="Roboto" pitchFamily="2" charset="0"/>
              </a:rPr>
              <a:t>Структурированные данные: </a:t>
            </a:r>
            <a:r>
              <a:rPr lang="en-US" sz="2400" b="1" dirty="0" smtClean="0">
                <a:latin typeface="Roboto" pitchFamily="2" charset="0"/>
                <a:ea typeface="Roboto" pitchFamily="2" charset="0"/>
              </a:rPr>
              <a:t>JSON</a:t>
            </a:r>
            <a:endParaRPr lang="ru-RU" sz="2400" dirty="0" smtClean="0">
              <a:latin typeface="Roboto" pitchFamily="2" charset="0"/>
              <a:ea typeface="Roboto" pitchFamily="2" charset="0"/>
            </a:endParaRPr>
          </a:p>
          <a:p>
            <a:pPr indent="-457200">
              <a:spcAft>
                <a:spcPts val="600"/>
              </a:spcAft>
            </a:pPr>
            <a:endParaRPr lang="en-US" sz="2000" dirty="0" smtClean="0">
              <a:latin typeface="Roboto" pitchFamily="2" charset="0"/>
              <a:ea typeface="Roboto" pitchFamily="2" charset="0"/>
            </a:endParaRPr>
          </a:p>
          <a:p>
            <a:pPr indent="-457200">
              <a:spcAft>
                <a:spcPts val="600"/>
              </a:spcAft>
            </a:pPr>
            <a:r>
              <a:rPr lang="ru-RU" sz="2000" b="1" dirty="0" smtClean="0">
                <a:latin typeface="Roboto" pitchFamily="2" charset="0"/>
                <a:ea typeface="Roboto" pitchFamily="2" charset="0"/>
              </a:rPr>
              <a:t>JSON</a:t>
            </a:r>
            <a:r>
              <a:rPr lang="ru-RU" sz="2000" dirty="0" smtClean="0">
                <a:latin typeface="Roboto" pitchFamily="2" charset="0"/>
                <a:ea typeface="Roboto" pitchFamily="2" charset="0"/>
              </a:rPr>
              <a:t> (</a:t>
            </a:r>
            <a:r>
              <a:rPr lang="ru-RU" sz="2000" dirty="0" err="1" smtClean="0">
                <a:latin typeface="Roboto" pitchFamily="2" charset="0"/>
                <a:ea typeface="Roboto" pitchFamily="2" charset="0"/>
              </a:rPr>
              <a:t>JavaScript</a:t>
            </a:r>
            <a:r>
              <a:rPr lang="ru-RU" sz="2000" dirty="0" smtClean="0">
                <a:latin typeface="Roboto" pitchFamily="2" charset="0"/>
                <a:ea typeface="Roboto" pitchFamily="2" charset="0"/>
              </a:rPr>
              <a:t> </a:t>
            </a:r>
            <a:r>
              <a:rPr lang="ru-RU" sz="2000" dirty="0" err="1" smtClean="0">
                <a:latin typeface="Roboto" pitchFamily="2" charset="0"/>
                <a:ea typeface="Roboto" pitchFamily="2" charset="0"/>
              </a:rPr>
              <a:t>Object</a:t>
            </a:r>
            <a:r>
              <a:rPr lang="ru-RU" sz="2000" dirty="0" smtClean="0">
                <a:latin typeface="Roboto" pitchFamily="2" charset="0"/>
                <a:ea typeface="Roboto" pitchFamily="2" charset="0"/>
              </a:rPr>
              <a:t> </a:t>
            </a:r>
            <a:r>
              <a:rPr lang="ru-RU" sz="2000" dirty="0" err="1" smtClean="0">
                <a:latin typeface="Roboto" pitchFamily="2" charset="0"/>
                <a:ea typeface="Roboto" pitchFamily="2" charset="0"/>
              </a:rPr>
              <a:t>Notation</a:t>
            </a:r>
            <a:r>
              <a:rPr lang="ru-RU" sz="2000" dirty="0" smtClean="0">
                <a:latin typeface="Roboto" pitchFamily="2" charset="0"/>
                <a:ea typeface="Roboto" pitchFamily="2" charset="0"/>
              </a:rPr>
              <a:t>) — это легковесный формат обмена данными, происходящий от </a:t>
            </a:r>
            <a:r>
              <a:rPr lang="ru-RU" sz="2000" dirty="0" err="1" smtClean="0">
                <a:latin typeface="Roboto" pitchFamily="2" charset="0"/>
                <a:ea typeface="Roboto" pitchFamily="2" charset="0"/>
              </a:rPr>
              <a:t>JavaScript</a:t>
            </a:r>
            <a:r>
              <a:rPr lang="ru-RU" sz="2000" dirty="0" smtClean="0">
                <a:latin typeface="Roboto" pitchFamily="2" charset="0"/>
                <a:ea typeface="Roboto" pitchFamily="2" charset="0"/>
              </a:rPr>
              <a:t>, но используемый во множестве языков программирования. JSON строит универсальные структуры данных.</a:t>
            </a:r>
            <a:endParaRPr lang="en-US"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a:t>environment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8" name="Прямая соединительная линия 7"/>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1947628" y="2708920"/>
            <a:ext cx="5248745" cy="646331"/>
          </a:xfrm>
          <a:prstGeom prst="rect">
            <a:avLst/>
          </a:prstGeom>
        </p:spPr>
        <p:txBody>
          <a:bodyPr wrap="none">
            <a:spAutoFit/>
          </a:bodyPr>
          <a:lstStyle/>
          <a:p>
            <a:r>
              <a:rPr lang="en-US" sz="3600" dirty="0" smtClean="0"/>
              <a:t>https://thimble.mozilla.org</a:t>
            </a:r>
            <a:endParaRPr lang="ru-RU" sz="3600" dirty="0"/>
          </a:p>
        </p:txBody>
      </p:sp>
      <p:sp>
        <p:nvSpPr>
          <p:cNvPr id="12" name="Прямоугольник 11"/>
          <p:cNvSpPr/>
          <p:nvPr/>
        </p:nvSpPr>
        <p:spPr>
          <a:xfrm>
            <a:off x="1979712" y="3645024"/>
            <a:ext cx="5507533" cy="1200329"/>
          </a:xfrm>
          <a:prstGeom prst="rect">
            <a:avLst/>
          </a:prstGeom>
        </p:spPr>
        <p:txBody>
          <a:bodyPr wrap="none">
            <a:spAutoFit/>
          </a:bodyPr>
          <a:lstStyle/>
          <a:p>
            <a:r>
              <a:rPr lang="en-US" sz="3600" dirty="0" smtClean="0"/>
              <a:t>https://thimbleprojects.org/</a:t>
            </a:r>
          </a:p>
          <a:p>
            <a:r>
              <a:rPr lang="en-US" sz="3600" dirty="0" smtClean="0"/>
              <a:t>wow-teacher/588826</a:t>
            </a:r>
            <a:endParaRPr lang="ru-RU" sz="36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196357"/>
            <a:ext cx="7920000" cy="3592504"/>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Массивы с числовыми индексами</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ru-RU" sz="2000" b="1" dirty="0" smtClean="0">
                <a:latin typeface="Roboto" pitchFamily="2" charset="0"/>
                <a:ea typeface="Roboto" pitchFamily="2" charset="0"/>
              </a:rPr>
              <a:t>Массив</a:t>
            </a:r>
            <a:r>
              <a:rPr lang="ru-RU" sz="2000" dirty="0" smtClean="0">
                <a:latin typeface="Roboto" pitchFamily="2" charset="0"/>
                <a:ea typeface="Roboto" pitchFamily="2" charset="0"/>
              </a:rPr>
              <a:t> – разновидность объекта, которая предназначена для хранения пронумерованных значений и предлагает дополнительные методы для удобного манипулирования такой коллекцией.</a:t>
            </a:r>
          </a:p>
          <a:p>
            <a:pPr indent="-457200">
              <a:spcAft>
                <a:spcPts val="600"/>
              </a:spcAft>
            </a:pPr>
            <a:endParaRPr lang="ru-RU" sz="2000" dirty="0" smtClean="0">
              <a:latin typeface="Roboto" pitchFamily="2" charset="0"/>
              <a:ea typeface="Roboto" pitchFamily="2" charset="0"/>
            </a:endParaRPr>
          </a:p>
          <a:p>
            <a:pPr indent="-457200">
              <a:spcAft>
                <a:spcPts val="600"/>
              </a:spcAft>
            </a:pPr>
            <a:r>
              <a:rPr lang="ru-RU" sz="2000" dirty="0" smtClean="0">
                <a:latin typeface="Roboto" pitchFamily="2" charset="0"/>
                <a:ea typeface="Roboto" pitchFamily="2" charset="0"/>
              </a:rPr>
              <a:t>Они обычно используются для хранения упорядоченных коллекций данных, например – списка товаров на странице, студентов в группе и т.п.</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196358"/>
            <a:ext cx="7920000" cy="3592504"/>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Объявление массива</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var</a:t>
            </a:r>
            <a:r>
              <a:rPr lang="en-US" sz="2000" dirty="0" smtClean="0">
                <a:latin typeface="Roboto" pitchFamily="2" charset="0"/>
                <a:ea typeface="Roboto" pitchFamily="2" charset="0"/>
              </a:rPr>
              <a:t> </a:t>
            </a:r>
            <a:r>
              <a:rPr lang="en-US" sz="2000" b="1" dirty="0" err="1" smtClean="0">
                <a:latin typeface="Roboto" pitchFamily="2" charset="0"/>
                <a:ea typeface="Roboto" pitchFamily="2" charset="0"/>
              </a:rPr>
              <a:t>arr</a:t>
            </a:r>
            <a:r>
              <a:rPr lang="en-US" sz="2000" dirty="0" smtClean="0">
                <a:latin typeface="Roboto" pitchFamily="2" charset="0"/>
                <a:ea typeface="Roboto" pitchFamily="2" charset="0"/>
              </a:rPr>
              <a:t> = [</a:t>
            </a:r>
            <a:r>
              <a:rPr lang="ru-RU" sz="2000" dirty="0" smtClean="0">
                <a:latin typeface="Roboto" pitchFamily="2" charset="0"/>
                <a:ea typeface="Roboto" pitchFamily="2" charset="0"/>
              </a:rPr>
              <a:t> </a:t>
            </a:r>
            <a:r>
              <a:rPr lang="en-US" sz="2000" dirty="0" smtClean="0">
                <a:latin typeface="Roboto" pitchFamily="2" charset="0"/>
                <a:ea typeface="Roboto" pitchFamily="2" charset="0"/>
              </a:rPr>
              <a:t>];</a:t>
            </a:r>
            <a:endParaRPr lang="ru-RU" sz="2000" dirty="0" smtClean="0">
              <a:latin typeface="Roboto" pitchFamily="2" charset="0"/>
              <a:ea typeface="Roboto" pitchFamily="2" charset="0"/>
            </a:endParaRPr>
          </a:p>
          <a:p>
            <a:pPr indent="-457200">
              <a:spcAft>
                <a:spcPts val="600"/>
              </a:spcAft>
            </a:pPr>
            <a:endParaRPr lang="ru-RU"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var</a:t>
            </a:r>
            <a:r>
              <a:rPr lang="en-US" sz="2000" dirty="0" smtClean="0">
                <a:latin typeface="Roboto" pitchFamily="2" charset="0"/>
                <a:ea typeface="Roboto" pitchFamily="2" charset="0"/>
              </a:rPr>
              <a:t> </a:t>
            </a:r>
            <a:r>
              <a:rPr lang="en-US" sz="2000" b="1" dirty="0" smtClean="0">
                <a:latin typeface="Roboto" pitchFamily="2" charset="0"/>
                <a:ea typeface="Roboto" pitchFamily="2" charset="0"/>
              </a:rPr>
              <a:t>fruits</a:t>
            </a:r>
            <a:r>
              <a:rPr lang="en-US" sz="2000" dirty="0" smtClean="0">
                <a:latin typeface="Roboto" pitchFamily="2" charset="0"/>
                <a:ea typeface="Roboto" pitchFamily="2" charset="0"/>
              </a:rPr>
              <a:t> = ["</a:t>
            </a:r>
            <a:r>
              <a:rPr lang="ru-RU" sz="2000" dirty="0" smtClean="0">
                <a:latin typeface="Roboto" pitchFamily="2" charset="0"/>
                <a:ea typeface="Roboto" pitchFamily="2" charset="0"/>
              </a:rPr>
              <a:t>Яблоко", "Апельсин", "Слива"];</a:t>
            </a:r>
          </a:p>
          <a:p>
            <a:pPr indent="-457200">
              <a:spcAft>
                <a:spcPts val="600"/>
              </a:spcAft>
            </a:pPr>
            <a:endParaRPr lang="ru-RU"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var</a:t>
            </a:r>
            <a:r>
              <a:rPr lang="en-US" sz="2000" dirty="0" smtClean="0">
                <a:latin typeface="Roboto" pitchFamily="2" charset="0"/>
                <a:ea typeface="Roboto" pitchFamily="2" charset="0"/>
              </a:rPr>
              <a:t> </a:t>
            </a:r>
            <a:r>
              <a:rPr lang="en-US" sz="2000" b="1" dirty="0" smtClean="0">
                <a:latin typeface="Roboto" pitchFamily="2" charset="0"/>
                <a:ea typeface="Roboto" pitchFamily="2" charset="0"/>
              </a:rPr>
              <a:t>fruits</a:t>
            </a:r>
            <a:r>
              <a:rPr lang="en-US" sz="2000" dirty="0" smtClean="0">
                <a:latin typeface="Roboto" pitchFamily="2" charset="0"/>
                <a:ea typeface="Roboto" pitchFamily="2" charset="0"/>
              </a:rPr>
              <a:t> = new Array("</a:t>
            </a:r>
            <a:r>
              <a:rPr lang="ru-RU" sz="2000" dirty="0" smtClean="0">
                <a:latin typeface="Roboto" pitchFamily="2" charset="0"/>
                <a:ea typeface="Roboto" pitchFamily="2" charset="0"/>
              </a:rPr>
              <a:t>Яблоко", "Груша", "и т.п.");</a:t>
            </a:r>
          </a:p>
          <a:p>
            <a:pPr indent="-457200">
              <a:spcAft>
                <a:spcPts val="600"/>
              </a:spcAft>
            </a:pPr>
            <a:endParaRPr lang="ru-RU"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var</a:t>
            </a:r>
            <a:r>
              <a:rPr lang="en-US" sz="2000" dirty="0" smtClean="0">
                <a:latin typeface="Roboto" pitchFamily="2" charset="0"/>
                <a:ea typeface="Roboto" pitchFamily="2" charset="0"/>
              </a:rPr>
              <a:t> </a:t>
            </a:r>
            <a:r>
              <a:rPr lang="en-US" sz="2000" b="1" dirty="0" err="1" smtClean="0">
                <a:latin typeface="Roboto" pitchFamily="2" charset="0"/>
                <a:ea typeface="Roboto" pitchFamily="2" charset="0"/>
              </a:rPr>
              <a:t>arr</a:t>
            </a:r>
            <a:r>
              <a:rPr lang="en-US" sz="2000" dirty="0" smtClean="0">
                <a:latin typeface="Roboto" pitchFamily="2" charset="0"/>
                <a:ea typeface="Roboto" pitchFamily="2" charset="0"/>
              </a:rPr>
              <a:t> = new Array(2);</a:t>
            </a:r>
            <a:r>
              <a:rPr lang="ru-RU" sz="2000" dirty="0" smtClean="0">
                <a:latin typeface="Roboto" pitchFamily="2" charset="0"/>
                <a:ea typeface="Roboto" pitchFamily="2" charset="0"/>
              </a:rPr>
              <a:t> // </a:t>
            </a:r>
            <a:r>
              <a:rPr lang="ru-RU" sz="2000" i="1" dirty="0" smtClean="0">
                <a:latin typeface="Roboto" pitchFamily="2" charset="0"/>
                <a:ea typeface="Roboto" pitchFamily="2" charset="0"/>
              </a:rPr>
              <a:t>Будь осторожен!!!</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042471"/>
            <a:ext cx="7920000" cy="3900280"/>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Доступ к элементам массива</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ru-RU" sz="2000" dirty="0" smtClean="0">
                <a:latin typeface="Roboto" pitchFamily="2" charset="0"/>
                <a:ea typeface="Roboto" pitchFamily="2" charset="0"/>
              </a:rPr>
              <a:t>Чтобы получить нужный элемент из массива – указывается его номер в квадратных скобках:</a:t>
            </a:r>
          </a:p>
          <a:p>
            <a:pPr indent="-457200">
              <a:spcAft>
                <a:spcPts val="600"/>
              </a:spcAft>
            </a:pPr>
            <a:endParaRPr lang="ru-RU" sz="2000" i="1" dirty="0" smtClean="0">
              <a:latin typeface="Roboto" pitchFamily="2" charset="0"/>
              <a:ea typeface="Roboto" pitchFamily="2" charset="0"/>
            </a:endParaRPr>
          </a:p>
          <a:p>
            <a:pPr indent="-457200">
              <a:spcAft>
                <a:spcPts val="600"/>
              </a:spcAft>
            </a:pPr>
            <a:r>
              <a:rPr lang="en-US" sz="2000" i="1" dirty="0" err="1" smtClean="0">
                <a:latin typeface="Roboto" pitchFamily="2" charset="0"/>
                <a:ea typeface="Roboto" pitchFamily="2" charset="0"/>
              </a:rPr>
              <a:t>var</a:t>
            </a:r>
            <a:r>
              <a:rPr lang="en-US" sz="2000" i="1" dirty="0" smtClean="0">
                <a:latin typeface="Roboto" pitchFamily="2" charset="0"/>
                <a:ea typeface="Roboto" pitchFamily="2" charset="0"/>
              </a:rPr>
              <a:t> fruits = ["</a:t>
            </a:r>
            <a:r>
              <a:rPr lang="ru-RU" sz="2000" i="1" dirty="0" smtClean="0">
                <a:latin typeface="Roboto" pitchFamily="2" charset="0"/>
                <a:ea typeface="Roboto" pitchFamily="2" charset="0"/>
              </a:rPr>
              <a:t>Яблоко", "Апельсин", "Слива"];</a:t>
            </a:r>
          </a:p>
          <a:p>
            <a:pPr indent="-457200">
              <a:spcAft>
                <a:spcPts val="600"/>
              </a:spcAft>
            </a:pPr>
            <a:endParaRPr lang="ru-RU" sz="2000" i="1" dirty="0" smtClean="0">
              <a:latin typeface="Roboto" pitchFamily="2" charset="0"/>
              <a:ea typeface="Roboto" pitchFamily="2" charset="0"/>
            </a:endParaRPr>
          </a:p>
          <a:p>
            <a:pPr indent="-457200">
              <a:spcAft>
                <a:spcPts val="600"/>
              </a:spcAft>
            </a:pPr>
            <a:r>
              <a:rPr lang="en-US" sz="2000" dirty="0" smtClean="0"/>
              <a:t>console.log</a:t>
            </a:r>
            <a:r>
              <a:rPr lang="en-US" sz="2000" i="1" dirty="0" smtClean="0">
                <a:latin typeface="Roboto" pitchFamily="2" charset="0"/>
                <a:ea typeface="Roboto" pitchFamily="2" charset="0"/>
              </a:rPr>
              <a:t>( fruits[0] ); // </a:t>
            </a:r>
            <a:r>
              <a:rPr lang="ru-RU" sz="2000" i="1" dirty="0" smtClean="0">
                <a:latin typeface="Roboto" pitchFamily="2" charset="0"/>
                <a:ea typeface="Roboto" pitchFamily="2" charset="0"/>
              </a:rPr>
              <a:t>Яблоко</a:t>
            </a:r>
          </a:p>
          <a:p>
            <a:pPr indent="-457200">
              <a:spcAft>
                <a:spcPts val="600"/>
              </a:spcAft>
            </a:pPr>
            <a:r>
              <a:rPr lang="en-US" sz="2000" dirty="0" smtClean="0"/>
              <a:t>console.log</a:t>
            </a:r>
            <a:r>
              <a:rPr lang="en-US" sz="2000" i="1" dirty="0" smtClean="0">
                <a:latin typeface="Roboto" pitchFamily="2" charset="0"/>
                <a:ea typeface="Roboto" pitchFamily="2" charset="0"/>
              </a:rPr>
              <a:t>( fruits[1] ); // </a:t>
            </a:r>
            <a:r>
              <a:rPr lang="ru-RU" sz="2000" i="1" dirty="0" smtClean="0">
                <a:latin typeface="Roboto" pitchFamily="2" charset="0"/>
                <a:ea typeface="Roboto" pitchFamily="2" charset="0"/>
              </a:rPr>
              <a:t>Апельсин</a:t>
            </a:r>
          </a:p>
          <a:p>
            <a:pPr indent="-457200">
              <a:spcAft>
                <a:spcPts val="600"/>
              </a:spcAft>
            </a:pPr>
            <a:r>
              <a:rPr lang="en-US" sz="2000" dirty="0" smtClean="0"/>
              <a:t>console.log</a:t>
            </a:r>
            <a:r>
              <a:rPr lang="en-US" sz="2000" i="1" dirty="0" smtClean="0">
                <a:latin typeface="Roboto" pitchFamily="2" charset="0"/>
                <a:ea typeface="Roboto" pitchFamily="2" charset="0"/>
              </a:rPr>
              <a:t>( fruits[2] ); // </a:t>
            </a:r>
            <a:r>
              <a:rPr lang="ru-RU" sz="2000" i="1" dirty="0" smtClean="0">
                <a:latin typeface="Roboto" pitchFamily="2" charset="0"/>
                <a:ea typeface="Roboto" pitchFamily="2" charset="0"/>
              </a:rPr>
              <a:t>Слива</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427191"/>
            <a:ext cx="7920000" cy="3130839"/>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Свойство </a:t>
            </a:r>
            <a:r>
              <a:rPr lang="en-US" sz="2400" b="1" dirty="0" smtClean="0">
                <a:latin typeface="Roboto" pitchFamily="2" charset="0"/>
                <a:ea typeface="Roboto" pitchFamily="2" charset="0"/>
              </a:rPr>
              <a:t>length </a:t>
            </a:r>
            <a:endParaRPr lang="ru-RU" sz="2400" b="1" dirty="0" smtClean="0">
              <a:latin typeface="Roboto" pitchFamily="2" charset="0"/>
              <a:ea typeface="Roboto" pitchFamily="2" charset="0"/>
            </a:endParaRPr>
          </a:p>
          <a:p>
            <a:pPr indent="-457200">
              <a:spcAft>
                <a:spcPts val="600"/>
              </a:spcAft>
            </a:pPr>
            <a:endParaRPr lang="en-US" sz="2000" dirty="0" smtClean="0">
              <a:latin typeface="Roboto" pitchFamily="2" charset="0"/>
              <a:ea typeface="Roboto" pitchFamily="2" charset="0"/>
            </a:endParaRPr>
          </a:p>
          <a:p>
            <a:pPr indent="-457200">
              <a:spcAft>
                <a:spcPts val="600"/>
              </a:spcAft>
            </a:pPr>
            <a:r>
              <a:rPr lang="ru-RU" sz="2000" dirty="0" smtClean="0">
                <a:latin typeface="Roboto" pitchFamily="2" charset="0"/>
                <a:ea typeface="Roboto" pitchFamily="2" charset="0"/>
              </a:rPr>
              <a:t>Длина </a:t>
            </a:r>
            <a:r>
              <a:rPr lang="ru-RU" sz="2000" b="1" dirty="0" err="1" smtClean="0">
                <a:latin typeface="Roboto" pitchFamily="2" charset="0"/>
                <a:ea typeface="Roboto" pitchFamily="2" charset="0"/>
              </a:rPr>
              <a:t>length</a:t>
            </a:r>
            <a:r>
              <a:rPr lang="ru-RU" sz="2000" dirty="0" smtClean="0">
                <a:latin typeface="Roboto" pitchFamily="2" charset="0"/>
                <a:ea typeface="Roboto" pitchFamily="2" charset="0"/>
              </a:rPr>
              <a:t> – не количество элементов массива, </a:t>
            </a:r>
            <a:br>
              <a:rPr lang="ru-RU" sz="2000" dirty="0" smtClean="0">
                <a:latin typeface="Roboto" pitchFamily="2" charset="0"/>
                <a:ea typeface="Roboto" pitchFamily="2" charset="0"/>
              </a:rPr>
            </a:br>
            <a:r>
              <a:rPr lang="ru-RU" sz="2000" dirty="0" smtClean="0">
                <a:latin typeface="Roboto" pitchFamily="2" charset="0"/>
                <a:ea typeface="Roboto" pitchFamily="2" charset="0"/>
              </a:rPr>
              <a:t>а последний индекс + 1.</a:t>
            </a:r>
          </a:p>
          <a:p>
            <a:pPr indent="-457200">
              <a:spcAft>
                <a:spcPts val="600"/>
              </a:spcAft>
            </a:pPr>
            <a:endParaRPr lang="ru-RU" sz="2000" i="1" dirty="0" smtClean="0">
              <a:latin typeface="Roboto" pitchFamily="2" charset="0"/>
              <a:ea typeface="Roboto" pitchFamily="2" charset="0"/>
            </a:endParaRPr>
          </a:p>
          <a:p>
            <a:pPr indent="-457200">
              <a:spcAft>
                <a:spcPts val="600"/>
              </a:spcAft>
            </a:pPr>
            <a:r>
              <a:rPr lang="en-US" sz="2000" i="1" dirty="0" err="1" smtClean="0">
                <a:latin typeface="Roboto" pitchFamily="2" charset="0"/>
                <a:ea typeface="Roboto" pitchFamily="2" charset="0"/>
              </a:rPr>
              <a:t>var</a:t>
            </a:r>
            <a:r>
              <a:rPr lang="en-US" sz="2000" i="1" dirty="0" smtClean="0">
                <a:latin typeface="Roboto" pitchFamily="2" charset="0"/>
                <a:ea typeface="Roboto" pitchFamily="2" charset="0"/>
              </a:rPr>
              <a:t> fruits = ["</a:t>
            </a:r>
            <a:r>
              <a:rPr lang="ru-RU" sz="2000" i="1" dirty="0" smtClean="0">
                <a:latin typeface="Roboto" pitchFamily="2" charset="0"/>
                <a:ea typeface="Roboto" pitchFamily="2" charset="0"/>
              </a:rPr>
              <a:t>Яблоко", "Апельсин", "Слива"];</a:t>
            </a:r>
          </a:p>
          <a:p>
            <a:pPr indent="-457200">
              <a:spcAft>
                <a:spcPts val="600"/>
              </a:spcAft>
            </a:pPr>
            <a:endParaRPr lang="ru-RU" sz="2000" i="1" dirty="0" smtClean="0">
              <a:latin typeface="Roboto" pitchFamily="2" charset="0"/>
              <a:ea typeface="Roboto" pitchFamily="2" charset="0"/>
            </a:endParaRPr>
          </a:p>
          <a:p>
            <a:pPr indent="-457200">
              <a:spcAft>
                <a:spcPts val="600"/>
              </a:spcAft>
            </a:pPr>
            <a:r>
              <a:rPr lang="en-US" sz="2000" dirty="0" smtClean="0"/>
              <a:t>console.log</a:t>
            </a:r>
            <a:r>
              <a:rPr lang="en-US" sz="2000" i="1" dirty="0" smtClean="0">
                <a:latin typeface="Roboto" pitchFamily="2" charset="0"/>
                <a:ea typeface="Roboto" pitchFamily="2" charset="0"/>
              </a:rPr>
              <a:t>( </a:t>
            </a:r>
            <a:r>
              <a:rPr lang="en-US" sz="2000" i="1" dirty="0" err="1" smtClean="0">
                <a:latin typeface="Roboto" pitchFamily="2" charset="0"/>
                <a:ea typeface="Roboto" pitchFamily="2" charset="0"/>
              </a:rPr>
              <a:t>fruits.length</a:t>
            </a:r>
            <a:r>
              <a:rPr lang="en-US" sz="2000" i="1" dirty="0" smtClean="0">
                <a:latin typeface="Roboto" pitchFamily="2" charset="0"/>
                <a:ea typeface="Roboto" pitchFamily="2" charset="0"/>
              </a:rPr>
              <a:t> ); // 3</a:t>
            </a:r>
            <a:endParaRPr lang="ru-RU" sz="2000" i="1"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581079"/>
            <a:ext cx="7920000" cy="2823062"/>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Перебор элементов массива</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var</a:t>
            </a:r>
            <a:r>
              <a:rPr lang="en-US" sz="2000" dirty="0" smtClean="0">
                <a:latin typeface="Roboto" pitchFamily="2" charset="0"/>
                <a:ea typeface="Roboto" pitchFamily="2" charset="0"/>
              </a:rPr>
              <a:t> </a:t>
            </a: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 = ["</a:t>
            </a:r>
            <a:r>
              <a:rPr lang="ru-RU" sz="2000" dirty="0" smtClean="0">
                <a:latin typeface="Roboto" pitchFamily="2" charset="0"/>
                <a:ea typeface="Roboto" pitchFamily="2" charset="0"/>
              </a:rPr>
              <a:t>Яблоко", "Апельсин", "Груша"];</a:t>
            </a:r>
          </a:p>
          <a:p>
            <a:pPr indent="-457200">
              <a:spcAft>
                <a:spcPts val="600"/>
              </a:spcAft>
            </a:pPr>
            <a:endParaRPr lang="ru-RU" sz="2000" dirty="0" smtClean="0">
              <a:latin typeface="Roboto" pitchFamily="2" charset="0"/>
              <a:ea typeface="Roboto" pitchFamily="2" charset="0"/>
            </a:endParaRPr>
          </a:p>
          <a:p>
            <a:pPr indent="-457200">
              <a:spcAft>
                <a:spcPts val="600"/>
              </a:spcAft>
            </a:pPr>
            <a:r>
              <a:rPr lang="en-US" sz="2000" dirty="0" smtClean="0">
                <a:latin typeface="Roboto" pitchFamily="2" charset="0"/>
                <a:ea typeface="Roboto" pitchFamily="2" charset="0"/>
              </a:rPr>
              <a:t>for (let </a:t>
            </a:r>
            <a:r>
              <a:rPr lang="en-US" sz="2000" dirty="0" err="1" smtClean="0">
                <a:latin typeface="Roboto" pitchFamily="2" charset="0"/>
                <a:ea typeface="Roboto" pitchFamily="2" charset="0"/>
              </a:rPr>
              <a:t>i</a:t>
            </a:r>
            <a:r>
              <a:rPr lang="en-US" sz="2000" dirty="0" smtClean="0">
                <a:latin typeface="Roboto" pitchFamily="2" charset="0"/>
                <a:ea typeface="Roboto" pitchFamily="2" charset="0"/>
              </a:rPr>
              <a:t> = 0; </a:t>
            </a:r>
            <a:r>
              <a:rPr lang="en-US" sz="2000" dirty="0" err="1" smtClean="0">
                <a:latin typeface="Roboto" pitchFamily="2" charset="0"/>
                <a:ea typeface="Roboto" pitchFamily="2" charset="0"/>
              </a:rPr>
              <a:t>i</a:t>
            </a:r>
            <a:r>
              <a:rPr lang="en-US" sz="2000" dirty="0" smtClean="0">
                <a:latin typeface="Roboto" pitchFamily="2" charset="0"/>
                <a:ea typeface="Roboto" pitchFamily="2" charset="0"/>
              </a:rPr>
              <a:t> &lt; </a:t>
            </a:r>
            <a:r>
              <a:rPr lang="en-US" sz="2000" dirty="0" err="1" smtClean="0">
                <a:latin typeface="Roboto" pitchFamily="2" charset="0"/>
                <a:ea typeface="Roboto" pitchFamily="2" charset="0"/>
              </a:rPr>
              <a:t>arr.length</a:t>
            </a:r>
            <a:r>
              <a:rPr lang="en-US" sz="2000" dirty="0" smtClean="0">
                <a:latin typeface="Roboto" pitchFamily="2" charset="0"/>
                <a:ea typeface="Roboto" pitchFamily="2" charset="0"/>
              </a:rPr>
              <a:t>; </a:t>
            </a:r>
            <a:r>
              <a:rPr lang="en-US" sz="2000" dirty="0" err="1" smtClean="0">
                <a:latin typeface="Roboto" pitchFamily="2" charset="0"/>
                <a:ea typeface="Roboto" pitchFamily="2" charset="0"/>
              </a:rPr>
              <a:t>i</a:t>
            </a:r>
            <a:r>
              <a:rPr lang="en-US" sz="2000" dirty="0" smtClean="0">
                <a:latin typeface="Roboto" pitchFamily="2" charset="0"/>
                <a:ea typeface="Roboto" pitchFamily="2" charset="0"/>
              </a:rPr>
              <a:t>++) {</a:t>
            </a:r>
          </a:p>
          <a:p>
            <a:pPr indent="-457200">
              <a:spcAft>
                <a:spcPts val="600"/>
              </a:spcAft>
            </a:pPr>
            <a:r>
              <a:rPr lang="en-US" sz="2000" dirty="0" smtClean="0">
                <a:latin typeface="Roboto" pitchFamily="2" charset="0"/>
                <a:ea typeface="Roboto" pitchFamily="2" charset="0"/>
              </a:rPr>
              <a:t> </a:t>
            </a:r>
            <a:r>
              <a:rPr lang="en-US" sz="2000" dirty="0" smtClean="0"/>
              <a:t>console.log</a:t>
            </a:r>
            <a:r>
              <a:rPr lang="en-US" sz="2000" dirty="0" smtClean="0">
                <a:latin typeface="Roboto" pitchFamily="2" charset="0"/>
                <a:ea typeface="Roboto" pitchFamily="2" charset="0"/>
              </a:rPr>
              <a:t>( </a:t>
            </a: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a:t>
            </a:r>
            <a:r>
              <a:rPr lang="en-US" sz="2000" dirty="0" err="1" smtClean="0">
                <a:latin typeface="Roboto" pitchFamily="2" charset="0"/>
                <a:ea typeface="Roboto" pitchFamily="2" charset="0"/>
              </a:rPr>
              <a:t>i</a:t>
            </a:r>
            <a:r>
              <a:rPr lang="en-US" sz="2000" dirty="0" smtClean="0">
                <a:latin typeface="Roboto" pitchFamily="2" charset="0"/>
                <a:ea typeface="Roboto" pitchFamily="2" charset="0"/>
              </a:rPr>
              <a:t>] );</a:t>
            </a:r>
          </a:p>
          <a:p>
            <a:pPr indent="-457200">
              <a:spcAft>
                <a:spcPts val="600"/>
              </a:spcAft>
            </a:pPr>
            <a:r>
              <a:rPr lang="en-US" sz="2000" dirty="0" smtClean="0">
                <a:latin typeface="Roboto" pitchFamily="2" charset="0"/>
                <a:ea typeface="Roboto" pitchFamily="2" charset="0"/>
              </a:rPr>
              <a:t>}</a:t>
            </a:r>
            <a:endParaRPr lang="ru-RU" sz="2000" i="1"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619551"/>
            <a:ext cx="7920000" cy="2746118"/>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Методы массива</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b="1" i="1" dirty="0" smtClean="0">
                <a:latin typeface="Roboto" pitchFamily="2" charset="0"/>
                <a:ea typeface="Roboto" pitchFamily="2" charset="0"/>
              </a:rPr>
              <a:t>p</a:t>
            </a:r>
            <a:r>
              <a:rPr lang="ru-RU" sz="2000" b="1" i="1" dirty="0" err="1" smtClean="0">
                <a:latin typeface="Roboto" pitchFamily="2" charset="0"/>
                <a:ea typeface="Roboto" pitchFamily="2" charset="0"/>
              </a:rPr>
              <a:t>op</a:t>
            </a:r>
            <a:r>
              <a:rPr lang="en-US" sz="2000" i="1" dirty="0" smtClean="0">
                <a:latin typeface="Roboto" pitchFamily="2" charset="0"/>
                <a:ea typeface="Roboto" pitchFamily="2" charset="0"/>
              </a:rPr>
              <a:t>() </a:t>
            </a:r>
            <a:r>
              <a:rPr lang="en-US" sz="2000" dirty="0" smtClean="0">
                <a:latin typeface="Roboto" pitchFamily="2" charset="0"/>
                <a:ea typeface="Roboto" pitchFamily="2" charset="0"/>
              </a:rPr>
              <a:t>- </a:t>
            </a:r>
            <a:r>
              <a:rPr lang="ru-RU" sz="2000" dirty="0" smtClean="0">
                <a:latin typeface="Roboto" pitchFamily="2" charset="0"/>
                <a:ea typeface="Roboto" pitchFamily="2" charset="0"/>
              </a:rPr>
              <a:t>удаляет последний элемент из массива и </a:t>
            </a:r>
            <a:r>
              <a:rPr lang="en-US" sz="2000" dirty="0" smtClean="0">
                <a:latin typeface="Roboto" pitchFamily="2" charset="0"/>
                <a:ea typeface="Roboto" pitchFamily="2" charset="0"/>
              </a:rPr>
              <a:t/>
            </a:r>
            <a:br>
              <a:rPr lang="en-US" sz="2000" dirty="0" smtClean="0">
                <a:latin typeface="Roboto" pitchFamily="2" charset="0"/>
                <a:ea typeface="Roboto" pitchFamily="2" charset="0"/>
              </a:rPr>
            </a:br>
            <a:r>
              <a:rPr lang="ru-RU" sz="2000" dirty="0" smtClean="0">
                <a:latin typeface="Roboto" pitchFamily="2" charset="0"/>
                <a:ea typeface="Roboto" pitchFamily="2" charset="0"/>
              </a:rPr>
              <a:t>возвращает его</a:t>
            </a:r>
            <a:r>
              <a:rPr lang="en-US" sz="2000" dirty="0" smtClean="0">
                <a:latin typeface="Roboto" pitchFamily="2" charset="0"/>
                <a:ea typeface="Roboto" pitchFamily="2" charset="0"/>
              </a:rPr>
              <a:t>;</a:t>
            </a:r>
          </a:p>
          <a:p>
            <a:pPr indent="-457200">
              <a:spcAft>
                <a:spcPts val="600"/>
              </a:spcAft>
            </a:pPr>
            <a:r>
              <a:rPr lang="ru-RU" sz="2000" b="1" i="1" dirty="0" err="1" smtClean="0">
                <a:latin typeface="Roboto" pitchFamily="2" charset="0"/>
                <a:ea typeface="Roboto" pitchFamily="2" charset="0"/>
              </a:rPr>
              <a:t>push</a:t>
            </a:r>
            <a:r>
              <a:rPr lang="en-US" sz="2000" b="1" i="1" dirty="0" smtClean="0">
                <a:latin typeface="Roboto" pitchFamily="2" charset="0"/>
                <a:ea typeface="Roboto" pitchFamily="2" charset="0"/>
              </a:rPr>
              <a:t>() </a:t>
            </a:r>
            <a:r>
              <a:rPr lang="en-US" sz="2000" i="1" dirty="0" smtClean="0">
                <a:latin typeface="Roboto" pitchFamily="2" charset="0"/>
                <a:ea typeface="Roboto" pitchFamily="2" charset="0"/>
              </a:rPr>
              <a:t>- </a:t>
            </a:r>
            <a:r>
              <a:rPr lang="ru-RU" sz="2000" i="1" dirty="0" smtClean="0">
                <a:latin typeface="Roboto" pitchFamily="2" charset="0"/>
                <a:ea typeface="Roboto" pitchFamily="2" charset="0"/>
              </a:rPr>
              <a:t>добавляет элемент в конец массива</a:t>
            </a:r>
            <a:r>
              <a:rPr lang="en-US" sz="2000" i="1" dirty="0" smtClean="0">
                <a:latin typeface="Roboto" pitchFamily="2" charset="0"/>
                <a:ea typeface="Roboto" pitchFamily="2" charset="0"/>
              </a:rPr>
              <a:t>;</a:t>
            </a:r>
          </a:p>
          <a:p>
            <a:pPr indent="-457200">
              <a:spcAft>
                <a:spcPts val="600"/>
              </a:spcAft>
            </a:pPr>
            <a:r>
              <a:rPr lang="ru-RU" sz="2000" b="1" i="1" dirty="0" err="1" smtClean="0">
                <a:latin typeface="Roboto" pitchFamily="2" charset="0"/>
                <a:ea typeface="Roboto" pitchFamily="2" charset="0"/>
              </a:rPr>
              <a:t>shift</a:t>
            </a:r>
            <a:r>
              <a:rPr lang="en-US" sz="2000" b="1" i="1" dirty="0" smtClean="0">
                <a:latin typeface="Roboto" pitchFamily="2" charset="0"/>
                <a:ea typeface="Roboto" pitchFamily="2" charset="0"/>
              </a:rPr>
              <a:t>()</a:t>
            </a:r>
            <a:r>
              <a:rPr lang="en-US" sz="2000" i="1" dirty="0" smtClean="0">
                <a:latin typeface="Roboto" pitchFamily="2" charset="0"/>
                <a:ea typeface="Roboto" pitchFamily="2" charset="0"/>
              </a:rPr>
              <a:t> - </a:t>
            </a:r>
            <a:r>
              <a:rPr lang="ru-RU" sz="2000" i="1" dirty="0" smtClean="0">
                <a:latin typeface="Roboto" pitchFamily="2" charset="0"/>
                <a:ea typeface="Roboto" pitchFamily="2" charset="0"/>
              </a:rPr>
              <a:t>удаляет из массива первый элемент и возвращает его</a:t>
            </a:r>
            <a:r>
              <a:rPr lang="en-US" sz="2000" i="1" dirty="0" smtClean="0">
                <a:latin typeface="Roboto" pitchFamily="2" charset="0"/>
                <a:ea typeface="Roboto" pitchFamily="2" charset="0"/>
              </a:rPr>
              <a:t>;</a:t>
            </a:r>
          </a:p>
          <a:p>
            <a:pPr indent="-457200">
              <a:spcAft>
                <a:spcPts val="600"/>
              </a:spcAft>
            </a:pPr>
            <a:r>
              <a:rPr lang="ru-RU" sz="2000" b="1" i="1" dirty="0" err="1" smtClean="0">
                <a:latin typeface="Roboto" pitchFamily="2" charset="0"/>
                <a:ea typeface="Roboto" pitchFamily="2" charset="0"/>
              </a:rPr>
              <a:t>unshift</a:t>
            </a:r>
            <a:r>
              <a:rPr lang="en-US" sz="2000" b="1" i="1" dirty="0" smtClean="0">
                <a:latin typeface="Roboto" pitchFamily="2" charset="0"/>
                <a:ea typeface="Roboto" pitchFamily="2" charset="0"/>
              </a:rPr>
              <a:t>()</a:t>
            </a:r>
            <a:r>
              <a:rPr lang="en-US" sz="2000" i="1" dirty="0" smtClean="0">
                <a:latin typeface="Roboto" pitchFamily="2" charset="0"/>
                <a:ea typeface="Roboto" pitchFamily="2" charset="0"/>
              </a:rPr>
              <a:t> - </a:t>
            </a:r>
            <a:r>
              <a:rPr lang="ru-RU" sz="2000" i="1" dirty="0" smtClean="0">
                <a:latin typeface="Roboto" pitchFamily="2" charset="0"/>
                <a:ea typeface="Roboto" pitchFamily="2" charset="0"/>
              </a:rPr>
              <a:t>добавляет элемент в начало массива</a:t>
            </a:r>
            <a:r>
              <a:rPr lang="en-US" sz="2000" i="1" dirty="0" smtClean="0">
                <a:latin typeface="Roboto" pitchFamily="2" charset="0"/>
                <a:ea typeface="Roboto" pitchFamily="2" charset="0"/>
              </a:rPr>
              <a:t>.</a:t>
            </a:r>
            <a:endParaRPr lang="ru-RU" sz="2000" i="1"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388720"/>
            <a:ext cx="7920000" cy="3207783"/>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Работаем в консоли</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var</a:t>
            </a:r>
            <a:r>
              <a:rPr lang="en-US" sz="2000" dirty="0" smtClean="0">
                <a:latin typeface="Roboto" pitchFamily="2" charset="0"/>
                <a:ea typeface="Roboto" pitchFamily="2" charset="0"/>
              </a:rPr>
              <a:t> </a:t>
            </a: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 = ["</a:t>
            </a:r>
            <a:r>
              <a:rPr lang="ru-RU" sz="2000" dirty="0" smtClean="0">
                <a:latin typeface="Roboto" pitchFamily="2" charset="0"/>
                <a:ea typeface="Roboto" pitchFamily="2" charset="0"/>
              </a:rPr>
              <a:t>Яблоко", "Апельсин", "Груша"];</a:t>
            </a:r>
          </a:p>
          <a:p>
            <a:pPr indent="-457200">
              <a:spcAft>
                <a:spcPts val="600"/>
              </a:spcAft>
            </a:pP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 ;                           //?</a:t>
            </a:r>
          </a:p>
          <a:p>
            <a:pPr indent="-457200">
              <a:spcAft>
                <a:spcPts val="600"/>
              </a:spcAft>
            </a:pP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[0] ;                       //?</a:t>
            </a:r>
          </a:p>
          <a:p>
            <a:pPr indent="-457200">
              <a:spcAft>
                <a:spcPts val="600"/>
              </a:spcAft>
            </a:pP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[1] ;                       //?</a:t>
            </a:r>
          </a:p>
          <a:p>
            <a:pPr indent="-457200">
              <a:spcAft>
                <a:spcPts val="600"/>
              </a:spcAft>
            </a:pPr>
            <a:r>
              <a:rPr lang="en-US" sz="2000" dirty="0" err="1" smtClean="0">
                <a:latin typeface="Roboto" pitchFamily="2" charset="0"/>
                <a:ea typeface="Roboto" pitchFamily="2" charset="0"/>
              </a:rPr>
              <a:t>arr.length</a:t>
            </a:r>
            <a:r>
              <a:rPr lang="en-US" sz="2000" dirty="0" smtClean="0">
                <a:latin typeface="Roboto" pitchFamily="2" charset="0"/>
                <a:ea typeface="Roboto" pitchFamily="2" charset="0"/>
              </a:rPr>
              <a:t> ;               //?</a:t>
            </a:r>
          </a:p>
          <a:p>
            <a:pPr indent="-457200">
              <a:spcAft>
                <a:spcPts val="600"/>
              </a:spcAft>
            </a:pP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a:t>
            </a:r>
            <a:r>
              <a:rPr lang="en-US" sz="2000" dirty="0" err="1" smtClean="0">
                <a:latin typeface="Roboto" pitchFamily="2" charset="0"/>
                <a:ea typeface="Roboto" pitchFamily="2" charset="0"/>
              </a:rPr>
              <a:t>arr.length</a:t>
            </a:r>
            <a:r>
              <a:rPr lang="en-US" sz="2000" dirty="0" smtClean="0">
                <a:latin typeface="Roboto" pitchFamily="2" charset="0"/>
                <a:ea typeface="Roboto" pitchFamily="2" charset="0"/>
              </a:rPr>
              <a:t> - 1] ;   //?</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196360"/>
            <a:ext cx="7920000" cy="3592504"/>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Работаем в консоли</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[0] = “</a:t>
            </a:r>
            <a:r>
              <a:rPr lang="ru-RU" sz="2000" dirty="0" smtClean="0">
                <a:latin typeface="Roboto" pitchFamily="2" charset="0"/>
                <a:ea typeface="Roboto" pitchFamily="2" charset="0"/>
              </a:rPr>
              <a:t>Лимон</a:t>
            </a:r>
            <a:r>
              <a:rPr lang="en-US" sz="2000" dirty="0" smtClean="0">
                <a:latin typeface="Roboto" pitchFamily="2" charset="0"/>
                <a:ea typeface="Roboto" pitchFamily="2" charset="0"/>
              </a:rPr>
              <a:t>” ; </a:t>
            </a:r>
          </a:p>
          <a:p>
            <a:pPr indent="-457200">
              <a:spcAft>
                <a:spcPts val="600"/>
              </a:spcAft>
            </a:pP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a:t>
            </a:r>
            <a:r>
              <a:rPr lang="ru-RU" sz="2000" dirty="0" smtClean="0">
                <a:latin typeface="Roboto" pitchFamily="2" charset="0"/>
                <a:ea typeface="Roboto" pitchFamily="2" charset="0"/>
              </a:rPr>
              <a:t>0</a:t>
            </a:r>
            <a:r>
              <a:rPr lang="en-US" sz="2000" dirty="0" smtClean="0">
                <a:latin typeface="Roboto" pitchFamily="2" charset="0"/>
                <a:ea typeface="Roboto" pitchFamily="2" charset="0"/>
              </a:rPr>
              <a:t>] ;                       //?</a:t>
            </a:r>
          </a:p>
          <a:p>
            <a:pPr indent="-457200">
              <a:spcAft>
                <a:spcPts val="600"/>
              </a:spcAft>
            </a:pP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a:t>
            </a:r>
            <a:r>
              <a:rPr lang="en-US" sz="2000" dirty="0" err="1" smtClean="0">
                <a:latin typeface="Roboto" pitchFamily="2" charset="0"/>
                <a:ea typeface="Roboto" pitchFamily="2" charset="0"/>
              </a:rPr>
              <a:t>arr.length</a:t>
            </a:r>
            <a:r>
              <a:rPr lang="en-US" sz="2000" dirty="0" smtClean="0">
                <a:latin typeface="Roboto" pitchFamily="2" charset="0"/>
                <a:ea typeface="Roboto" pitchFamily="2" charset="0"/>
              </a:rPr>
              <a:t>] = “</a:t>
            </a:r>
            <a:r>
              <a:rPr lang="ru-RU" sz="2000" dirty="0" smtClean="0">
                <a:latin typeface="Roboto" pitchFamily="2" charset="0"/>
                <a:ea typeface="Roboto" pitchFamily="2" charset="0"/>
              </a:rPr>
              <a:t>Слива</a:t>
            </a:r>
            <a:r>
              <a:rPr lang="en-US" sz="2000" dirty="0" smtClean="0">
                <a:latin typeface="Roboto" pitchFamily="2" charset="0"/>
                <a:ea typeface="Roboto" pitchFamily="2" charset="0"/>
              </a:rPr>
              <a:t>” ;</a:t>
            </a:r>
          </a:p>
          <a:p>
            <a:pPr indent="-457200">
              <a:spcAft>
                <a:spcPts val="600"/>
              </a:spcAft>
            </a:pPr>
            <a:r>
              <a:rPr lang="en-US" sz="2000" dirty="0" err="1" smtClean="0">
                <a:latin typeface="Roboto" pitchFamily="2" charset="0"/>
                <a:ea typeface="Roboto" pitchFamily="2" charset="0"/>
              </a:rPr>
              <a:t>arr.length</a:t>
            </a:r>
            <a:r>
              <a:rPr lang="en-US" sz="2000" dirty="0" smtClean="0">
                <a:latin typeface="Roboto" pitchFamily="2" charset="0"/>
                <a:ea typeface="Roboto" pitchFamily="2" charset="0"/>
              </a:rPr>
              <a:t> ;   </a:t>
            </a:r>
            <a:r>
              <a:rPr lang="ru-RU" sz="2000" dirty="0" smtClean="0">
                <a:latin typeface="Roboto" pitchFamily="2" charset="0"/>
                <a:ea typeface="Roboto" pitchFamily="2" charset="0"/>
              </a:rPr>
              <a:t>            </a:t>
            </a:r>
            <a:r>
              <a:rPr lang="en-US" sz="2000" dirty="0" smtClean="0">
                <a:latin typeface="Roboto" pitchFamily="2" charset="0"/>
                <a:ea typeface="Roboto" pitchFamily="2" charset="0"/>
              </a:rPr>
              <a:t>//?</a:t>
            </a:r>
            <a:endParaRPr lang="ru-RU"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[3] ;   </a:t>
            </a:r>
            <a:r>
              <a:rPr lang="ru-RU" sz="2000" dirty="0" smtClean="0">
                <a:latin typeface="Roboto" pitchFamily="2" charset="0"/>
                <a:ea typeface="Roboto" pitchFamily="2" charset="0"/>
              </a:rPr>
              <a:t>        </a:t>
            </a:r>
            <a:r>
              <a:rPr lang="en-US" sz="2000" dirty="0" smtClean="0">
                <a:latin typeface="Roboto" pitchFamily="2" charset="0"/>
                <a:ea typeface="Roboto" pitchFamily="2" charset="0"/>
              </a:rPr>
              <a:t>        </a:t>
            </a:r>
            <a:r>
              <a:rPr lang="ru-RU" sz="2000" dirty="0" smtClean="0">
                <a:latin typeface="Roboto" pitchFamily="2" charset="0"/>
                <a:ea typeface="Roboto" pitchFamily="2" charset="0"/>
              </a:rPr>
              <a:t>    </a:t>
            </a:r>
            <a:r>
              <a:rPr lang="en-US" sz="2000" dirty="0" smtClean="0">
                <a:latin typeface="Roboto" pitchFamily="2" charset="0"/>
                <a:ea typeface="Roboto" pitchFamily="2" charset="0"/>
              </a:rPr>
              <a:t>//?</a:t>
            </a:r>
            <a:endParaRPr lang="ru-RU"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arr.length</a:t>
            </a:r>
            <a:r>
              <a:rPr lang="en-US" sz="2000" dirty="0" smtClean="0">
                <a:latin typeface="Roboto" pitchFamily="2" charset="0"/>
                <a:ea typeface="Roboto" pitchFamily="2" charset="0"/>
              </a:rPr>
              <a:t> = 2 ;   </a:t>
            </a:r>
            <a:r>
              <a:rPr lang="ru-RU" sz="2000" dirty="0" smtClean="0">
                <a:latin typeface="Roboto" pitchFamily="2" charset="0"/>
                <a:ea typeface="Roboto" pitchFamily="2" charset="0"/>
              </a:rPr>
              <a:t>      </a:t>
            </a:r>
            <a:r>
              <a:rPr lang="en-US" sz="2000" dirty="0" smtClean="0">
                <a:latin typeface="Roboto" pitchFamily="2" charset="0"/>
                <a:ea typeface="Roboto" pitchFamily="2" charset="0"/>
              </a:rPr>
              <a:t>//?</a:t>
            </a:r>
            <a:endParaRPr lang="ru-RU"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[3] ;   </a:t>
            </a:r>
            <a:r>
              <a:rPr lang="ru-RU" sz="2000" dirty="0" smtClean="0">
                <a:latin typeface="Roboto" pitchFamily="2" charset="0"/>
                <a:ea typeface="Roboto" pitchFamily="2" charset="0"/>
              </a:rPr>
              <a:t>        </a:t>
            </a:r>
            <a:r>
              <a:rPr lang="en-US" sz="2000" dirty="0" smtClean="0">
                <a:latin typeface="Roboto" pitchFamily="2" charset="0"/>
                <a:ea typeface="Roboto" pitchFamily="2" charset="0"/>
              </a:rPr>
              <a:t>        </a:t>
            </a:r>
            <a:r>
              <a:rPr lang="ru-RU" sz="2000" dirty="0" smtClean="0">
                <a:latin typeface="Roboto" pitchFamily="2" charset="0"/>
                <a:ea typeface="Roboto" pitchFamily="2" charset="0"/>
              </a:rPr>
              <a:t>    </a:t>
            </a:r>
            <a:r>
              <a:rPr lang="en-US" sz="2000" dirty="0" smtClean="0">
                <a:latin typeface="Roboto" pitchFamily="2" charset="0"/>
                <a:ea typeface="Roboto" pitchFamily="2" charset="0"/>
              </a:rPr>
              <a:t>//?</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388720"/>
            <a:ext cx="7920000" cy="3207783"/>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Работаем в консоли</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a:t>
            </a:r>
            <a:r>
              <a:rPr lang="en-US" sz="2000" dirty="0" err="1" smtClean="0">
                <a:latin typeface="Roboto" pitchFamily="2" charset="0"/>
                <a:ea typeface="Roboto" pitchFamily="2" charset="0"/>
              </a:rPr>
              <a:t>arr.length</a:t>
            </a:r>
            <a:r>
              <a:rPr lang="en-US" sz="2000" dirty="0" smtClean="0">
                <a:latin typeface="Roboto" pitchFamily="2" charset="0"/>
                <a:ea typeface="Roboto" pitchFamily="2" charset="0"/>
              </a:rPr>
              <a:t>] = “</a:t>
            </a:r>
            <a:r>
              <a:rPr lang="ru-RU" sz="2000" dirty="0" smtClean="0">
                <a:latin typeface="Roboto" pitchFamily="2" charset="0"/>
                <a:ea typeface="Roboto" pitchFamily="2" charset="0"/>
              </a:rPr>
              <a:t>Персик</a:t>
            </a:r>
            <a:r>
              <a:rPr lang="en-US" sz="2000" dirty="0" smtClean="0">
                <a:latin typeface="Roboto" pitchFamily="2" charset="0"/>
                <a:ea typeface="Roboto" pitchFamily="2" charset="0"/>
              </a:rPr>
              <a:t>” ;</a:t>
            </a:r>
          </a:p>
          <a:p>
            <a:pPr indent="-457200">
              <a:spcAft>
                <a:spcPts val="600"/>
              </a:spcAft>
            </a:pPr>
            <a:r>
              <a:rPr lang="en-US" sz="2000" dirty="0" err="1" smtClean="0">
                <a:latin typeface="Roboto" pitchFamily="2" charset="0"/>
                <a:ea typeface="Roboto" pitchFamily="2" charset="0"/>
              </a:rPr>
              <a:t>arr.push</a:t>
            </a:r>
            <a:r>
              <a:rPr lang="en-US" sz="2000" dirty="0" smtClean="0">
                <a:latin typeface="Roboto" pitchFamily="2" charset="0"/>
                <a:ea typeface="Roboto" pitchFamily="2" charset="0"/>
              </a:rPr>
              <a:t>(“</a:t>
            </a:r>
            <a:r>
              <a:rPr lang="ru-RU" sz="2000" dirty="0" smtClean="0">
                <a:latin typeface="Roboto" pitchFamily="2" charset="0"/>
                <a:ea typeface="Roboto" pitchFamily="2" charset="0"/>
              </a:rPr>
              <a:t>Абрикос</a:t>
            </a:r>
            <a:r>
              <a:rPr lang="en-US" sz="2000" dirty="0" smtClean="0">
                <a:latin typeface="Roboto" pitchFamily="2" charset="0"/>
                <a:ea typeface="Roboto" pitchFamily="2" charset="0"/>
              </a:rPr>
              <a:t>”) ;   </a:t>
            </a:r>
            <a:r>
              <a:rPr lang="ru-RU" sz="2000" dirty="0" smtClean="0">
                <a:latin typeface="Roboto" pitchFamily="2" charset="0"/>
                <a:ea typeface="Roboto" pitchFamily="2" charset="0"/>
              </a:rPr>
              <a:t>    </a:t>
            </a:r>
            <a:r>
              <a:rPr lang="en-US" sz="2000" dirty="0" smtClean="0">
                <a:latin typeface="Roboto" pitchFamily="2" charset="0"/>
                <a:ea typeface="Roboto" pitchFamily="2" charset="0"/>
              </a:rPr>
              <a:t>//?</a:t>
            </a:r>
            <a:endParaRPr lang="ru-RU"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arr.length</a:t>
            </a:r>
            <a:r>
              <a:rPr lang="en-US" sz="2000" dirty="0" smtClean="0">
                <a:latin typeface="Roboto" pitchFamily="2" charset="0"/>
                <a:ea typeface="Roboto" pitchFamily="2" charset="0"/>
              </a:rPr>
              <a:t> ;   </a:t>
            </a:r>
            <a:r>
              <a:rPr lang="ru-RU" sz="2000" dirty="0" smtClean="0">
                <a:latin typeface="Roboto" pitchFamily="2" charset="0"/>
                <a:ea typeface="Roboto" pitchFamily="2" charset="0"/>
              </a:rPr>
              <a:t>                       </a:t>
            </a:r>
            <a:r>
              <a:rPr lang="en-US" sz="2000" dirty="0" smtClean="0">
                <a:latin typeface="Roboto" pitchFamily="2" charset="0"/>
                <a:ea typeface="Roboto" pitchFamily="2" charset="0"/>
              </a:rPr>
              <a:t>//?</a:t>
            </a:r>
            <a:endParaRPr lang="ru-RU"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arr.unshift</a:t>
            </a:r>
            <a:r>
              <a:rPr lang="en-US" sz="2000" dirty="0" smtClean="0">
                <a:latin typeface="Roboto" pitchFamily="2" charset="0"/>
                <a:ea typeface="Roboto" pitchFamily="2" charset="0"/>
              </a:rPr>
              <a:t>(“</a:t>
            </a:r>
            <a:r>
              <a:rPr lang="ru-RU" sz="2000" dirty="0" smtClean="0">
                <a:latin typeface="Roboto" pitchFamily="2" charset="0"/>
                <a:ea typeface="Roboto" pitchFamily="2" charset="0"/>
              </a:rPr>
              <a:t>Инжир</a:t>
            </a:r>
            <a:r>
              <a:rPr lang="en-US" sz="2000" dirty="0" smtClean="0">
                <a:latin typeface="Roboto" pitchFamily="2" charset="0"/>
                <a:ea typeface="Roboto" pitchFamily="2" charset="0"/>
              </a:rPr>
              <a:t>”) ;  </a:t>
            </a:r>
            <a:r>
              <a:rPr lang="ru-RU" sz="2000" dirty="0" smtClean="0">
                <a:latin typeface="Roboto" pitchFamily="2" charset="0"/>
                <a:ea typeface="Roboto" pitchFamily="2" charset="0"/>
              </a:rPr>
              <a:t>    </a:t>
            </a:r>
            <a:r>
              <a:rPr lang="en-US" sz="2000" dirty="0" smtClean="0">
                <a:latin typeface="Roboto" pitchFamily="2" charset="0"/>
                <a:ea typeface="Roboto" pitchFamily="2" charset="0"/>
              </a:rPr>
              <a:t>//?</a:t>
            </a:r>
            <a:endParaRPr lang="ru-RU"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arr.length</a:t>
            </a:r>
            <a:r>
              <a:rPr lang="en-US" sz="2000" dirty="0" smtClean="0">
                <a:latin typeface="Roboto" pitchFamily="2" charset="0"/>
                <a:ea typeface="Roboto" pitchFamily="2" charset="0"/>
              </a:rPr>
              <a:t> ;   </a:t>
            </a:r>
            <a:r>
              <a:rPr lang="ru-RU" sz="2000" dirty="0" smtClean="0">
                <a:latin typeface="Roboto" pitchFamily="2" charset="0"/>
                <a:ea typeface="Roboto" pitchFamily="2" charset="0"/>
              </a:rPr>
              <a:t>                       </a:t>
            </a:r>
            <a:r>
              <a:rPr lang="en-US" sz="2000" dirty="0" smtClean="0">
                <a:latin typeface="Roboto" pitchFamily="2" charset="0"/>
                <a:ea typeface="Roboto" pitchFamily="2" charset="0"/>
              </a:rPr>
              <a:t>//?</a:t>
            </a:r>
            <a:endParaRPr lang="ru-RU"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arr</a:t>
            </a:r>
            <a:r>
              <a:rPr lang="en-US" sz="2000" dirty="0" smtClean="0">
                <a:latin typeface="Roboto" pitchFamily="2" charset="0"/>
                <a:ea typeface="Roboto" pitchFamily="2" charset="0"/>
              </a:rPr>
              <a:t> ;   </a:t>
            </a:r>
            <a:r>
              <a:rPr lang="ru-RU" sz="2000" dirty="0" smtClean="0">
                <a:latin typeface="Roboto" pitchFamily="2" charset="0"/>
                <a:ea typeface="Roboto" pitchFamily="2" charset="0"/>
              </a:rPr>
              <a:t>                                   </a:t>
            </a:r>
            <a:r>
              <a:rPr lang="en-US" sz="2000" dirty="0" smtClean="0">
                <a:latin typeface="Roboto" pitchFamily="2" charset="0"/>
                <a:ea typeface="Roboto" pitchFamily="2" charset="0"/>
              </a:rPr>
              <a:t>//?</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3042745"/>
            <a:ext cx="7920000" cy="1899733"/>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Работаем в консоли</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smtClean="0"/>
              <a:t>for (</a:t>
            </a:r>
            <a:r>
              <a:rPr lang="en-US" sz="2000" dirty="0" err="1" smtClean="0"/>
              <a:t>var</a:t>
            </a:r>
            <a:r>
              <a:rPr lang="en-US" sz="2000" dirty="0" smtClean="0"/>
              <a:t> </a:t>
            </a:r>
            <a:r>
              <a:rPr lang="en-US" sz="2000" dirty="0" err="1" smtClean="0"/>
              <a:t>i</a:t>
            </a:r>
            <a:r>
              <a:rPr lang="en-US" sz="2000" dirty="0" smtClean="0"/>
              <a:t> = 0; </a:t>
            </a:r>
            <a:r>
              <a:rPr lang="en-US" sz="2000" dirty="0" err="1" smtClean="0"/>
              <a:t>i</a:t>
            </a:r>
            <a:r>
              <a:rPr lang="en-US" sz="2000" dirty="0" smtClean="0"/>
              <a:t> &lt; </a:t>
            </a:r>
            <a:r>
              <a:rPr lang="en-US" sz="2000" dirty="0" err="1" smtClean="0"/>
              <a:t>arr.length</a:t>
            </a:r>
            <a:r>
              <a:rPr lang="en-US" sz="2000" dirty="0" smtClean="0"/>
              <a:t>; </a:t>
            </a:r>
            <a:r>
              <a:rPr lang="en-US" sz="2000" dirty="0" err="1" smtClean="0"/>
              <a:t>i</a:t>
            </a:r>
            <a:r>
              <a:rPr lang="en-US" sz="2000" dirty="0" smtClean="0"/>
              <a:t>++) { </a:t>
            </a:r>
            <a:br>
              <a:rPr lang="en-US" sz="2000" dirty="0" smtClean="0"/>
            </a:br>
            <a:r>
              <a:rPr lang="en-US" sz="2000" dirty="0" smtClean="0"/>
              <a:t>    console.log( </a:t>
            </a:r>
            <a:r>
              <a:rPr lang="en-US" sz="2000" dirty="0" err="1" smtClean="0"/>
              <a:t>arr</a:t>
            </a:r>
            <a:r>
              <a:rPr lang="en-US" sz="2000" dirty="0" smtClean="0"/>
              <a:t>[</a:t>
            </a:r>
            <a:r>
              <a:rPr lang="en-US" sz="2000" dirty="0" err="1" smtClean="0"/>
              <a:t>i</a:t>
            </a:r>
            <a:r>
              <a:rPr lang="en-US" sz="2000" dirty="0" smtClean="0"/>
              <a:t>] ); </a:t>
            </a:r>
            <a:br>
              <a:rPr lang="en-US" sz="2000" dirty="0" smtClean="0"/>
            </a:br>
            <a:r>
              <a:rPr lang="en-US" sz="2000" dirty="0" smtClean="0"/>
              <a:t>}</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smtClean="0"/>
              <a: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8" name="Прямая соединительная линия 7"/>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2504992" y="3236783"/>
            <a:ext cx="4134017" cy="1200329"/>
          </a:xfrm>
          <a:prstGeom prst="rect">
            <a:avLst/>
          </a:prstGeom>
        </p:spPr>
        <p:txBody>
          <a:bodyPr wrap="none">
            <a:spAutoFit/>
          </a:bodyPr>
          <a:lstStyle/>
          <a:p>
            <a:pPr algn="ctr"/>
            <a:r>
              <a:rPr lang="ru-RU" sz="3600" dirty="0" smtClean="0"/>
              <a:t>Журнал посещений </a:t>
            </a:r>
            <a:br>
              <a:rPr lang="ru-RU" sz="3600" dirty="0" smtClean="0"/>
            </a:br>
            <a:r>
              <a:rPr lang="ru-RU" sz="3600" dirty="0" smtClean="0"/>
              <a:t>и список группы!</a:t>
            </a:r>
            <a:endParaRPr lang="ru-RU" sz="3600"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3042745"/>
            <a:ext cx="7920000" cy="1899733"/>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Работаем в консоли</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err="1" smtClean="0"/>
              <a:t>arr.forEach</a:t>
            </a:r>
            <a:r>
              <a:rPr lang="en-US" sz="2000" dirty="0" smtClean="0"/>
              <a:t>(function(item, index, array) { </a:t>
            </a:r>
            <a:br>
              <a:rPr lang="en-US" sz="2000" dirty="0" smtClean="0"/>
            </a:br>
            <a:r>
              <a:rPr lang="en-US" sz="2000" dirty="0" smtClean="0"/>
              <a:t>    console.log(item, index); </a:t>
            </a:r>
            <a:br>
              <a:rPr lang="en-US" sz="2000" dirty="0" smtClean="0"/>
            </a:br>
            <a:r>
              <a:rPr lang="en-US" sz="2000" dirty="0" smtClean="0"/>
              <a:t>});</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350244"/>
            <a:ext cx="7920000" cy="3284727"/>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Объекты как ассоциативные массивы</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ru-RU" sz="2000" dirty="0" smtClean="0">
                <a:latin typeface="Roboto" pitchFamily="2" charset="0"/>
                <a:ea typeface="Roboto" pitchFamily="2" charset="0"/>
              </a:rPr>
              <a:t>Объекты в </a:t>
            </a:r>
            <a:r>
              <a:rPr lang="ru-RU" sz="2000" dirty="0" err="1" smtClean="0">
                <a:latin typeface="Roboto" pitchFamily="2" charset="0"/>
                <a:ea typeface="Roboto" pitchFamily="2" charset="0"/>
              </a:rPr>
              <a:t>JavaScript</a:t>
            </a:r>
            <a:r>
              <a:rPr lang="ru-RU" sz="2000" dirty="0" smtClean="0">
                <a:latin typeface="Roboto" pitchFamily="2" charset="0"/>
                <a:ea typeface="Roboto" pitchFamily="2" charset="0"/>
              </a:rPr>
              <a:t> сочетают в себе два важных функционала.</a:t>
            </a:r>
          </a:p>
          <a:p>
            <a:pPr indent="-457200">
              <a:spcAft>
                <a:spcPts val="600"/>
              </a:spcAft>
            </a:pPr>
            <a:r>
              <a:rPr lang="ru-RU" sz="2000" b="1" dirty="0" smtClean="0">
                <a:latin typeface="Roboto" pitchFamily="2" charset="0"/>
                <a:ea typeface="Roboto" pitchFamily="2" charset="0"/>
              </a:rPr>
              <a:t>Первый</a:t>
            </a:r>
            <a:r>
              <a:rPr lang="ru-RU" sz="2000" dirty="0" smtClean="0">
                <a:latin typeface="Roboto" pitchFamily="2" charset="0"/>
                <a:ea typeface="Roboto" pitchFamily="2" charset="0"/>
              </a:rPr>
              <a:t> – это ассоциативный массив: структура, пригодная для хранения любых данных. В этой главе мы рассмотрим использование объектов именно как массивов.</a:t>
            </a:r>
          </a:p>
          <a:p>
            <a:pPr indent="-457200">
              <a:spcAft>
                <a:spcPts val="600"/>
              </a:spcAft>
            </a:pPr>
            <a:r>
              <a:rPr lang="ru-RU" sz="2000" b="1" dirty="0" smtClean="0">
                <a:latin typeface="Roboto" pitchFamily="2" charset="0"/>
                <a:ea typeface="Roboto" pitchFamily="2" charset="0"/>
              </a:rPr>
              <a:t>Второй</a:t>
            </a:r>
            <a:r>
              <a:rPr lang="ru-RU" sz="2000" dirty="0" smtClean="0">
                <a:latin typeface="Roboto" pitchFamily="2" charset="0"/>
                <a:ea typeface="Roboto" pitchFamily="2" charset="0"/>
              </a:rPr>
              <a:t> – языковые возможности для объектно-ориентированного программирования. </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1700808"/>
            <a:ext cx="7920000" cy="1591956"/>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Объекты как ассоциативные массивы</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ru-RU" sz="2000" dirty="0" smtClean="0">
                <a:latin typeface="Roboto" pitchFamily="2" charset="0"/>
                <a:ea typeface="Roboto" pitchFamily="2" charset="0"/>
              </a:rPr>
              <a:t>Ассоциативный массив – структура данных, в которой можно хранить любые данные в формате ключ-значение.</a:t>
            </a:r>
            <a:endParaRPr lang="en-US" sz="2000" dirty="0" smtClean="0">
              <a:latin typeface="Roboto" pitchFamily="2" charset="0"/>
              <a:ea typeface="Roboto" pitchFamily="2" charset="0"/>
            </a:endParaRPr>
          </a:p>
        </p:txBody>
      </p:sp>
      <p:pic>
        <p:nvPicPr>
          <p:cNvPr id="1026" name="Picture 2" descr="https://learn.javascript.ru/article/object/object.png"/>
          <p:cNvPicPr>
            <a:picLocks noChangeAspect="1" noChangeArrowheads="1"/>
          </p:cNvPicPr>
          <p:nvPr/>
        </p:nvPicPr>
        <p:blipFill>
          <a:blip r:embed="rId3" cstate="print"/>
          <a:srcRect/>
          <a:stretch>
            <a:fillRect/>
          </a:stretch>
        </p:blipFill>
        <p:spPr bwMode="auto">
          <a:xfrm>
            <a:off x="3544561" y="3733056"/>
            <a:ext cx="2054878" cy="2576264"/>
          </a:xfrm>
          <a:prstGeom prst="rect">
            <a:avLst/>
          </a:prstGeom>
          <a:noFill/>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119413"/>
            <a:ext cx="7920000" cy="3746392"/>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Создание объектов</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var</a:t>
            </a:r>
            <a:r>
              <a:rPr lang="en-US" sz="2000" dirty="0" smtClean="0">
                <a:latin typeface="Roboto" pitchFamily="2" charset="0"/>
                <a:ea typeface="Roboto" pitchFamily="2" charset="0"/>
              </a:rPr>
              <a:t> </a:t>
            </a:r>
            <a:r>
              <a:rPr lang="en-US" sz="2000" b="1" dirty="0" smtClean="0">
                <a:latin typeface="Roboto" pitchFamily="2" charset="0"/>
                <a:ea typeface="Roboto" pitchFamily="2" charset="0"/>
              </a:rPr>
              <a:t>user</a:t>
            </a:r>
            <a:r>
              <a:rPr lang="en-US" sz="2000" dirty="0" smtClean="0">
                <a:latin typeface="Roboto" pitchFamily="2" charset="0"/>
                <a:ea typeface="Roboto" pitchFamily="2" charset="0"/>
              </a:rPr>
              <a:t> = {};</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var</a:t>
            </a:r>
            <a:r>
              <a:rPr lang="en-US" sz="2000" dirty="0" smtClean="0">
                <a:latin typeface="Roboto" pitchFamily="2" charset="0"/>
                <a:ea typeface="Roboto" pitchFamily="2" charset="0"/>
              </a:rPr>
              <a:t> </a:t>
            </a:r>
            <a:r>
              <a:rPr lang="en-US" sz="2000" b="1" dirty="0" smtClean="0">
                <a:latin typeface="Roboto" pitchFamily="2" charset="0"/>
                <a:ea typeface="Roboto" pitchFamily="2" charset="0"/>
              </a:rPr>
              <a:t>user</a:t>
            </a:r>
            <a:r>
              <a:rPr lang="en-US" sz="2000" dirty="0" smtClean="0">
                <a:latin typeface="Roboto" pitchFamily="2" charset="0"/>
                <a:ea typeface="Roboto" pitchFamily="2" charset="0"/>
              </a:rPr>
              <a:t> = {</a:t>
            </a:r>
            <a:br>
              <a:rPr lang="en-US" sz="2000" dirty="0" smtClean="0">
                <a:latin typeface="Roboto" pitchFamily="2" charset="0"/>
                <a:ea typeface="Roboto" pitchFamily="2" charset="0"/>
              </a:rPr>
            </a:br>
            <a:r>
              <a:rPr lang="en-US" sz="2000" dirty="0" smtClean="0">
                <a:latin typeface="Roboto" pitchFamily="2" charset="0"/>
                <a:ea typeface="Roboto" pitchFamily="2" charset="0"/>
              </a:rPr>
              <a:t>    name: “John”,</a:t>
            </a:r>
            <a:br>
              <a:rPr lang="en-US" sz="2000" dirty="0" smtClean="0">
                <a:latin typeface="Roboto" pitchFamily="2" charset="0"/>
                <a:ea typeface="Roboto" pitchFamily="2" charset="0"/>
              </a:rPr>
            </a:br>
            <a:r>
              <a:rPr lang="en-US" sz="2000" dirty="0" smtClean="0">
                <a:latin typeface="Roboto" pitchFamily="2" charset="0"/>
                <a:ea typeface="Roboto" pitchFamily="2" charset="0"/>
              </a:rPr>
              <a:t>    age: 26</a:t>
            </a:r>
            <a:br>
              <a:rPr lang="en-US" sz="2000" dirty="0" smtClean="0">
                <a:latin typeface="Roboto" pitchFamily="2" charset="0"/>
                <a:ea typeface="Roboto" pitchFamily="2" charset="0"/>
              </a:rPr>
            </a:br>
            <a:r>
              <a:rPr lang="en-US" sz="2000" dirty="0" smtClean="0">
                <a:latin typeface="Roboto" pitchFamily="2" charset="0"/>
                <a:ea typeface="Roboto" pitchFamily="2" charset="0"/>
              </a:rPr>
              <a:t>};</a:t>
            </a:r>
          </a:p>
          <a:p>
            <a:pPr indent="-457200">
              <a:spcAft>
                <a:spcPts val="600"/>
              </a:spcAft>
            </a:pPr>
            <a:endParaRPr lang="ru-RU"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var</a:t>
            </a:r>
            <a:r>
              <a:rPr lang="en-US" sz="2000" dirty="0" smtClean="0">
                <a:latin typeface="Roboto" pitchFamily="2" charset="0"/>
                <a:ea typeface="Roboto" pitchFamily="2" charset="0"/>
              </a:rPr>
              <a:t> </a:t>
            </a:r>
            <a:r>
              <a:rPr lang="en-US" sz="2000" b="1" dirty="0" smtClean="0">
                <a:latin typeface="Roboto" pitchFamily="2" charset="0"/>
                <a:ea typeface="Roboto" pitchFamily="2" charset="0"/>
              </a:rPr>
              <a:t>user</a:t>
            </a:r>
            <a:r>
              <a:rPr lang="en-US" sz="2000" dirty="0" smtClean="0">
                <a:latin typeface="Roboto" pitchFamily="2" charset="0"/>
                <a:ea typeface="Roboto" pitchFamily="2" charset="0"/>
              </a:rPr>
              <a:t> = new Object();</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1273029"/>
            <a:ext cx="7920000" cy="5439163"/>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Операции с объектом</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ru-RU" sz="2000" dirty="0" smtClean="0"/>
              <a:t>Основные операции с объектами – это создание, получение и удаление свойств.</a:t>
            </a:r>
            <a:endParaRPr lang="en-US" sz="2000" dirty="0" smtClean="0">
              <a:latin typeface="Roboto" pitchFamily="2" charset="0"/>
              <a:ea typeface="Roboto" pitchFamily="2" charset="0"/>
            </a:endParaRPr>
          </a:p>
          <a:p>
            <a:pPr indent="-457200">
              <a:spcAft>
                <a:spcPts val="600"/>
              </a:spcAft>
            </a:pPr>
            <a:r>
              <a:rPr lang="en-US" sz="2000" dirty="0" err="1" smtClean="0">
                <a:latin typeface="Roboto" pitchFamily="2" charset="0"/>
                <a:ea typeface="Roboto" pitchFamily="2" charset="0"/>
              </a:rPr>
              <a:t>var</a:t>
            </a:r>
            <a:r>
              <a:rPr lang="en-US" sz="2000" dirty="0" smtClean="0">
                <a:latin typeface="Roboto" pitchFamily="2" charset="0"/>
                <a:ea typeface="Roboto" pitchFamily="2" charset="0"/>
              </a:rPr>
              <a:t> </a:t>
            </a:r>
            <a:r>
              <a:rPr lang="en-US" sz="2000" b="1" dirty="0" smtClean="0">
                <a:latin typeface="Roboto" pitchFamily="2" charset="0"/>
                <a:ea typeface="Roboto" pitchFamily="2" charset="0"/>
              </a:rPr>
              <a:t>user</a:t>
            </a:r>
            <a:r>
              <a:rPr lang="en-US" sz="2000" dirty="0" smtClean="0">
                <a:latin typeface="Roboto" pitchFamily="2" charset="0"/>
                <a:ea typeface="Roboto" pitchFamily="2" charset="0"/>
              </a:rPr>
              <a:t> = {};</a:t>
            </a:r>
          </a:p>
          <a:p>
            <a:pPr indent="-457200">
              <a:spcAft>
                <a:spcPts val="600"/>
              </a:spcAft>
            </a:pPr>
            <a:endParaRPr lang="ru-RU" sz="2000" dirty="0" smtClean="0">
              <a:latin typeface="Roboto" pitchFamily="2" charset="0"/>
              <a:ea typeface="Roboto" pitchFamily="2" charset="0"/>
            </a:endParaRPr>
          </a:p>
          <a:p>
            <a:pPr indent="-457200">
              <a:spcAft>
                <a:spcPts val="600"/>
              </a:spcAft>
            </a:pPr>
            <a:r>
              <a:rPr lang="en-US" sz="2000" b="1" dirty="0" smtClean="0">
                <a:latin typeface="Roboto" pitchFamily="2" charset="0"/>
                <a:ea typeface="Roboto" pitchFamily="2" charset="0"/>
              </a:rPr>
              <a:t>user</a:t>
            </a:r>
            <a:r>
              <a:rPr lang="en-US" sz="2000" dirty="0" smtClean="0">
                <a:latin typeface="Roboto" pitchFamily="2" charset="0"/>
                <a:ea typeface="Roboto" pitchFamily="2" charset="0"/>
              </a:rPr>
              <a:t>.name = “John”;</a:t>
            </a:r>
          </a:p>
          <a:p>
            <a:pPr indent="-457200">
              <a:spcAft>
                <a:spcPts val="600"/>
              </a:spcAft>
            </a:pPr>
            <a:r>
              <a:rPr lang="en-US" sz="2000" b="1" dirty="0" smtClean="0">
                <a:latin typeface="Roboto" pitchFamily="2" charset="0"/>
                <a:ea typeface="Roboto" pitchFamily="2" charset="0"/>
              </a:rPr>
              <a:t>user</a:t>
            </a:r>
            <a:r>
              <a:rPr lang="en-US" sz="2000" dirty="0" smtClean="0">
                <a:latin typeface="Roboto" pitchFamily="2" charset="0"/>
                <a:ea typeface="Roboto" pitchFamily="2" charset="0"/>
              </a:rPr>
              <a:t>.name;                     // “John”</a:t>
            </a:r>
            <a:endParaRPr lang="ru-RU" sz="2000" dirty="0" smtClean="0">
              <a:latin typeface="Roboto" pitchFamily="2" charset="0"/>
              <a:ea typeface="Roboto" pitchFamily="2" charset="0"/>
            </a:endParaRPr>
          </a:p>
          <a:p>
            <a:pPr indent="-457200">
              <a:spcAft>
                <a:spcPts val="600"/>
              </a:spcAft>
            </a:pPr>
            <a:r>
              <a:rPr lang="en-US" sz="2000" b="1" dirty="0" smtClean="0">
                <a:latin typeface="Roboto" pitchFamily="2" charset="0"/>
                <a:ea typeface="Roboto" pitchFamily="2" charset="0"/>
              </a:rPr>
              <a:t>user</a:t>
            </a:r>
            <a:r>
              <a:rPr lang="en-US" sz="2000" dirty="0" smtClean="0">
                <a:latin typeface="Roboto" pitchFamily="2" charset="0"/>
                <a:ea typeface="Roboto" pitchFamily="2" charset="0"/>
              </a:rPr>
              <a:t>[“name”] ;                // “John”</a:t>
            </a:r>
          </a:p>
          <a:p>
            <a:pPr indent="-457200">
              <a:spcAft>
                <a:spcPts val="600"/>
              </a:spcAft>
            </a:pPr>
            <a:r>
              <a:rPr lang="en-US" sz="2000" dirty="0" smtClean="0">
                <a:latin typeface="Roboto" pitchFamily="2" charset="0"/>
                <a:ea typeface="Roboto" pitchFamily="2" charset="0"/>
              </a:rPr>
              <a:t>delete </a:t>
            </a:r>
            <a:r>
              <a:rPr lang="en-US" sz="2000" b="1" dirty="0" smtClean="0">
                <a:latin typeface="Roboto" pitchFamily="2" charset="0"/>
                <a:ea typeface="Roboto" pitchFamily="2" charset="0"/>
              </a:rPr>
              <a:t>user</a:t>
            </a:r>
            <a:r>
              <a:rPr lang="en-US" sz="2000" dirty="0" smtClean="0">
                <a:latin typeface="Roboto" pitchFamily="2" charset="0"/>
                <a:ea typeface="Roboto" pitchFamily="2" charset="0"/>
              </a:rPr>
              <a:t>.name;         // undefined</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smtClean="0">
                <a:latin typeface="Roboto" pitchFamily="2" charset="0"/>
                <a:ea typeface="Roboto" pitchFamily="2" charset="0"/>
              </a:rPr>
              <a:t>if ("name" in </a:t>
            </a:r>
            <a:r>
              <a:rPr lang="en-US" sz="2000" b="1" dirty="0" smtClean="0">
                <a:latin typeface="Roboto" pitchFamily="2" charset="0"/>
                <a:ea typeface="Roboto" pitchFamily="2" charset="0"/>
              </a:rPr>
              <a:t>user</a:t>
            </a:r>
            <a:r>
              <a:rPr lang="en-US" sz="2000" dirty="0" smtClean="0">
                <a:latin typeface="Roboto" pitchFamily="2" charset="0"/>
                <a:ea typeface="Roboto" pitchFamily="2" charset="0"/>
              </a:rPr>
              <a:t>) {</a:t>
            </a:r>
          </a:p>
          <a:p>
            <a:pPr indent="-457200">
              <a:spcAft>
                <a:spcPts val="600"/>
              </a:spcAft>
            </a:pPr>
            <a:r>
              <a:rPr lang="en-US" sz="2000" dirty="0" smtClean="0">
                <a:latin typeface="Roboto" pitchFamily="2" charset="0"/>
                <a:ea typeface="Roboto" pitchFamily="2" charset="0"/>
              </a:rPr>
              <a:t>  alert( "</a:t>
            </a:r>
            <a:r>
              <a:rPr lang="en-US" sz="2000" dirty="0" err="1" smtClean="0">
                <a:latin typeface="Roboto" pitchFamily="2" charset="0"/>
                <a:ea typeface="Roboto" pitchFamily="2" charset="0"/>
              </a:rPr>
              <a:t>Свойство</a:t>
            </a:r>
            <a:r>
              <a:rPr lang="en-US" sz="2000" dirty="0" smtClean="0">
                <a:latin typeface="Roboto" pitchFamily="2" charset="0"/>
                <a:ea typeface="Roboto" pitchFamily="2" charset="0"/>
              </a:rPr>
              <a:t> name </a:t>
            </a:r>
            <a:r>
              <a:rPr lang="en-US" sz="2000" dirty="0" err="1" smtClean="0">
                <a:latin typeface="Roboto" pitchFamily="2" charset="0"/>
                <a:ea typeface="Roboto" pitchFamily="2" charset="0"/>
              </a:rPr>
              <a:t>существует</a:t>
            </a:r>
            <a:r>
              <a:rPr lang="en-US" sz="2000" dirty="0" smtClean="0">
                <a:latin typeface="Roboto" pitchFamily="2" charset="0"/>
                <a:ea typeface="Roboto" pitchFamily="2" charset="0"/>
              </a:rPr>
              <a:t>!" );</a:t>
            </a:r>
          </a:p>
          <a:p>
            <a:pPr indent="-457200">
              <a:spcAft>
                <a:spcPts val="600"/>
              </a:spcAft>
            </a:pPr>
            <a:r>
              <a:rPr lang="en-US" sz="2000" dirty="0" smtClean="0">
                <a:latin typeface="Roboto" pitchFamily="2" charset="0"/>
                <a:ea typeface="Roboto" pitchFamily="2" charset="0"/>
              </a:rPr>
              <a:t>}</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965800"/>
            <a:ext cx="7920000" cy="2053621"/>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Перебор свойств объекта</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smtClean="0"/>
              <a:t>for (</a:t>
            </a:r>
            <a:r>
              <a:rPr lang="en-US" sz="2000" dirty="0" err="1" smtClean="0"/>
              <a:t>var</a:t>
            </a:r>
            <a:r>
              <a:rPr lang="en-US" sz="2000" dirty="0" smtClean="0"/>
              <a:t> </a:t>
            </a:r>
            <a:r>
              <a:rPr lang="en-US" sz="2000" b="1" dirty="0" smtClean="0"/>
              <a:t>key</a:t>
            </a:r>
            <a:r>
              <a:rPr lang="en-US" sz="2000" dirty="0" smtClean="0"/>
              <a:t> in </a:t>
            </a:r>
            <a:r>
              <a:rPr lang="en-US" sz="2000" b="1" dirty="0" smtClean="0"/>
              <a:t>menu</a:t>
            </a:r>
            <a:r>
              <a:rPr lang="en-US" sz="2000" dirty="0" smtClean="0"/>
              <a:t>) {</a:t>
            </a:r>
          </a:p>
          <a:p>
            <a:pPr indent="-457200">
              <a:spcAft>
                <a:spcPts val="600"/>
              </a:spcAft>
            </a:pPr>
            <a:r>
              <a:rPr lang="en-US" sz="2000" dirty="0" smtClean="0"/>
              <a:t>  // ...</a:t>
            </a:r>
            <a:r>
              <a:rPr lang="ru-RU" sz="2000" dirty="0" smtClean="0"/>
              <a:t>  </a:t>
            </a:r>
            <a:r>
              <a:rPr lang="en-US" sz="2000" dirty="0" smtClean="0"/>
              <a:t>menu[key]</a:t>
            </a:r>
          </a:p>
          <a:p>
            <a:pPr indent="-457200">
              <a:spcAft>
                <a:spcPts val="600"/>
              </a:spcAft>
            </a:pPr>
            <a:r>
              <a:rPr lang="en-US" sz="2000" dirty="0" smtClean="0"/>
              <a:t>}</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273304"/>
            <a:ext cx="7920000" cy="3438615"/>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Работаем в консоли</a:t>
            </a:r>
            <a:endParaRPr lang="ru-RU" sz="2400" b="1" dirty="0" smtClean="0">
              <a:latin typeface="Roboto" pitchFamily="2" charset="0"/>
              <a:ea typeface="Roboto" pitchFamily="2" charset="0"/>
            </a:endParaRP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err="1" smtClean="0"/>
              <a:t>var</a:t>
            </a:r>
            <a:r>
              <a:rPr lang="en-US" sz="2000" dirty="0" smtClean="0"/>
              <a:t> </a:t>
            </a:r>
            <a:r>
              <a:rPr lang="en-US" sz="2000" b="1" dirty="0" smtClean="0"/>
              <a:t>user</a:t>
            </a:r>
            <a:r>
              <a:rPr lang="en-US" sz="2000" dirty="0" smtClean="0"/>
              <a:t> = {</a:t>
            </a:r>
            <a:br>
              <a:rPr lang="en-US" sz="2000" dirty="0" smtClean="0"/>
            </a:br>
            <a:r>
              <a:rPr lang="en-US" sz="2000" dirty="0" smtClean="0"/>
              <a:t>    name: “John”</a:t>
            </a:r>
            <a:br>
              <a:rPr lang="en-US" sz="2000" dirty="0" smtClean="0"/>
            </a:br>
            <a:r>
              <a:rPr lang="en-US" sz="2000" dirty="0" smtClean="0"/>
              <a:t>};</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b="1" dirty="0" err="1" smtClean="0">
                <a:latin typeface="Roboto" pitchFamily="2" charset="0"/>
                <a:ea typeface="Roboto" pitchFamily="2" charset="0"/>
              </a:rPr>
              <a:t>user</a:t>
            </a:r>
            <a:r>
              <a:rPr lang="en-US" sz="2000" dirty="0" err="1" smtClean="0">
                <a:latin typeface="Roboto" pitchFamily="2" charset="0"/>
                <a:ea typeface="Roboto" pitchFamily="2" charset="0"/>
              </a:rPr>
              <a:t>.age</a:t>
            </a:r>
            <a:r>
              <a:rPr lang="en-US" sz="2000" dirty="0" smtClean="0">
                <a:latin typeface="Roboto" pitchFamily="2" charset="0"/>
                <a:ea typeface="Roboto" pitchFamily="2" charset="0"/>
              </a:rPr>
              <a:t> = 26;</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b="1" dirty="0" err="1" smtClean="0">
                <a:latin typeface="Roboto" pitchFamily="2" charset="0"/>
                <a:ea typeface="Roboto" pitchFamily="2" charset="0"/>
              </a:rPr>
              <a:t>user</a:t>
            </a:r>
            <a:r>
              <a:rPr lang="en-US" sz="2000" dirty="0" err="1" smtClean="0">
                <a:latin typeface="Roboto" pitchFamily="2" charset="0"/>
                <a:ea typeface="Roboto" pitchFamily="2" charset="0"/>
              </a:rPr>
              <a:t>.status</a:t>
            </a:r>
            <a:r>
              <a:rPr lang="en-US" sz="2000" dirty="0" smtClean="0">
                <a:latin typeface="Roboto" pitchFamily="2" charset="0"/>
                <a:ea typeface="Roboto" pitchFamily="2" charset="0"/>
              </a:rPr>
              <a:t> = true;</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581081"/>
            <a:ext cx="7920000" cy="2823062"/>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Работаем в консоли</a:t>
            </a:r>
            <a:endParaRPr lang="ru-RU" sz="2400" b="1" dirty="0" smtClean="0">
              <a:latin typeface="Roboto" pitchFamily="2" charset="0"/>
              <a:ea typeface="Roboto" pitchFamily="2" charset="0"/>
            </a:endParaRP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smtClean="0"/>
              <a:t>console.log( user.name );</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smtClean="0"/>
              <a:t>console.log( user[“age”] );</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smtClean="0"/>
              <a:t>console.log( </a:t>
            </a:r>
            <a:r>
              <a:rPr lang="en-US" sz="2000" dirty="0" err="1" smtClean="0"/>
              <a:t>user.status</a:t>
            </a:r>
            <a:r>
              <a:rPr lang="en-US" sz="2000" dirty="0" smtClean="0"/>
              <a:t> );</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581081"/>
            <a:ext cx="7920000" cy="2823062"/>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Работаем в консоли</a:t>
            </a:r>
            <a:endParaRPr lang="ru-RU" sz="2400" b="1" dirty="0" smtClean="0">
              <a:latin typeface="Roboto" pitchFamily="2" charset="0"/>
              <a:ea typeface="Roboto" pitchFamily="2" charset="0"/>
            </a:endParaRP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smtClean="0"/>
              <a:t>delete </a:t>
            </a:r>
            <a:r>
              <a:rPr lang="en-US" sz="2000" dirty="0" err="1" smtClean="0"/>
              <a:t>user.status</a:t>
            </a:r>
            <a:r>
              <a:rPr lang="en-US" sz="2000" dirty="0" smtClean="0"/>
              <a:t>;</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smtClean="0"/>
              <a:t>console.log( </a:t>
            </a:r>
            <a:r>
              <a:rPr lang="en-US" sz="2000" dirty="0" err="1" smtClean="0"/>
              <a:t>user.status</a:t>
            </a:r>
            <a:r>
              <a:rPr lang="en-US" sz="2000" dirty="0" smtClean="0"/>
              <a:t> );</a:t>
            </a: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smtClean="0"/>
              <a:t>console.log( “status” in user );</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965802"/>
            <a:ext cx="7920000" cy="2053621"/>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Работаем в консоли</a:t>
            </a:r>
            <a:endParaRPr lang="ru-RU" sz="2400" b="1" dirty="0" smtClean="0">
              <a:latin typeface="Roboto" pitchFamily="2" charset="0"/>
              <a:ea typeface="Roboto" pitchFamily="2" charset="0"/>
            </a:endParaRPr>
          </a:p>
          <a:p>
            <a:pPr indent="-457200">
              <a:spcAft>
                <a:spcPts val="600"/>
              </a:spcAft>
            </a:pPr>
            <a:endParaRPr lang="en-US" sz="2000" dirty="0" smtClean="0">
              <a:latin typeface="Roboto" pitchFamily="2" charset="0"/>
              <a:ea typeface="Roboto" pitchFamily="2" charset="0"/>
            </a:endParaRPr>
          </a:p>
          <a:p>
            <a:pPr indent="-457200">
              <a:spcAft>
                <a:spcPts val="600"/>
              </a:spcAft>
            </a:pPr>
            <a:r>
              <a:rPr lang="en-US" sz="2000" dirty="0" smtClean="0"/>
              <a:t>for (let key in user) {</a:t>
            </a:r>
          </a:p>
          <a:p>
            <a:pPr indent="-457200">
              <a:spcAft>
                <a:spcPts val="600"/>
              </a:spcAft>
            </a:pPr>
            <a:r>
              <a:rPr lang="en-US" sz="2000" dirty="0" smtClean="0"/>
              <a:t>    console.log( `</a:t>
            </a:r>
            <a:r>
              <a:rPr lang="ru-RU" sz="2000" dirty="0" smtClean="0"/>
              <a:t>Свойство</a:t>
            </a:r>
            <a:r>
              <a:rPr lang="en-US" sz="2000" dirty="0" smtClean="0"/>
              <a:t> ${key}</a:t>
            </a:r>
            <a:r>
              <a:rPr lang="ru-RU" sz="2000" dirty="0" smtClean="0"/>
              <a:t> имеет значение </a:t>
            </a:r>
            <a:r>
              <a:rPr lang="en-US" sz="2000" dirty="0" smtClean="0"/>
              <a:t>${user[key]}</a:t>
            </a:r>
            <a:r>
              <a:rPr lang="ru-RU" sz="2000" dirty="0" smtClean="0"/>
              <a:t>.</a:t>
            </a:r>
            <a:r>
              <a:rPr lang="en-US" sz="2000" dirty="0" smtClean="0"/>
              <a:t>` )</a:t>
            </a:r>
          </a:p>
          <a:p>
            <a:pPr indent="-457200">
              <a:spcAft>
                <a:spcPts val="600"/>
              </a:spcAft>
            </a:pPr>
            <a:r>
              <a:rPr lang="en-US" sz="2000" dirty="0" smtClean="0"/>
              <a:t>}</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smtClean="0"/>
              <a:t>background</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graphicFrame>
        <p:nvGraphicFramePr>
          <p:cNvPr id="7" name="Схема 6"/>
          <p:cNvGraphicFramePr/>
          <p:nvPr/>
        </p:nvGraphicFramePr>
        <p:xfrm>
          <a:off x="1524000" y="195728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Прямая соединительная линия 7"/>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888856"/>
            <a:ext cx="7920000" cy="2207509"/>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en-US" sz="2400" b="1" dirty="0" smtClean="0">
                <a:latin typeface="Roboto" pitchFamily="2" charset="0"/>
                <a:ea typeface="Roboto" pitchFamily="2" charset="0"/>
              </a:rPr>
              <a:t>JSON</a:t>
            </a:r>
            <a:endParaRPr lang="ru-RU" sz="2400" b="1" dirty="0" smtClean="0">
              <a:latin typeface="Roboto" pitchFamily="2" charset="0"/>
              <a:ea typeface="Roboto" pitchFamily="2" charset="0"/>
            </a:endParaRPr>
          </a:p>
          <a:p>
            <a:pPr indent="-457200">
              <a:spcAft>
                <a:spcPts val="600"/>
              </a:spcAft>
            </a:pPr>
            <a:endParaRPr lang="en-US" sz="2000" dirty="0" smtClean="0">
              <a:latin typeface="Roboto" pitchFamily="2" charset="0"/>
              <a:ea typeface="Roboto" pitchFamily="2" charset="0"/>
            </a:endParaRPr>
          </a:p>
          <a:p>
            <a:pPr indent="-457200">
              <a:spcAft>
                <a:spcPts val="600"/>
              </a:spcAft>
            </a:pPr>
            <a:r>
              <a:rPr lang="ru-RU" sz="2000" dirty="0" smtClean="0"/>
              <a:t>Это один из наиболее удобных форматов данных при взаимодействии с </a:t>
            </a:r>
            <a:r>
              <a:rPr lang="ru-RU" sz="2000" dirty="0" err="1" smtClean="0"/>
              <a:t>JavaScript</a:t>
            </a:r>
            <a:r>
              <a:rPr lang="ru-RU" sz="2000" dirty="0" smtClean="0"/>
              <a:t>. Если нужно с сервера взять объект с данными и передать его клиенту, то в качестве промежуточного формата – для передачи по сети, почти всегда используют именно его.</a:t>
            </a:r>
            <a:endParaRPr lang="ru-RU" sz="2000" dirty="0" smtClean="0">
              <a:latin typeface="Roboto" pitchFamily="2" charset="0"/>
              <a:ea typeface="Roboto" pitchFamily="2" charset="0"/>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2811912"/>
            <a:ext cx="7920000" cy="2361398"/>
          </a:xfrm>
          <a:prstGeom prst="rect">
            <a:avLst/>
          </a:prstGeom>
          <a:noFill/>
        </p:spPr>
        <p:txBody>
          <a:bodyPr wrap="square" lIns="72000" tIns="72000" rIns="72000" bIns="72000" rtlCol="0" anchor="ctr" anchorCtr="0">
            <a:spAutoFit/>
          </a:bodyPr>
          <a:lstStyle/>
          <a:p>
            <a:pPr indent="-457200" algn="ctr">
              <a:spcAft>
                <a:spcPts val="600"/>
              </a:spcAft>
            </a:pPr>
            <a:r>
              <a:rPr lang="en-US" sz="2400" b="1" dirty="0" smtClean="0">
                <a:latin typeface="Roboto" pitchFamily="2" charset="0"/>
                <a:ea typeface="Roboto" pitchFamily="2" charset="0"/>
              </a:rPr>
              <a:t>JavaScript.</a:t>
            </a:r>
            <a:r>
              <a:rPr lang="ru-RU" sz="2400" dirty="0" smtClean="0">
                <a:latin typeface="Roboto" pitchFamily="2" charset="0"/>
                <a:ea typeface="Roboto" pitchFamily="2" charset="0"/>
              </a:rPr>
              <a:t> </a:t>
            </a:r>
            <a:r>
              <a:rPr lang="ru-RU" sz="2400" b="1" dirty="0" smtClean="0">
                <a:latin typeface="Roboto" pitchFamily="2" charset="0"/>
                <a:ea typeface="Roboto" pitchFamily="2" charset="0"/>
              </a:rPr>
              <a:t>Основные методы для работы с JSON</a:t>
            </a:r>
            <a:endParaRPr lang="ru-RU" sz="2400" b="1" dirty="0" smtClean="0">
              <a:latin typeface="Roboto" pitchFamily="2" charset="0"/>
              <a:ea typeface="Roboto" pitchFamily="2" charset="0"/>
            </a:endParaRPr>
          </a:p>
          <a:p>
            <a:pPr indent="-457200">
              <a:spcAft>
                <a:spcPts val="600"/>
              </a:spcAft>
            </a:pPr>
            <a:endParaRPr lang="en-US" sz="2000" dirty="0" smtClean="0">
              <a:latin typeface="Roboto" pitchFamily="2" charset="0"/>
              <a:ea typeface="Roboto" pitchFamily="2" charset="0"/>
            </a:endParaRPr>
          </a:p>
          <a:p>
            <a:pPr indent="-457200">
              <a:spcAft>
                <a:spcPts val="600"/>
              </a:spcAft>
            </a:pPr>
            <a:endParaRPr lang="ru-RU" sz="2000" dirty="0" smtClean="0"/>
          </a:p>
          <a:p>
            <a:pPr indent="-457200">
              <a:spcAft>
                <a:spcPts val="600"/>
              </a:spcAft>
            </a:pPr>
            <a:r>
              <a:rPr lang="ru-RU" sz="2000" b="1" dirty="0" err="1" smtClean="0"/>
              <a:t>JSON.parse</a:t>
            </a:r>
            <a:r>
              <a:rPr lang="en-US" sz="2000" b="1" dirty="0" smtClean="0"/>
              <a:t>(</a:t>
            </a:r>
            <a:r>
              <a:rPr lang="en-US" sz="2000" b="1" dirty="0" err="1" smtClean="0"/>
              <a:t>str</a:t>
            </a:r>
            <a:r>
              <a:rPr lang="en-US" sz="2000" b="1" dirty="0" smtClean="0"/>
              <a:t>)</a:t>
            </a:r>
            <a:r>
              <a:rPr lang="ru-RU" sz="2000" b="1" dirty="0" smtClean="0"/>
              <a:t> </a:t>
            </a:r>
            <a:r>
              <a:rPr lang="ru-RU" sz="2000" dirty="0" smtClean="0"/>
              <a:t>– читает объекты из строки в формате JSON.</a:t>
            </a:r>
          </a:p>
          <a:p>
            <a:pPr indent="-457200">
              <a:spcAft>
                <a:spcPts val="600"/>
              </a:spcAft>
            </a:pPr>
            <a:r>
              <a:rPr lang="ru-RU" sz="2000" b="1" dirty="0" err="1" smtClean="0"/>
              <a:t>JSON.stringify</a:t>
            </a:r>
            <a:r>
              <a:rPr lang="en-US" sz="2000" b="1" dirty="0" smtClean="0"/>
              <a:t>(data)</a:t>
            </a:r>
            <a:r>
              <a:rPr lang="ru-RU" sz="2000" b="1" dirty="0" smtClean="0"/>
              <a:t> </a:t>
            </a:r>
            <a:r>
              <a:rPr lang="ru-RU" sz="2000" dirty="0" smtClean="0"/>
              <a:t>– превращает объекты в строку в формате JSON, используется, когда нужно из </a:t>
            </a:r>
            <a:r>
              <a:rPr lang="ru-RU" sz="2000" dirty="0" err="1" smtClean="0"/>
              <a:t>JavaScript</a:t>
            </a:r>
            <a:r>
              <a:rPr lang="ru-RU" sz="2000" dirty="0" smtClean="0"/>
              <a:t> передать данные по сети.</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2000" y="3735248"/>
            <a:ext cx="7920000" cy="514738"/>
          </a:xfrm>
          <a:prstGeom prst="rect">
            <a:avLst/>
          </a:prstGeom>
          <a:noFill/>
        </p:spPr>
        <p:txBody>
          <a:bodyPr wrap="square" lIns="72000" tIns="72000" rIns="72000" bIns="72000" rtlCol="0" anchor="ctr" anchorCtr="0">
            <a:spAutoFit/>
          </a:bodyPr>
          <a:lstStyle/>
          <a:p>
            <a:pPr indent="-457200" algn="ctr">
              <a:spcAft>
                <a:spcPts val="600"/>
              </a:spcAft>
            </a:pPr>
            <a:r>
              <a:rPr lang="ru-RU" sz="2400" b="1" dirty="0" smtClean="0">
                <a:latin typeface="Roboto" pitchFamily="2" charset="0"/>
                <a:ea typeface="Roboto" pitchFamily="2" charset="0"/>
              </a:rPr>
              <a:t>Попробуем?</a:t>
            </a:r>
            <a:endParaRPr lang="en-US" sz="2000"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smtClean="0"/>
              <a:t>javascript</a:t>
            </a:r>
            <a:endParaRPr lang="ru-RU" sz="2600" spc="-100" dirty="0"/>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8" name="Прямая соединительная линия 7"/>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2673986" y="3236783"/>
            <a:ext cx="3796039" cy="1754326"/>
          </a:xfrm>
          <a:prstGeom prst="rect">
            <a:avLst/>
          </a:prstGeom>
        </p:spPr>
        <p:txBody>
          <a:bodyPr wrap="none">
            <a:spAutoFit/>
          </a:bodyPr>
          <a:lstStyle/>
          <a:p>
            <a:pPr algn="ctr"/>
            <a:r>
              <a:rPr lang="ru-RU" sz="3600" dirty="0" smtClean="0"/>
              <a:t>Выпускной проект</a:t>
            </a:r>
            <a:br>
              <a:rPr lang="ru-RU" sz="3600" dirty="0" smtClean="0"/>
            </a:br>
            <a:r>
              <a:rPr lang="ru-RU" sz="3600" dirty="0" smtClean="0"/>
              <a:t/>
            </a:r>
            <a:br>
              <a:rPr lang="ru-RU" sz="3600" dirty="0" smtClean="0"/>
            </a:br>
            <a:r>
              <a:rPr lang="ru-RU" sz="3600" dirty="0" smtClean="0"/>
              <a:t>Вопросы?</a:t>
            </a:r>
            <a:endParaRPr lang="ru-RU" sz="36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err="1" smtClean="0"/>
              <a:t>javascript</a:t>
            </a:r>
            <a:endParaRPr lang="ru-RU" sz="2600" spc="-100" dirty="0"/>
          </a:p>
        </p:txBody>
      </p:sp>
      <p:sp>
        <p:nvSpPr>
          <p:cNvPr id="5" name="TextBox 4"/>
          <p:cNvSpPr txBox="1"/>
          <p:nvPr/>
        </p:nvSpPr>
        <p:spPr>
          <a:xfrm>
            <a:off x="612000" y="2964578"/>
            <a:ext cx="7920000" cy="1761233"/>
          </a:xfrm>
          <a:prstGeom prst="rect">
            <a:avLst/>
          </a:prstGeom>
          <a:noFill/>
        </p:spPr>
        <p:txBody>
          <a:bodyPr wrap="square" lIns="72000" tIns="72000" rIns="72000" bIns="72000" rtlCol="0" anchor="ctr" anchorCtr="0">
            <a:spAutoFit/>
          </a:bodyPr>
          <a:lstStyle/>
          <a:p>
            <a:pPr algn="ctr">
              <a:spcAft>
                <a:spcPts val="1800"/>
              </a:spcAft>
            </a:pPr>
            <a:r>
              <a:rPr lang="en-US" sz="5400" b="1" dirty="0" smtClean="0">
                <a:latin typeface="Roboto" pitchFamily="2" charset="0"/>
                <a:ea typeface="Roboto" pitchFamily="2" charset="0"/>
              </a:rPr>
              <a:t>JAVASCRIPT</a:t>
            </a:r>
            <a:endParaRPr lang="ru-RU" sz="5400" b="1" dirty="0" smtClean="0">
              <a:latin typeface="Roboto" pitchFamily="2" charset="0"/>
              <a:ea typeface="Roboto" pitchFamily="2" charset="0"/>
            </a:endParaRPr>
          </a:p>
          <a:p>
            <a:pPr algn="ctr">
              <a:spcAft>
                <a:spcPts val="1800"/>
              </a:spcAft>
            </a:pPr>
            <a:r>
              <a:rPr lang="ru-RU" sz="3600" b="1" dirty="0" smtClean="0">
                <a:latin typeface="Roboto" pitchFamily="2" charset="0"/>
                <a:ea typeface="Roboto" pitchFamily="2" charset="0"/>
              </a:rPr>
              <a:t>Массивы и объекты. Формат </a:t>
            </a:r>
            <a:r>
              <a:rPr lang="en-US" sz="3600" b="1" dirty="0" smtClean="0">
                <a:latin typeface="Roboto" pitchFamily="2" charset="0"/>
                <a:ea typeface="Roboto" pitchFamily="2" charset="0"/>
              </a:rPr>
              <a:t>JSON</a:t>
            </a:r>
            <a:endParaRPr lang="ru-RU" sz="3600" dirty="0" smtClean="0">
              <a:latin typeface="Roboto" pitchFamily="2" charset="0"/>
              <a:ea typeface="Roboto" pitchFamily="2" charset="0"/>
            </a:endParaRPr>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a:t>keywords</a:t>
            </a:r>
            <a:endParaRPr lang="ru-RU" sz="2600" spc="-100" dirty="0"/>
          </a:p>
        </p:txBody>
      </p:sp>
      <p:sp>
        <p:nvSpPr>
          <p:cNvPr id="5" name="TextBox 4"/>
          <p:cNvSpPr txBox="1"/>
          <p:nvPr/>
        </p:nvSpPr>
        <p:spPr>
          <a:xfrm>
            <a:off x="612000" y="3296657"/>
            <a:ext cx="7920000" cy="1391901"/>
          </a:xfrm>
          <a:prstGeom prst="rect">
            <a:avLst/>
          </a:prstGeom>
          <a:noFill/>
        </p:spPr>
        <p:txBody>
          <a:bodyPr wrap="square" lIns="72000" tIns="72000" rIns="72000" bIns="72000" rtlCol="0" anchor="ctr" anchorCtr="0">
            <a:spAutoFit/>
          </a:bodyPr>
          <a:lstStyle/>
          <a:p>
            <a:pPr>
              <a:spcAft>
                <a:spcPts val="1800"/>
              </a:spcAft>
            </a:pPr>
            <a:r>
              <a:rPr lang="ru-RU" sz="2600" b="1" dirty="0" smtClean="0">
                <a:latin typeface="Roboto" pitchFamily="2" charset="0"/>
                <a:ea typeface="Roboto" pitchFamily="2" charset="0"/>
              </a:rPr>
              <a:t>Ключевые понятия</a:t>
            </a:r>
            <a:endParaRPr lang="ru-RU" sz="2400" dirty="0" smtClean="0">
              <a:latin typeface="Roboto" pitchFamily="2" charset="0"/>
              <a:ea typeface="Roboto" pitchFamily="2" charset="0"/>
            </a:endParaRPr>
          </a:p>
          <a:p>
            <a:pPr>
              <a:spcAft>
                <a:spcPts val="600"/>
              </a:spcAft>
            </a:pPr>
            <a:r>
              <a:rPr lang="ru-RU" sz="2000" dirty="0" smtClean="0">
                <a:latin typeface="Roboto" pitchFamily="2" charset="0"/>
                <a:ea typeface="Roboto" pitchFamily="2" charset="0"/>
              </a:rPr>
              <a:t>переменные и константы, типы данных, простые и составные типы данных, массивы, объекты,  методы, </a:t>
            </a:r>
            <a:r>
              <a:rPr lang="en-US" sz="2000" dirty="0" smtClean="0">
                <a:latin typeface="Roboto" pitchFamily="2" charset="0"/>
                <a:ea typeface="Roboto" pitchFamily="2" charset="0"/>
              </a:rPr>
              <a:t>JSON</a:t>
            </a:r>
            <a:endParaRPr lang="ru-RU" sz="2000" dirty="0" smtClean="0">
              <a:latin typeface="Roboto" pitchFamily="2" charset="0"/>
              <a:ea typeface="Roboto" pitchFamily="2" charset="0"/>
            </a:endParaRPr>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611560" y="494654"/>
            <a:ext cx="7848872" cy="648072"/>
          </a:xfrm>
        </p:spPr>
        <p:txBody>
          <a:bodyPr anchor="ctr" anchorCtr="0"/>
          <a:lstStyle/>
          <a:p>
            <a:pPr algn="r"/>
            <a:r>
              <a:rPr lang="en-US" sz="2600" spc="-100" dirty="0"/>
              <a:t>keywords</a:t>
            </a:r>
            <a:endParaRPr lang="ru-RU" sz="2600" spc="-100" dirty="0"/>
          </a:p>
        </p:txBody>
      </p:sp>
      <p:sp>
        <p:nvSpPr>
          <p:cNvPr id="5" name="TextBox 4"/>
          <p:cNvSpPr txBox="1"/>
          <p:nvPr/>
        </p:nvSpPr>
        <p:spPr>
          <a:xfrm>
            <a:off x="612000" y="3296658"/>
            <a:ext cx="7920000" cy="1391901"/>
          </a:xfrm>
          <a:prstGeom prst="rect">
            <a:avLst/>
          </a:prstGeom>
          <a:noFill/>
        </p:spPr>
        <p:txBody>
          <a:bodyPr wrap="square" lIns="72000" tIns="72000" rIns="72000" bIns="72000" rtlCol="0" anchor="ctr" anchorCtr="0">
            <a:spAutoFit/>
          </a:bodyPr>
          <a:lstStyle/>
          <a:p>
            <a:pPr>
              <a:spcAft>
                <a:spcPts val="1800"/>
              </a:spcAft>
            </a:pPr>
            <a:r>
              <a:rPr lang="ru-RU" sz="2600" b="1" dirty="0" smtClean="0">
                <a:latin typeface="Roboto" pitchFamily="2" charset="0"/>
                <a:ea typeface="Roboto" pitchFamily="2" charset="0"/>
              </a:rPr>
              <a:t>Ключевые навыки</a:t>
            </a:r>
            <a:endParaRPr lang="ru-RU" sz="2400" dirty="0" smtClean="0">
              <a:latin typeface="Roboto" pitchFamily="2" charset="0"/>
              <a:ea typeface="Roboto" pitchFamily="2" charset="0"/>
            </a:endParaRPr>
          </a:p>
          <a:p>
            <a:pPr>
              <a:spcAft>
                <a:spcPts val="600"/>
              </a:spcAft>
            </a:pPr>
            <a:r>
              <a:rPr lang="ru-RU" sz="2000" dirty="0" smtClean="0">
                <a:latin typeface="Roboto" pitchFamily="2" charset="0"/>
                <a:ea typeface="Roboto" pitchFamily="2" charset="0"/>
              </a:rPr>
              <a:t>использование составных типов данных и методов работы с ними</a:t>
            </a:r>
          </a:p>
        </p:txBody>
      </p:sp>
      <p:pic>
        <p:nvPicPr>
          <p:cNvPr id="6" name="Рисунок 5" descr="block-WT.png"/>
          <p:cNvPicPr>
            <a:picLocks noChangeAspect="1"/>
          </p:cNvPicPr>
          <p:nvPr/>
        </p:nvPicPr>
        <p:blipFill>
          <a:blip r:embed="rId2" cstate="print"/>
          <a:srcRect l="12196" t="15748" r="12196" b="15748"/>
          <a:stretch>
            <a:fillRect/>
          </a:stretch>
        </p:blipFill>
        <p:spPr>
          <a:xfrm>
            <a:off x="611560" y="530690"/>
            <a:ext cx="1088000" cy="576000"/>
          </a:xfrm>
          <a:prstGeom prst="rect">
            <a:avLst/>
          </a:prstGeom>
        </p:spPr>
      </p:pic>
      <p:cxnSp>
        <p:nvCxnSpPr>
          <p:cNvPr id="10" name="Прямая соединительная линия 9"/>
          <p:cNvCxnSpPr/>
          <p:nvPr/>
        </p:nvCxnSpPr>
        <p:spPr>
          <a:xfrm>
            <a:off x="647564" y="1196752"/>
            <a:ext cx="777686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2000" y="3079298"/>
            <a:ext cx="7920000" cy="699404"/>
          </a:xfrm>
          <a:prstGeom prst="rect">
            <a:avLst/>
          </a:prstGeom>
          <a:noFill/>
        </p:spPr>
        <p:txBody>
          <a:bodyPr wrap="square" lIns="72000" tIns="72000" rIns="72000" bIns="72000" rtlCol="0" anchor="ctr" anchorCtr="0">
            <a:spAutoFit/>
          </a:bodyPr>
          <a:lstStyle/>
          <a:p>
            <a:pPr algn="ctr">
              <a:spcAft>
                <a:spcPts val="600"/>
              </a:spcAft>
            </a:pPr>
            <a:r>
              <a:rPr lang="ru-RU" sz="3600" b="1" dirty="0" smtClean="0"/>
              <a:t>Давайте разбираться!</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Dk Blue swoosh template 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Белый текст и шрифт Courier для слайдов с кодом">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2A43BD6-BB12-4855-A62A-BDADBADB09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1_Dk Blue swoosh template Segoe</Template>
  <TotalTime>2814</TotalTime>
  <Words>1110</Words>
  <Application>Microsoft Office PowerPoint</Application>
  <PresentationFormat>Экран (4:3)</PresentationFormat>
  <Paragraphs>240</Paragraphs>
  <Slides>42</Slides>
  <Notes>0</Notes>
  <HiddenSlides>0</HiddenSlides>
  <MMClips>0</MMClips>
  <ScaleCrop>false</ScaleCrop>
  <HeadingPairs>
    <vt:vector size="4" baseType="variant">
      <vt:variant>
        <vt:lpstr>Тема</vt:lpstr>
      </vt:variant>
      <vt:variant>
        <vt:i4>2</vt:i4>
      </vt:variant>
      <vt:variant>
        <vt:lpstr>Заголовки слайдов</vt:lpstr>
      </vt:variant>
      <vt:variant>
        <vt:i4>42</vt:i4>
      </vt:variant>
    </vt:vector>
  </HeadingPairs>
  <TitlesOfParts>
    <vt:vector size="44" baseType="lpstr">
      <vt:lpstr>1_Dk Blue swoosh template Segoe</vt:lpstr>
      <vt:lpstr>Белый текст и шрифт Courier для слайдов с кодом</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vector>
  </TitlesOfParts>
  <Company>Home Office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The Wizard</dc:creator>
  <cp:lastModifiedBy>The Wizard</cp:lastModifiedBy>
  <cp:revision>325</cp:revision>
  <dcterms:created xsi:type="dcterms:W3CDTF">2017-04-01T18:09:36Z</dcterms:created>
  <dcterms:modified xsi:type="dcterms:W3CDTF">2019-01-25T07:00:32Z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TC102867319990</vt:lpwstr>
  </property>
</Properties>
</file>