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2"/>
    <p:sldMasterId id="2147483674" r:id="rId3"/>
  </p:sldMasterIdLst>
  <p:notesMasterIdLst>
    <p:notesMasterId r:id="rId69"/>
  </p:notesMasterIdLst>
  <p:sldIdLst>
    <p:sldId id="275" r:id="rId4"/>
    <p:sldId id="282" r:id="rId5"/>
    <p:sldId id="367" r:id="rId6"/>
    <p:sldId id="379" r:id="rId7"/>
    <p:sldId id="361" r:id="rId8"/>
    <p:sldId id="380" r:id="rId9"/>
    <p:sldId id="322" r:id="rId10"/>
    <p:sldId id="323" r:id="rId11"/>
    <p:sldId id="300" r:id="rId12"/>
    <p:sldId id="371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04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430" r:id="rId40"/>
    <p:sldId id="431" r:id="rId41"/>
    <p:sldId id="432" r:id="rId42"/>
    <p:sldId id="433" r:id="rId43"/>
    <p:sldId id="434" r:id="rId44"/>
    <p:sldId id="435" r:id="rId45"/>
    <p:sldId id="436" r:id="rId46"/>
    <p:sldId id="437" r:id="rId47"/>
    <p:sldId id="438" r:id="rId48"/>
    <p:sldId id="345" r:id="rId49"/>
    <p:sldId id="439" r:id="rId50"/>
    <p:sldId id="440" r:id="rId51"/>
    <p:sldId id="441" r:id="rId52"/>
    <p:sldId id="442" r:id="rId53"/>
    <p:sldId id="443" r:id="rId54"/>
    <p:sldId id="444" r:id="rId55"/>
    <p:sldId id="445" r:id="rId56"/>
    <p:sldId id="446" r:id="rId57"/>
    <p:sldId id="447" r:id="rId58"/>
    <p:sldId id="448" r:id="rId59"/>
    <p:sldId id="449" r:id="rId60"/>
    <p:sldId id="450" r:id="rId61"/>
    <p:sldId id="451" r:id="rId62"/>
    <p:sldId id="452" r:id="rId63"/>
    <p:sldId id="453" r:id="rId64"/>
    <p:sldId id="454" r:id="rId65"/>
    <p:sldId id="455" r:id="rId66"/>
    <p:sldId id="456" r:id="rId67"/>
    <p:sldId id="457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E8FF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" Type="http://schemas.openxmlformats.org/officeDocument/2006/relationships/slide" Target="slides/slide4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F2B95-782F-4C1D-8210-82BA488596F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2B4CD93-3ED6-44E8-A876-7469BE227A5F}">
      <dgm:prSet phldrT="[Текст]"/>
      <dgm:spPr/>
      <dgm:t>
        <a:bodyPr/>
        <a:lstStyle/>
        <a:p>
          <a:r>
            <a:rPr lang="en-US" b="1" dirty="0" smtClean="0">
              <a:solidFill>
                <a:srgbClr val="2E8FF3"/>
              </a:solidFill>
            </a:rPr>
            <a:t>WEB Page</a:t>
          </a:r>
          <a:endParaRPr lang="ru-RU" b="1" dirty="0">
            <a:solidFill>
              <a:srgbClr val="2E8FF3"/>
            </a:solidFill>
          </a:endParaRPr>
        </a:p>
      </dgm:t>
    </dgm:pt>
    <dgm:pt modelId="{F07300B9-A0BB-4B29-9C1D-F2EFD80F3138}" type="parTrans" cxnId="{77A328EE-933E-44AC-B24E-19E90F170F0A}">
      <dgm:prSet/>
      <dgm:spPr/>
      <dgm:t>
        <a:bodyPr/>
        <a:lstStyle/>
        <a:p>
          <a:endParaRPr lang="ru-RU"/>
        </a:p>
      </dgm:t>
    </dgm:pt>
    <dgm:pt modelId="{AFB6417A-D6E1-42E8-A124-646D6D75584D}" type="sibTrans" cxnId="{77A328EE-933E-44AC-B24E-19E90F170F0A}">
      <dgm:prSet/>
      <dgm:spPr/>
      <dgm:t>
        <a:bodyPr/>
        <a:lstStyle/>
        <a:p>
          <a:endParaRPr lang="ru-RU"/>
        </a:p>
      </dgm:t>
    </dgm:pt>
    <dgm:pt modelId="{F7410F0D-C6F3-4419-AF39-3754FFB3B3F5}">
      <dgm:prSet phldrT="[Текст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HTML</a:t>
          </a:r>
          <a:endParaRPr lang="ru-RU" b="1" dirty="0">
            <a:solidFill>
              <a:srgbClr val="FF0000"/>
            </a:solidFill>
          </a:endParaRPr>
        </a:p>
      </dgm:t>
    </dgm:pt>
    <dgm:pt modelId="{B6D5162F-D0E3-405F-8077-2C7FE664B12F}" type="parTrans" cxnId="{16BBB3B5-5FC5-41BF-B971-C7F7FEDCD309}">
      <dgm:prSet/>
      <dgm:spPr/>
      <dgm:t>
        <a:bodyPr/>
        <a:lstStyle/>
        <a:p>
          <a:endParaRPr lang="ru-RU"/>
        </a:p>
      </dgm:t>
    </dgm:pt>
    <dgm:pt modelId="{329C1E85-BB72-4CDE-AE45-BDE04CCBD313}" type="sibTrans" cxnId="{16BBB3B5-5FC5-41BF-B971-C7F7FEDCD309}">
      <dgm:prSet/>
      <dgm:spPr/>
      <dgm:t>
        <a:bodyPr/>
        <a:lstStyle/>
        <a:p>
          <a:endParaRPr lang="ru-RU"/>
        </a:p>
      </dgm:t>
    </dgm:pt>
    <dgm:pt modelId="{01F2251B-D38E-47B1-853C-69487F2DC975}">
      <dgm:prSet phldrT="[Текст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CSS</a:t>
          </a:r>
          <a:endParaRPr lang="ru-RU" b="1" dirty="0">
            <a:solidFill>
              <a:srgbClr val="FF0000"/>
            </a:solidFill>
          </a:endParaRPr>
        </a:p>
      </dgm:t>
    </dgm:pt>
    <dgm:pt modelId="{BE87AB16-4023-4224-A5D3-471E1EB07568}" type="parTrans" cxnId="{9D00DBCE-B3B3-41A5-95DC-82EB17C4019E}">
      <dgm:prSet/>
      <dgm:spPr/>
      <dgm:t>
        <a:bodyPr/>
        <a:lstStyle/>
        <a:p>
          <a:endParaRPr lang="ru-RU"/>
        </a:p>
      </dgm:t>
    </dgm:pt>
    <dgm:pt modelId="{FB11A6C2-C88E-47E0-96DE-8150E6F3908F}" type="sibTrans" cxnId="{9D00DBCE-B3B3-41A5-95DC-82EB17C4019E}">
      <dgm:prSet/>
      <dgm:spPr/>
      <dgm:t>
        <a:bodyPr/>
        <a:lstStyle/>
        <a:p>
          <a:endParaRPr lang="ru-RU"/>
        </a:p>
      </dgm:t>
    </dgm:pt>
    <dgm:pt modelId="{A25DABD4-BE05-46D7-B5F9-D858EE808D5E}">
      <dgm:prSet phldrT="[Текст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JS</a:t>
          </a:r>
          <a:endParaRPr lang="ru-RU" b="1" dirty="0">
            <a:solidFill>
              <a:srgbClr val="FF0000"/>
            </a:solidFill>
          </a:endParaRPr>
        </a:p>
      </dgm:t>
    </dgm:pt>
    <dgm:pt modelId="{A6042D74-FB80-496A-8022-61605AB7E3E4}" type="parTrans" cxnId="{A3137A20-8723-4C5E-8030-F147F24338B8}">
      <dgm:prSet/>
      <dgm:spPr/>
      <dgm:t>
        <a:bodyPr/>
        <a:lstStyle/>
        <a:p>
          <a:endParaRPr lang="ru-RU"/>
        </a:p>
      </dgm:t>
    </dgm:pt>
    <dgm:pt modelId="{360E59E4-15BC-4E17-9D41-9D35E9CF3964}" type="sibTrans" cxnId="{A3137A20-8723-4C5E-8030-F147F24338B8}">
      <dgm:prSet/>
      <dgm:spPr/>
      <dgm:t>
        <a:bodyPr/>
        <a:lstStyle/>
        <a:p>
          <a:endParaRPr lang="ru-RU"/>
        </a:p>
      </dgm:t>
    </dgm:pt>
    <dgm:pt modelId="{7D595062-1BDE-4166-95B1-BA8D03A9393F}" type="pres">
      <dgm:prSet presAssocID="{4DCF2B95-782F-4C1D-8210-82BA488596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9B0CE295-7D45-4D84-A5A1-655A76EF2902}" type="pres">
      <dgm:prSet presAssocID="{82B4CD93-3ED6-44E8-A876-7469BE227A5F}" presName="hierRoot1" presStyleCnt="0"/>
      <dgm:spPr/>
    </dgm:pt>
    <dgm:pt modelId="{C6E368BE-5069-41FC-A204-1C2CC8380680}" type="pres">
      <dgm:prSet presAssocID="{82B4CD93-3ED6-44E8-A876-7469BE227A5F}" presName="composite" presStyleCnt="0"/>
      <dgm:spPr/>
    </dgm:pt>
    <dgm:pt modelId="{DEB183FB-B4A8-4EBC-8539-1B05A77F1A2B}" type="pres">
      <dgm:prSet presAssocID="{82B4CD93-3ED6-44E8-A876-7469BE227A5F}" presName="background" presStyleLbl="node0" presStyleIdx="0" presStyleCnt="1"/>
      <dgm:spPr/>
    </dgm:pt>
    <dgm:pt modelId="{ED323114-F59A-4CC9-9741-48B0EC01B765}" type="pres">
      <dgm:prSet presAssocID="{82B4CD93-3ED6-44E8-A876-7469BE227A5F}" presName="text" presStyleLbl="fgAcc0" presStyleIdx="0" presStyleCnt="1" custScaleX="19888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157D0A6-FDF3-4156-9D58-6B2E90379F82}" type="pres">
      <dgm:prSet presAssocID="{82B4CD93-3ED6-44E8-A876-7469BE227A5F}" presName="hierChild2" presStyleCnt="0"/>
      <dgm:spPr/>
    </dgm:pt>
    <dgm:pt modelId="{BBA467AA-A348-4E9B-BF77-1C58E084302F}" type="pres">
      <dgm:prSet presAssocID="{B6D5162F-D0E3-405F-8077-2C7FE664B12F}" presName="Name10" presStyleLbl="parChTrans1D2" presStyleIdx="0" presStyleCnt="3"/>
      <dgm:spPr/>
      <dgm:t>
        <a:bodyPr/>
        <a:lstStyle/>
        <a:p>
          <a:endParaRPr lang="ru-RU"/>
        </a:p>
      </dgm:t>
    </dgm:pt>
    <dgm:pt modelId="{BCBC12E9-4FB7-4B3D-B7B1-1E0B83C64921}" type="pres">
      <dgm:prSet presAssocID="{F7410F0D-C6F3-4419-AF39-3754FFB3B3F5}" presName="hierRoot2" presStyleCnt="0"/>
      <dgm:spPr/>
    </dgm:pt>
    <dgm:pt modelId="{D8C7AAED-ABF4-433A-8CFD-14B0AE88301B}" type="pres">
      <dgm:prSet presAssocID="{F7410F0D-C6F3-4419-AF39-3754FFB3B3F5}" presName="composite2" presStyleCnt="0"/>
      <dgm:spPr/>
    </dgm:pt>
    <dgm:pt modelId="{91BCA477-D220-4F40-99E7-820F9582F106}" type="pres">
      <dgm:prSet presAssocID="{F7410F0D-C6F3-4419-AF39-3754FFB3B3F5}" presName="background2" presStyleLbl="node2" presStyleIdx="0" presStyleCnt="3"/>
      <dgm:spPr/>
    </dgm:pt>
    <dgm:pt modelId="{55369203-E007-4922-9763-415E9A87337D}" type="pres">
      <dgm:prSet presAssocID="{F7410F0D-C6F3-4419-AF39-3754FFB3B3F5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13FEA37-099C-404A-BE44-AF413AE1905B}" type="pres">
      <dgm:prSet presAssocID="{F7410F0D-C6F3-4419-AF39-3754FFB3B3F5}" presName="hierChild3" presStyleCnt="0"/>
      <dgm:spPr/>
    </dgm:pt>
    <dgm:pt modelId="{B940BDB9-4D98-44F9-8E34-74C8209EEBA3}" type="pres">
      <dgm:prSet presAssocID="{BE87AB16-4023-4224-A5D3-471E1EB07568}" presName="Name10" presStyleLbl="parChTrans1D2" presStyleIdx="1" presStyleCnt="3"/>
      <dgm:spPr/>
      <dgm:t>
        <a:bodyPr/>
        <a:lstStyle/>
        <a:p>
          <a:endParaRPr lang="ru-RU"/>
        </a:p>
      </dgm:t>
    </dgm:pt>
    <dgm:pt modelId="{18207009-E635-4947-B161-71B7C5489CAB}" type="pres">
      <dgm:prSet presAssocID="{01F2251B-D38E-47B1-853C-69487F2DC975}" presName="hierRoot2" presStyleCnt="0"/>
      <dgm:spPr/>
    </dgm:pt>
    <dgm:pt modelId="{44CFB67E-9CF3-44C4-9A0F-51ADAA4E1289}" type="pres">
      <dgm:prSet presAssocID="{01F2251B-D38E-47B1-853C-69487F2DC975}" presName="composite2" presStyleCnt="0"/>
      <dgm:spPr/>
    </dgm:pt>
    <dgm:pt modelId="{4248695B-343D-4ED8-91BC-65CB5D762FBC}" type="pres">
      <dgm:prSet presAssocID="{01F2251B-D38E-47B1-853C-69487F2DC975}" presName="background2" presStyleLbl="node2" presStyleIdx="1" presStyleCnt="3"/>
      <dgm:spPr/>
    </dgm:pt>
    <dgm:pt modelId="{551C9C43-C0B7-4486-A93F-F975C064964D}" type="pres">
      <dgm:prSet presAssocID="{01F2251B-D38E-47B1-853C-69487F2DC975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E770AD7-9BD8-4E4B-8A75-26AD63AB4A64}" type="pres">
      <dgm:prSet presAssocID="{01F2251B-D38E-47B1-853C-69487F2DC975}" presName="hierChild3" presStyleCnt="0"/>
      <dgm:spPr/>
    </dgm:pt>
    <dgm:pt modelId="{7BC9CB47-D1BE-4076-B31C-AC8D0BFD481A}" type="pres">
      <dgm:prSet presAssocID="{A6042D74-FB80-496A-8022-61605AB7E3E4}" presName="Name10" presStyleLbl="parChTrans1D2" presStyleIdx="2" presStyleCnt="3"/>
      <dgm:spPr/>
      <dgm:t>
        <a:bodyPr/>
        <a:lstStyle/>
        <a:p>
          <a:endParaRPr lang="ru-RU"/>
        </a:p>
      </dgm:t>
    </dgm:pt>
    <dgm:pt modelId="{6A0713E8-1E26-4D9F-8BDD-EB5EFDA1F493}" type="pres">
      <dgm:prSet presAssocID="{A25DABD4-BE05-46D7-B5F9-D858EE808D5E}" presName="hierRoot2" presStyleCnt="0"/>
      <dgm:spPr/>
    </dgm:pt>
    <dgm:pt modelId="{A2E6C5D9-E402-4B44-846F-234985BD4663}" type="pres">
      <dgm:prSet presAssocID="{A25DABD4-BE05-46D7-B5F9-D858EE808D5E}" presName="composite2" presStyleCnt="0"/>
      <dgm:spPr/>
    </dgm:pt>
    <dgm:pt modelId="{DB36B866-ADE2-49C2-B956-D414D37A23C6}" type="pres">
      <dgm:prSet presAssocID="{A25DABD4-BE05-46D7-B5F9-D858EE808D5E}" presName="background2" presStyleLbl="node2" presStyleIdx="2" presStyleCnt="3"/>
      <dgm:spPr/>
    </dgm:pt>
    <dgm:pt modelId="{370D5A09-103F-4237-8031-1DA7B27EF569}" type="pres">
      <dgm:prSet presAssocID="{A25DABD4-BE05-46D7-B5F9-D858EE808D5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32DD4F3-7B3F-44E6-88DE-379692EA0B5A}" type="pres">
      <dgm:prSet presAssocID="{A25DABD4-BE05-46D7-B5F9-D858EE808D5E}" presName="hierChild3" presStyleCnt="0"/>
      <dgm:spPr/>
    </dgm:pt>
  </dgm:ptLst>
  <dgm:cxnLst>
    <dgm:cxn modelId="{1F791F5B-124A-4BB0-9A83-E55DA46401A1}" type="presOf" srcId="{F7410F0D-C6F3-4419-AF39-3754FFB3B3F5}" destId="{55369203-E007-4922-9763-415E9A87337D}" srcOrd="0" destOrd="0" presId="urn:microsoft.com/office/officeart/2005/8/layout/hierarchy1"/>
    <dgm:cxn modelId="{97055A09-A0B9-4F99-B38E-26B726390DC3}" type="presOf" srcId="{82B4CD93-3ED6-44E8-A876-7469BE227A5F}" destId="{ED323114-F59A-4CC9-9741-48B0EC01B765}" srcOrd="0" destOrd="0" presId="urn:microsoft.com/office/officeart/2005/8/layout/hierarchy1"/>
    <dgm:cxn modelId="{6F4588BC-0EED-4EA8-A67A-068B18D0C682}" type="presOf" srcId="{B6D5162F-D0E3-405F-8077-2C7FE664B12F}" destId="{BBA467AA-A348-4E9B-BF77-1C58E084302F}" srcOrd="0" destOrd="0" presId="urn:microsoft.com/office/officeart/2005/8/layout/hierarchy1"/>
    <dgm:cxn modelId="{A3137A20-8723-4C5E-8030-F147F24338B8}" srcId="{82B4CD93-3ED6-44E8-A876-7469BE227A5F}" destId="{A25DABD4-BE05-46D7-B5F9-D858EE808D5E}" srcOrd="2" destOrd="0" parTransId="{A6042D74-FB80-496A-8022-61605AB7E3E4}" sibTransId="{360E59E4-15BC-4E17-9D41-9D35E9CF3964}"/>
    <dgm:cxn modelId="{1A902F96-4608-4786-B279-BD53D60E9FC3}" type="presOf" srcId="{A25DABD4-BE05-46D7-B5F9-D858EE808D5E}" destId="{370D5A09-103F-4237-8031-1DA7B27EF569}" srcOrd="0" destOrd="0" presId="urn:microsoft.com/office/officeart/2005/8/layout/hierarchy1"/>
    <dgm:cxn modelId="{77A328EE-933E-44AC-B24E-19E90F170F0A}" srcId="{4DCF2B95-782F-4C1D-8210-82BA488596F5}" destId="{82B4CD93-3ED6-44E8-A876-7469BE227A5F}" srcOrd="0" destOrd="0" parTransId="{F07300B9-A0BB-4B29-9C1D-F2EFD80F3138}" sibTransId="{AFB6417A-D6E1-42E8-A124-646D6D75584D}"/>
    <dgm:cxn modelId="{E0E1721A-D58D-42DE-8BAE-BCC74E30F6A9}" type="presOf" srcId="{01F2251B-D38E-47B1-853C-69487F2DC975}" destId="{551C9C43-C0B7-4486-A93F-F975C064964D}" srcOrd="0" destOrd="0" presId="urn:microsoft.com/office/officeart/2005/8/layout/hierarchy1"/>
    <dgm:cxn modelId="{E2224A3D-7B0F-4A55-BCE3-51AAC1B3F7BD}" type="presOf" srcId="{4DCF2B95-782F-4C1D-8210-82BA488596F5}" destId="{7D595062-1BDE-4166-95B1-BA8D03A9393F}" srcOrd="0" destOrd="0" presId="urn:microsoft.com/office/officeart/2005/8/layout/hierarchy1"/>
    <dgm:cxn modelId="{9D00DBCE-B3B3-41A5-95DC-82EB17C4019E}" srcId="{82B4CD93-3ED6-44E8-A876-7469BE227A5F}" destId="{01F2251B-D38E-47B1-853C-69487F2DC975}" srcOrd="1" destOrd="0" parTransId="{BE87AB16-4023-4224-A5D3-471E1EB07568}" sibTransId="{FB11A6C2-C88E-47E0-96DE-8150E6F3908F}"/>
    <dgm:cxn modelId="{F728D574-1D8B-4917-AD3E-10F8B3D1D311}" type="presOf" srcId="{BE87AB16-4023-4224-A5D3-471E1EB07568}" destId="{B940BDB9-4D98-44F9-8E34-74C8209EEBA3}" srcOrd="0" destOrd="0" presId="urn:microsoft.com/office/officeart/2005/8/layout/hierarchy1"/>
    <dgm:cxn modelId="{16BBB3B5-5FC5-41BF-B971-C7F7FEDCD309}" srcId="{82B4CD93-3ED6-44E8-A876-7469BE227A5F}" destId="{F7410F0D-C6F3-4419-AF39-3754FFB3B3F5}" srcOrd="0" destOrd="0" parTransId="{B6D5162F-D0E3-405F-8077-2C7FE664B12F}" sibTransId="{329C1E85-BB72-4CDE-AE45-BDE04CCBD313}"/>
    <dgm:cxn modelId="{E3DD86E1-B62C-4402-8E9B-15E038EF16A0}" type="presOf" srcId="{A6042D74-FB80-496A-8022-61605AB7E3E4}" destId="{7BC9CB47-D1BE-4076-B31C-AC8D0BFD481A}" srcOrd="0" destOrd="0" presId="urn:microsoft.com/office/officeart/2005/8/layout/hierarchy1"/>
    <dgm:cxn modelId="{5079A5B8-CD3B-4403-891E-32563F7271C2}" type="presParOf" srcId="{7D595062-1BDE-4166-95B1-BA8D03A9393F}" destId="{9B0CE295-7D45-4D84-A5A1-655A76EF2902}" srcOrd="0" destOrd="0" presId="urn:microsoft.com/office/officeart/2005/8/layout/hierarchy1"/>
    <dgm:cxn modelId="{21C6E177-921E-4CA8-9880-87A3C70F4934}" type="presParOf" srcId="{9B0CE295-7D45-4D84-A5A1-655A76EF2902}" destId="{C6E368BE-5069-41FC-A204-1C2CC8380680}" srcOrd="0" destOrd="0" presId="urn:microsoft.com/office/officeart/2005/8/layout/hierarchy1"/>
    <dgm:cxn modelId="{E652F71A-0858-4B92-8CE0-B502D5D92643}" type="presParOf" srcId="{C6E368BE-5069-41FC-A204-1C2CC8380680}" destId="{DEB183FB-B4A8-4EBC-8539-1B05A77F1A2B}" srcOrd="0" destOrd="0" presId="urn:microsoft.com/office/officeart/2005/8/layout/hierarchy1"/>
    <dgm:cxn modelId="{E77DDC5C-0D38-423A-A2A9-A157D0782002}" type="presParOf" srcId="{C6E368BE-5069-41FC-A204-1C2CC8380680}" destId="{ED323114-F59A-4CC9-9741-48B0EC01B765}" srcOrd="1" destOrd="0" presId="urn:microsoft.com/office/officeart/2005/8/layout/hierarchy1"/>
    <dgm:cxn modelId="{EB9B6573-8C79-48F2-A394-18F7D01EDD6E}" type="presParOf" srcId="{9B0CE295-7D45-4D84-A5A1-655A76EF2902}" destId="{3157D0A6-FDF3-4156-9D58-6B2E90379F82}" srcOrd="1" destOrd="0" presId="urn:microsoft.com/office/officeart/2005/8/layout/hierarchy1"/>
    <dgm:cxn modelId="{05D3FB7D-46CD-4086-AD31-46E067BD8A4C}" type="presParOf" srcId="{3157D0A6-FDF3-4156-9D58-6B2E90379F82}" destId="{BBA467AA-A348-4E9B-BF77-1C58E084302F}" srcOrd="0" destOrd="0" presId="urn:microsoft.com/office/officeart/2005/8/layout/hierarchy1"/>
    <dgm:cxn modelId="{13BA93D7-E917-4B48-BFD1-74AF3D459CF4}" type="presParOf" srcId="{3157D0A6-FDF3-4156-9D58-6B2E90379F82}" destId="{BCBC12E9-4FB7-4B3D-B7B1-1E0B83C64921}" srcOrd="1" destOrd="0" presId="urn:microsoft.com/office/officeart/2005/8/layout/hierarchy1"/>
    <dgm:cxn modelId="{79D069EB-5ED9-4B14-A6EE-08A889E7E061}" type="presParOf" srcId="{BCBC12E9-4FB7-4B3D-B7B1-1E0B83C64921}" destId="{D8C7AAED-ABF4-433A-8CFD-14B0AE88301B}" srcOrd="0" destOrd="0" presId="urn:microsoft.com/office/officeart/2005/8/layout/hierarchy1"/>
    <dgm:cxn modelId="{988A5DFC-B83C-4A0C-BE70-8AAE27695B7E}" type="presParOf" srcId="{D8C7AAED-ABF4-433A-8CFD-14B0AE88301B}" destId="{91BCA477-D220-4F40-99E7-820F9582F106}" srcOrd="0" destOrd="0" presId="urn:microsoft.com/office/officeart/2005/8/layout/hierarchy1"/>
    <dgm:cxn modelId="{D94027D3-114A-4726-81E2-BDDFFE5E677B}" type="presParOf" srcId="{D8C7AAED-ABF4-433A-8CFD-14B0AE88301B}" destId="{55369203-E007-4922-9763-415E9A87337D}" srcOrd="1" destOrd="0" presId="urn:microsoft.com/office/officeart/2005/8/layout/hierarchy1"/>
    <dgm:cxn modelId="{91A61DAC-78A6-4D62-B43A-1868EB0439C4}" type="presParOf" srcId="{BCBC12E9-4FB7-4B3D-B7B1-1E0B83C64921}" destId="{013FEA37-099C-404A-BE44-AF413AE1905B}" srcOrd="1" destOrd="0" presId="urn:microsoft.com/office/officeart/2005/8/layout/hierarchy1"/>
    <dgm:cxn modelId="{49AD7F7B-9D46-40B5-B518-ED51D423A6C6}" type="presParOf" srcId="{3157D0A6-FDF3-4156-9D58-6B2E90379F82}" destId="{B940BDB9-4D98-44F9-8E34-74C8209EEBA3}" srcOrd="2" destOrd="0" presId="urn:microsoft.com/office/officeart/2005/8/layout/hierarchy1"/>
    <dgm:cxn modelId="{7DA6134C-E03B-4A2C-968B-70E4443A8E70}" type="presParOf" srcId="{3157D0A6-FDF3-4156-9D58-6B2E90379F82}" destId="{18207009-E635-4947-B161-71B7C5489CAB}" srcOrd="3" destOrd="0" presId="urn:microsoft.com/office/officeart/2005/8/layout/hierarchy1"/>
    <dgm:cxn modelId="{4255E9F8-B881-43F6-AA20-F890E6153898}" type="presParOf" srcId="{18207009-E635-4947-B161-71B7C5489CAB}" destId="{44CFB67E-9CF3-44C4-9A0F-51ADAA4E1289}" srcOrd="0" destOrd="0" presId="urn:microsoft.com/office/officeart/2005/8/layout/hierarchy1"/>
    <dgm:cxn modelId="{2A46D351-267C-4F3F-A11A-192D3E60B793}" type="presParOf" srcId="{44CFB67E-9CF3-44C4-9A0F-51ADAA4E1289}" destId="{4248695B-343D-4ED8-91BC-65CB5D762FBC}" srcOrd="0" destOrd="0" presId="urn:microsoft.com/office/officeart/2005/8/layout/hierarchy1"/>
    <dgm:cxn modelId="{8CF58BCE-7CAD-42E1-ACF8-EC9CDA0A82DE}" type="presParOf" srcId="{44CFB67E-9CF3-44C4-9A0F-51ADAA4E1289}" destId="{551C9C43-C0B7-4486-A93F-F975C064964D}" srcOrd="1" destOrd="0" presId="urn:microsoft.com/office/officeart/2005/8/layout/hierarchy1"/>
    <dgm:cxn modelId="{701EEDB3-A6B0-4075-B02F-5F31FEA2A42C}" type="presParOf" srcId="{18207009-E635-4947-B161-71B7C5489CAB}" destId="{9E770AD7-9BD8-4E4B-8A75-26AD63AB4A64}" srcOrd="1" destOrd="0" presId="urn:microsoft.com/office/officeart/2005/8/layout/hierarchy1"/>
    <dgm:cxn modelId="{70CB3362-B72C-4217-809D-26F3DF6A5780}" type="presParOf" srcId="{3157D0A6-FDF3-4156-9D58-6B2E90379F82}" destId="{7BC9CB47-D1BE-4076-B31C-AC8D0BFD481A}" srcOrd="4" destOrd="0" presId="urn:microsoft.com/office/officeart/2005/8/layout/hierarchy1"/>
    <dgm:cxn modelId="{5C0A3CF3-1098-444E-AA56-2F94A6B2AAA0}" type="presParOf" srcId="{3157D0A6-FDF3-4156-9D58-6B2E90379F82}" destId="{6A0713E8-1E26-4D9F-8BDD-EB5EFDA1F493}" srcOrd="5" destOrd="0" presId="urn:microsoft.com/office/officeart/2005/8/layout/hierarchy1"/>
    <dgm:cxn modelId="{E7C31D80-49AB-4610-B999-DDCD11F2A975}" type="presParOf" srcId="{6A0713E8-1E26-4D9F-8BDD-EB5EFDA1F493}" destId="{A2E6C5D9-E402-4B44-846F-234985BD4663}" srcOrd="0" destOrd="0" presId="urn:microsoft.com/office/officeart/2005/8/layout/hierarchy1"/>
    <dgm:cxn modelId="{1DD04118-A654-4F04-ADC1-440F1F86E636}" type="presParOf" srcId="{A2E6C5D9-E402-4B44-846F-234985BD4663}" destId="{DB36B866-ADE2-49C2-B956-D414D37A23C6}" srcOrd="0" destOrd="0" presId="urn:microsoft.com/office/officeart/2005/8/layout/hierarchy1"/>
    <dgm:cxn modelId="{9C5EF487-83BA-4316-A0D9-459827E4C103}" type="presParOf" srcId="{A2E6C5D9-E402-4B44-846F-234985BD4663}" destId="{370D5A09-103F-4237-8031-1DA7B27EF569}" srcOrd="1" destOrd="0" presId="urn:microsoft.com/office/officeart/2005/8/layout/hierarchy1"/>
    <dgm:cxn modelId="{1FA9F776-1AFA-4FF0-8BE4-0EF49F37A9A7}" type="presParOf" srcId="{6A0713E8-1E26-4D9F-8BDD-EB5EFDA1F493}" destId="{B32DD4F3-7B3F-44E6-88DE-379692EA0B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BC9CB47-D1BE-4076-B31C-AC8D0BFD481A}">
      <dsp:nvSpPr>
        <dsp:cNvPr id="0" name=""/>
        <dsp:cNvSpPr/>
      </dsp:nvSpPr>
      <dsp:spPr>
        <a:xfrm>
          <a:off x="2952750" y="1692195"/>
          <a:ext cx="2095499" cy="4986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804"/>
              </a:lnTo>
              <a:lnTo>
                <a:pt x="2095499" y="339804"/>
              </a:lnTo>
              <a:lnTo>
                <a:pt x="2095499" y="49863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0BDB9-4D98-44F9-8E34-74C8209EEBA3}">
      <dsp:nvSpPr>
        <dsp:cNvPr id="0" name=""/>
        <dsp:cNvSpPr/>
      </dsp:nvSpPr>
      <dsp:spPr>
        <a:xfrm>
          <a:off x="2907030" y="1692195"/>
          <a:ext cx="91440" cy="4986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863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467AA-A348-4E9B-BF77-1C58E084302F}">
      <dsp:nvSpPr>
        <dsp:cNvPr id="0" name=""/>
        <dsp:cNvSpPr/>
      </dsp:nvSpPr>
      <dsp:spPr>
        <a:xfrm>
          <a:off x="857250" y="1692195"/>
          <a:ext cx="2095499" cy="498633"/>
        </a:xfrm>
        <a:custGeom>
          <a:avLst/>
          <a:gdLst/>
          <a:ahLst/>
          <a:cxnLst/>
          <a:rect l="0" t="0" r="0" b="0"/>
          <a:pathLst>
            <a:path>
              <a:moveTo>
                <a:pt x="2095499" y="0"/>
              </a:moveTo>
              <a:lnTo>
                <a:pt x="2095499" y="339804"/>
              </a:lnTo>
              <a:lnTo>
                <a:pt x="0" y="339804"/>
              </a:lnTo>
              <a:lnTo>
                <a:pt x="0" y="498633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B183FB-B4A8-4EBC-8539-1B05A77F1A2B}">
      <dsp:nvSpPr>
        <dsp:cNvPr id="0" name=""/>
        <dsp:cNvSpPr/>
      </dsp:nvSpPr>
      <dsp:spPr>
        <a:xfrm>
          <a:off x="1247799" y="603488"/>
          <a:ext cx="3409900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23114-F59A-4CC9-9741-48B0EC01B765}">
      <dsp:nvSpPr>
        <dsp:cNvPr id="0" name=""/>
        <dsp:cNvSpPr/>
      </dsp:nvSpPr>
      <dsp:spPr>
        <a:xfrm>
          <a:off x="1438299" y="784463"/>
          <a:ext cx="3409900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 smtClean="0">
              <a:solidFill>
                <a:srgbClr val="2E8FF3"/>
              </a:solidFill>
            </a:rPr>
            <a:t>WEB Page</a:t>
          </a:r>
          <a:endParaRPr lang="ru-RU" sz="4300" b="1" kern="1200" dirty="0">
            <a:solidFill>
              <a:srgbClr val="2E8FF3"/>
            </a:solidFill>
          </a:endParaRPr>
        </a:p>
      </dsp:txBody>
      <dsp:txXfrm>
        <a:off x="1438299" y="784463"/>
        <a:ext cx="3409900" cy="1088707"/>
      </dsp:txXfrm>
    </dsp:sp>
    <dsp:sp modelId="{91BCA477-D220-4F40-99E7-820F9582F106}">
      <dsp:nvSpPr>
        <dsp:cNvPr id="0" name=""/>
        <dsp:cNvSpPr/>
      </dsp:nvSpPr>
      <dsp:spPr>
        <a:xfrm>
          <a:off x="0" y="2190829"/>
          <a:ext cx="1714499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69203-E007-4922-9763-415E9A87337D}">
      <dsp:nvSpPr>
        <dsp:cNvPr id="0" name=""/>
        <dsp:cNvSpPr/>
      </dsp:nvSpPr>
      <dsp:spPr>
        <a:xfrm>
          <a:off x="190500" y="2371804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 smtClean="0">
              <a:solidFill>
                <a:srgbClr val="FF0000"/>
              </a:solidFill>
            </a:rPr>
            <a:t>HTML</a:t>
          </a:r>
          <a:endParaRPr lang="ru-RU" sz="4300" b="1" kern="1200" dirty="0">
            <a:solidFill>
              <a:srgbClr val="FF0000"/>
            </a:solidFill>
          </a:endParaRPr>
        </a:p>
      </dsp:txBody>
      <dsp:txXfrm>
        <a:off x="190500" y="2371804"/>
        <a:ext cx="1714499" cy="1088707"/>
      </dsp:txXfrm>
    </dsp:sp>
    <dsp:sp modelId="{4248695B-343D-4ED8-91BC-65CB5D762FBC}">
      <dsp:nvSpPr>
        <dsp:cNvPr id="0" name=""/>
        <dsp:cNvSpPr/>
      </dsp:nvSpPr>
      <dsp:spPr>
        <a:xfrm>
          <a:off x="2095500" y="2190829"/>
          <a:ext cx="1714499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C9C43-C0B7-4486-A93F-F975C064964D}">
      <dsp:nvSpPr>
        <dsp:cNvPr id="0" name=""/>
        <dsp:cNvSpPr/>
      </dsp:nvSpPr>
      <dsp:spPr>
        <a:xfrm>
          <a:off x="2286000" y="2371804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 smtClean="0">
              <a:solidFill>
                <a:srgbClr val="FF0000"/>
              </a:solidFill>
            </a:rPr>
            <a:t>CSS</a:t>
          </a:r>
          <a:endParaRPr lang="ru-RU" sz="4300" b="1" kern="1200" dirty="0">
            <a:solidFill>
              <a:srgbClr val="FF0000"/>
            </a:solidFill>
          </a:endParaRPr>
        </a:p>
      </dsp:txBody>
      <dsp:txXfrm>
        <a:off x="2286000" y="2371804"/>
        <a:ext cx="1714499" cy="1088707"/>
      </dsp:txXfrm>
    </dsp:sp>
    <dsp:sp modelId="{DB36B866-ADE2-49C2-B956-D414D37A23C6}">
      <dsp:nvSpPr>
        <dsp:cNvPr id="0" name=""/>
        <dsp:cNvSpPr/>
      </dsp:nvSpPr>
      <dsp:spPr>
        <a:xfrm>
          <a:off x="4191000" y="2190829"/>
          <a:ext cx="1714499" cy="1088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D5A09-103F-4237-8031-1DA7B27EF569}">
      <dsp:nvSpPr>
        <dsp:cNvPr id="0" name=""/>
        <dsp:cNvSpPr/>
      </dsp:nvSpPr>
      <dsp:spPr>
        <a:xfrm>
          <a:off x="4381499" y="2371804"/>
          <a:ext cx="1714499" cy="1088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b="1" kern="1200" dirty="0" smtClean="0">
              <a:solidFill>
                <a:srgbClr val="FF0000"/>
              </a:solidFill>
            </a:rPr>
            <a:t>JS</a:t>
          </a:r>
          <a:endParaRPr lang="ru-RU" sz="4300" b="1" kern="1200" dirty="0">
            <a:solidFill>
              <a:srgbClr val="FF0000"/>
            </a:solidFill>
          </a:endParaRPr>
        </a:p>
      </dsp:txBody>
      <dsp:txXfrm>
        <a:off x="4381499" y="2371804"/>
        <a:ext cx="1714499" cy="1088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4DDBE-3F67-45C5-902C-EC583528543D}" type="datetimeFigureOut">
              <a:rPr lang="en-US" smtClean="0"/>
              <a:pPr/>
              <a:t>2/1/2019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789F4-029E-4103-B002-2FFDD480A5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394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Текст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пользуется для слайдов с кодом программного обеспеч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117503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олик, видео и прочие особые слай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noProof="0" smtClean="0"/>
              <a:t>Образец подзаголовка</a:t>
            </a:r>
            <a:endParaRPr lang="ru-RU" noProof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7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noProof="0" smtClean="0"/>
              <a:t>щелкните, чтобы…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757802"/>
            <a:ext cx="41148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981" y="1757802"/>
            <a:ext cx="411701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: печать с использованием оттенков сер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E8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61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E8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white rectangle.png"/>
          <p:cNvPicPr>
            <a:picLocks noChangeAspect="1"/>
          </p:cNvPicPr>
          <p:nvPr/>
        </p:nvPicPr>
        <p:blipFill>
          <a:blip r:embed="rId3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F0Z_SI6AfGhAlg_uUl-XsRnYR4LGjEunQex3maZS7Z4OwMQ/viewfor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953" y="2482968"/>
            <a:ext cx="3238095" cy="189206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073246"/>
            <a:ext cx="7920000" cy="383872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HTML-формы являются элементами управления, которые применяются для сбора информации от посетителей 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веб-сайта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.</a:t>
            </a: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Веб-формы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состоят из набора текстовых полей, кнопок, списков и других элементов управления, которые активизируются щелчком мыши. Технически формы передают данные от пользователя удаленному серверу.</a:t>
            </a: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Для получения и обработки данных форм используются языки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веб-программирования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.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565688"/>
            <a:ext cx="7920000" cy="285384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Элемент &lt;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form&gt;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Основу любой формы составляет элемент 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&lt;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form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&gt;...&lt;/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form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&gt;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. Он не предусматривает ввод данных, так как является контейнером, удерживая вместе все элементы управления формы – поля. Атрибуты этого элемента содержат информацию, общую для всех полей формы, поэтому в одну форму нужно включать поля, объединенные логически.</a:t>
            </a:r>
            <a:endParaRPr lang="en-US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242797"/>
            <a:ext cx="7920000" cy="149962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&lt;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form name=“feedback” action=“#” method=“post”&gt;</a:t>
            </a: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…</a:t>
            </a: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&lt;/form&gt;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180968"/>
            <a:ext cx="7920000" cy="362328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Группировка элементов формы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Элемент 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&lt;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fieldset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&gt;...&lt;/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fieldset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&gt;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предназначен для группировки элементов, связанных друг с другом, разделяя таким образом форму на логические фрагменты.</a:t>
            </a:r>
          </a:p>
          <a:p>
            <a:pPr indent="-457200">
              <a:spcAft>
                <a:spcPts val="600"/>
              </a:spcAft>
            </a:pPr>
            <a:endParaRPr lang="ru-RU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Каждой группе элементов можно присвоить название с помощью элемента 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&lt;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legend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&gt;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, который идет сразу за тегом &lt;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fieldset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&gt;. Название группы проявляется слева в верхней границе &lt;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fieldset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&gt;.</a:t>
            </a:r>
            <a:endParaRPr lang="en-US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004270"/>
            <a:ext cx="7920000" cy="1976677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&lt;</a:t>
            </a:r>
            <a:r>
              <a:rPr lang="en-US" sz="2600" b="1" dirty="0" err="1" smtClean="0">
                <a:latin typeface="Roboto" pitchFamily="2" charset="0"/>
                <a:ea typeface="Roboto" pitchFamily="2" charset="0"/>
              </a:rPr>
              <a:t>fieldset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&gt;</a:t>
            </a:r>
          </a:p>
          <a:p>
            <a:pPr lvl="2"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&lt;legend&gt;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Контактная информация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&lt;/legend&gt;</a:t>
            </a:r>
          </a:p>
          <a:p>
            <a:pPr lvl="2"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…</a:t>
            </a: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&lt;/</a:t>
            </a:r>
            <a:r>
              <a:rPr lang="en-US" sz="2600" b="1" dirty="0" err="1" smtClean="0">
                <a:latin typeface="Roboto" pitchFamily="2" charset="0"/>
                <a:ea typeface="Roboto" pitchFamily="2" charset="0"/>
              </a:rPr>
              <a:t>fieldset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&gt;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027353"/>
            <a:ext cx="7920000" cy="193051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Создание полей формы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Элемент 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&lt;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input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&gt;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создает большинство полей формы. Атрибуты элемента отличаются в зависимости от типа поля, для создания которого используется этот элемент.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519796"/>
            <a:ext cx="7920000" cy="94562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&lt;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input type=“text” name=“user” placeholder=“Your login” required&gt;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519796"/>
            <a:ext cx="7920000" cy="94562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&lt;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input type=“password” name=“password” </a:t>
            </a:r>
            <a:br>
              <a:rPr lang="en-US" sz="2600" b="1" dirty="0" smtClean="0">
                <a:latin typeface="Roboto" pitchFamily="2" charset="0"/>
                <a:ea typeface="Roboto" pitchFamily="2" charset="0"/>
              </a:rPr>
            </a:b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required &gt;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081214"/>
            <a:ext cx="7920000" cy="182278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&lt;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input type=“checkbox” name=“status” </a:t>
            </a:r>
            <a:br>
              <a:rPr lang="en-US" sz="2600" b="1" dirty="0" smtClean="0">
                <a:latin typeface="Roboto" pitchFamily="2" charset="0"/>
                <a:ea typeface="Roboto" pitchFamily="2" charset="0"/>
              </a:rPr>
            </a:b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value=“admin” checked&gt;</a:t>
            </a:r>
          </a:p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&lt;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input type=“checkbox” name=“status” </a:t>
            </a:r>
            <a:br>
              <a:rPr lang="en-US" sz="2600" b="1" dirty="0" smtClean="0">
                <a:latin typeface="Roboto" pitchFamily="2" charset="0"/>
                <a:ea typeface="Roboto" pitchFamily="2" charset="0"/>
              </a:rPr>
            </a:b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value=“user”&gt;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519796"/>
            <a:ext cx="7920000" cy="94562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&lt;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input type=“submit” name=“submit” </a:t>
            </a:r>
            <a:br>
              <a:rPr lang="en-US" sz="2600" b="1" dirty="0" smtClean="0">
                <a:latin typeface="Roboto" pitchFamily="2" charset="0"/>
                <a:ea typeface="Roboto" pitchFamily="2" charset="0"/>
              </a:rPr>
            </a:b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value=“Send data”&gt;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environment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947628" y="3502749"/>
            <a:ext cx="52487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https://thimble.mozilla.org</a:t>
            </a:r>
            <a:endParaRPr lang="ru-RU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565688"/>
            <a:ext cx="7920000" cy="285384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Текстовые поля ввода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Элемент 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&lt;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textarea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&gt;...&lt;/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textarea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&gt;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используется вместо элемента &lt;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input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type=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"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text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"&gt;, когда нужно создать большие текстовые поля. Текст, отображаемый как исходное значение, помещается внутрь тега. Размеры поля устанавливаются при помощи атрибутов 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cols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– размеры по горизонтали, 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rows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– размеры по вертикали.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242797"/>
            <a:ext cx="7920000" cy="149962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</a:t>
            </a:r>
            <a:r>
              <a:rPr lang="en-US" sz="2600" b="1" dirty="0" err="1" smtClean="0">
                <a:latin typeface="Roboto" pitchFamily="2" charset="0"/>
                <a:ea typeface="Roboto" pitchFamily="2" charset="0"/>
              </a:rPr>
              <a:t>textarea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&gt;</a:t>
            </a:r>
          </a:p>
          <a:p>
            <a:pPr lvl="2"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Your message…</a:t>
            </a: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&lt;/</a:t>
            </a:r>
            <a:r>
              <a:rPr lang="en-US" sz="2600" b="1" dirty="0" err="1" smtClean="0">
                <a:latin typeface="Roboto" pitchFamily="2" charset="0"/>
                <a:ea typeface="Roboto" pitchFamily="2" charset="0"/>
              </a:rPr>
              <a:t>textarea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180968"/>
            <a:ext cx="7920000" cy="362328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Раскрывающийся список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Списки дают возможность расположить большое количество пунктов компактно. Раскрывающиеся списки создаются при помощи элемента 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&lt;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select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&gt;...&lt;/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select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&gt;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. Они позволяют выбрать одно или несколько значений из предложенного множества. По умолчанию в поле списка отображается его первый элемент.</a:t>
            </a: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Для добавления в список пунктов используются элементы 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&lt;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option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&gt;...&lt;/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option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&gt;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, которые располагаются внутри &lt;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select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&gt;.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765744"/>
            <a:ext cx="7920000" cy="245373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&lt;select name=“auto”&gt;</a:t>
            </a:r>
          </a:p>
          <a:p>
            <a:pPr lvl="2"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&lt;option value=“</a:t>
            </a:r>
            <a:r>
              <a:rPr lang="en-US" sz="2600" b="1" dirty="0" err="1" smtClean="0">
                <a:latin typeface="Roboto" pitchFamily="2" charset="0"/>
                <a:ea typeface="Roboto" pitchFamily="2" charset="0"/>
              </a:rPr>
              <a:t>bmw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”&gt;…&lt;/option &gt;</a:t>
            </a:r>
          </a:p>
          <a:p>
            <a:pPr lvl="2"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&lt;option value=“</a:t>
            </a:r>
            <a:r>
              <a:rPr lang="en-US" sz="2600" b="1" dirty="0" err="1" smtClean="0">
                <a:latin typeface="Roboto" pitchFamily="2" charset="0"/>
                <a:ea typeface="Roboto" pitchFamily="2" charset="0"/>
              </a:rPr>
              <a:t>audi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”&gt;…&lt;/option &gt;</a:t>
            </a:r>
          </a:p>
          <a:p>
            <a:pPr lvl="2"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&lt;option value=“</a:t>
            </a:r>
            <a:r>
              <a:rPr lang="en-US" sz="2600" b="1" dirty="0" err="1" smtClean="0">
                <a:latin typeface="Roboto" pitchFamily="2" charset="0"/>
                <a:ea typeface="Roboto" pitchFamily="2" charset="0"/>
              </a:rPr>
              <a:t>vw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”&gt;…&lt;/option &gt;</a:t>
            </a: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&lt;/ select 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488744"/>
            <a:ext cx="7920000" cy="300772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Надписи к полям формы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Надписи к элементам формы создаются с помощью элемента 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&lt;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label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&gt;...&lt;/</a:t>
            </a:r>
            <a:r>
              <a:rPr lang="ru-RU" sz="2000" b="1" dirty="0" err="1" smtClean="0">
                <a:latin typeface="Roboto" pitchFamily="2" charset="0"/>
                <a:ea typeface="Roboto" pitchFamily="2" charset="0"/>
              </a:rPr>
              <a:t>label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&gt;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. Существует два способа группировки надписи и поля. </a:t>
            </a: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Если поле находится внутри элемента &lt;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label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&gt;, то атрибут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for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указывать не нужно.</a:t>
            </a:r>
            <a:endParaRPr lang="en-US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127108"/>
            <a:ext cx="7920000" cy="373100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dirty="0" smtClean="0">
                <a:latin typeface="Roboto" pitchFamily="2" charset="0"/>
                <a:ea typeface="Roboto" pitchFamily="2" charset="0"/>
              </a:rPr>
              <a:t>&lt;!-- с указанием атрибута 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for --&gt;</a:t>
            </a: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&lt;label for="comments"&gt;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Когда вы последний раз летали на самолете?&lt;/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label&gt;</a:t>
            </a: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</a:t>
            </a:r>
            <a:r>
              <a:rPr lang="en-US" sz="2600" b="1" dirty="0" err="1" smtClean="0">
                <a:latin typeface="Roboto" pitchFamily="2" charset="0"/>
                <a:ea typeface="Roboto" pitchFamily="2" charset="0"/>
              </a:rPr>
              <a:t>textarea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 id="comments"&gt;&lt;/</a:t>
            </a:r>
            <a:r>
              <a:rPr lang="en-US" sz="2600" b="1" dirty="0" err="1" smtClean="0">
                <a:latin typeface="Roboto" pitchFamily="2" charset="0"/>
                <a:ea typeface="Roboto" pitchFamily="2" charset="0"/>
              </a:rPr>
              <a:t>textarea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&gt;</a:t>
            </a:r>
          </a:p>
          <a:p>
            <a:pPr indent="-457200">
              <a:spcAft>
                <a:spcPts val="600"/>
              </a:spcAft>
            </a:pPr>
            <a:endParaRPr lang="en-US" sz="2600" b="1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&lt;!-- 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без атрибута 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for --&gt;</a:t>
            </a: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&lt;label&gt;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Кошка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&lt;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input id="cat" type="checkbox"&gt;&lt;/label&gt;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027080"/>
            <a:ext cx="7920000" cy="393105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Кнопки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Элемент </a:t>
            </a:r>
            <a:r>
              <a:rPr lang="ru-RU" sz="2000" b="1" dirty="0" smtClean="0">
                <a:latin typeface="Roboto" pitchFamily="2" charset="0"/>
                <a:ea typeface="Roboto" pitchFamily="2" charset="0"/>
              </a:rPr>
              <a:t>&lt;</a:t>
            </a:r>
            <a:r>
              <a:rPr lang="en-US" sz="2000" b="1" dirty="0" smtClean="0">
                <a:latin typeface="Roboto" pitchFamily="2" charset="0"/>
                <a:ea typeface="Roboto" pitchFamily="2" charset="0"/>
              </a:rPr>
              <a:t>button&gt;...&lt;/button&gt;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создает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кликабельные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кнопки. В отличие от кнопок, созданных &lt;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input&gt; (&lt;input type="submit"&gt;&lt;/input&gt;, &lt;input type="image"&gt;, &lt;input type="reset"&gt;, &lt;input type="button"&gt;),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внутрь элемента &lt;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button&gt; 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можно поместить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контент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— текст или изображение.</a:t>
            </a: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Для корректного отображения элемента &lt;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button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&gt; разными браузерами нужно указывать атрибут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type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, например, &lt;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button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type=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"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submit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"&gt;&lt;/</a:t>
            </a:r>
            <a:r>
              <a:rPr lang="ru-RU" sz="2000" dirty="0" err="1" smtClean="0">
                <a:latin typeface="Roboto" pitchFamily="2" charset="0"/>
                <a:ea typeface="Roboto" pitchFamily="2" charset="0"/>
              </a:rPr>
              <a:t>button</a:t>
            </a:r>
            <a:r>
              <a:rPr lang="ru-RU" sz="2000" dirty="0" smtClean="0">
                <a:latin typeface="Roboto" pitchFamily="2" charset="0"/>
                <a:ea typeface="Roboto" pitchFamily="2" charset="0"/>
              </a:rPr>
              <a:t>&gt;.</a:t>
            </a:r>
            <a:endParaRPr lang="en-US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719850"/>
            <a:ext cx="7920000" cy="54551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&lt;button type=“submit”&gt;Send data&lt;/button&gt;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873465"/>
            <a:ext cx="7920000" cy="2238287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Кнопки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Кнопки позволяют пользователям передавать данные в форму, очищать содержимое формы или предпринимать какие-либо другие действия. Можно создавать границы, изменять фон и выравнивать текст на кнопке.</a:t>
            </a:r>
            <a:endParaRPr lang="en-US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735248"/>
            <a:ext cx="7920000" cy="51473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 algn="ctr">
              <a:spcAft>
                <a:spcPts val="600"/>
              </a:spcAft>
            </a:pPr>
            <a:r>
              <a:rPr lang="ru-RU" sz="2400" b="1" dirty="0" smtClean="0">
                <a:latin typeface="Roboto" pitchFamily="2" charset="0"/>
                <a:ea typeface="Roboto" pitchFamily="2" charset="0"/>
              </a:rPr>
              <a:t>Попробуем?</a:t>
            </a:r>
            <a:endParaRPr lang="en-US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???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04992" y="3236783"/>
            <a:ext cx="41340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dirty="0" smtClean="0"/>
              <a:t>Журнал посещений </a:t>
            </a:r>
            <a:br>
              <a:rPr lang="ru-RU" sz="3600" dirty="0" smtClean="0"/>
            </a:br>
            <a:r>
              <a:rPr lang="ru-RU" sz="3600" dirty="0" smtClean="0"/>
              <a:t>и список группы!</a:t>
            </a:r>
            <a:endParaRPr lang="ru-RU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288964"/>
            <a:ext cx="7920000" cy="140729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Шаг 1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600" dirty="0" smtClean="0">
                <a:latin typeface="Roboto" pitchFamily="2" charset="0"/>
                <a:ea typeface="Roboto" pitchFamily="2" charset="0"/>
              </a:rPr>
              <a:t>Создадим новый проект на 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thimble.mozilla.org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288964"/>
            <a:ext cx="7920000" cy="140729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Шаг 2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600" dirty="0" smtClean="0">
                <a:latin typeface="Roboto" pitchFamily="2" charset="0"/>
                <a:ea typeface="Roboto" pitchFamily="2" charset="0"/>
              </a:rPr>
              <a:t>Очистим содержимое тега 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body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811910"/>
            <a:ext cx="7920000" cy="236139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Шаг 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3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600" dirty="0" smtClean="0">
                <a:latin typeface="Roboto" pitchFamily="2" charset="0"/>
                <a:ea typeface="Roboto" pitchFamily="2" charset="0"/>
              </a:rPr>
              <a:t>Создадим блок-обертку для нашей формы</a:t>
            </a:r>
          </a:p>
          <a:p>
            <a:pPr indent="-457200">
              <a:spcAft>
                <a:spcPts val="600"/>
              </a:spcAft>
            </a:pPr>
            <a:endParaRPr lang="ru-RU" sz="2600" b="1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&lt;div class="wrapper"&gt;&lt;/div&gt;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334857"/>
            <a:ext cx="7920000" cy="331550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Шаг 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4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600" dirty="0" smtClean="0">
                <a:latin typeface="Roboto" pitchFamily="2" charset="0"/>
                <a:ea typeface="Roboto" pitchFamily="2" charset="0"/>
              </a:rPr>
              <a:t>Создадим блок нашей формы</a:t>
            </a:r>
          </a:p>
          <a:p>
            <a:pPr indent="-457200">
              <a:spcAft>
                <a:spcPts val="600"/>
              </a:spcAft>
            </a:pPr>
            <a:endParaRPr lang="ru-RU" sz="2600" b="1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&lt;form name="feedback" action="#" method="post"&gt;</a:t>
            </a: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        </a:t>
            </a: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&lt;/form&gt;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811911"/>
            <a:ext cx="7920000" cy="236139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Шаг 5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600" dirty="0" smtClean="0">
                <a:latin typeface="Roboto" pitchFamily="2" charset="0"/>
                <a:ea typeface="Roboto" pitchFamily="2" charset="0"/>
              </a:rPr>
              <a:t>Создадим заголовок нашей формы</a:t>
            </a:r>
          </a:p>
          <a:p>
            <a:pPr indent="-457200">
              <a:spcAft>
                <a:spcPts val="600"/>
              </a:spcAft>
            </a:pPr>
            <a:endParaRPr lang="ru-RU" sz="2600" b="1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&lt;h1&gt;Feedback form&lt;/h1&gt;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573385"/>
            <a:ext cx="7920000" cy="283845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Шаг 6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600" dirty="0" smtClean="0">
                <a:latin typeface="Roboto" pitchFamily="2" charset="0"/>
                <a:ea typeface="Roboto" pitchFamily="2" charset="0"/>
              </a:rPr>
              <a:t>Создадим подпись к текстовому полю</a:t>
            </a:r>
          </a:p>
          <a:p>
            <a:pPr indent="-457200">
              <a:spcAft>
                <a:spcPts val="600"/>
              </a:spcAft>
            </a:pPr>
            <a:endParaRPr lang="ru-RU" sz="2600" b="1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</a:t>
            </a:r>
            <a:r>
              <a:rPr lang="da-DK" sz="2600" b="1" dirty="0" smtClean="0">
                <a:latin typeface="Roboto" pitchFamily="2" charset="0"/>
                <a:ea typeface="Roboto" pitchFamily="2" charset="0"/>
              </a:rPr>
              <a:t>label 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for="user-name"&gt;Your name&lt;/</a:t>
            </a:r>
            <a:r>
              <a:rPr lang="da-DK" sz="2600" b="1" dirty="0" smtClean="0">
                <a:latin typeface="Roboto" pitchFamily="2" charset="0"/>
                <a:ea typeface="Roboto" pitchFamily="2" charset="0"/>
              </a:rPr>
              <a:t>label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&gt;</a:t>
            </a:r>
            <a:endParaRPr lang="ru-RU" sz="2600" b="1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</a:t>
            </a:r>
            <a:r>
              <a:rPr lang="en-US" sz="2600" b="1" dirty="0" err="1" smtClean="0">
                <a:latin typeface="Roboto" pitchFamily="2" charset="0"/>
                <a:ea typeface="Roboto" pitchFamily="2" charset="0"/>
              </a:rPr>
              <a:t>br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173276"/>
            <a:ext cx="7920000" cy="363867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Шаг 7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600" dirty="0" smtClean="0">
                <a:latin typeface="Roboto" pitchFamily="2" charset="0"/>
                <a:ea typeface="Roboto" pitchFamily="2" charset="0"/>
              </a:rPr>
              <a:t>Создадим текстовое поле для ввода имени пользователя</a:t>
            </a:r>
          </a:p>
          <a:p>
            <a:pPr indent="-457200">
              <a:spcAft>
                <a:spcPts val="600"/>
              </a:spcAft>
            </a:pPr>
            <a:endParaRPr lang="ru-RU" sz="2600" b="1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&lt;input type="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text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" name="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username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" id="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user-name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" required&gt;</a:t>
            </a:r>
            <a:endParaRPr lang="ru-RU" sz="2600" b="1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</a:t>
            </a:r>
            <a:r>
              <a:rPr lang="en-US" sz="2600" b="1" dirty="0" err="1" smtClean="0">
                <a:latin typeface="Roboto" pitchFamily="2" charset="0"/>
                <a:ea typeface="Roboto" pitchFamily="2" charset="0"/>
              </a:rPr>
              <a:t>br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573386"/>
            <a:ext cx="7920000" cy="283845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Шаг 8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600" dirty="0" smtClean="0">
                <a:latin typeface="Roboto" pitchFamily="2" charset="0"/>
                <a:ea typeface="Roboto" pitchFamily="2" charset="0"/>
              </a:rPr>
              <a:t>Создадим подпись к следующему полю</a:t>
            </a:r>
          </a:p>
          <a:p>
            <a:pPr indent="-457200">
              <a:spcAft>
                <a:spcPts val="600"/>
              </a:spcAft>
            </a:pPr>
            <a:endParaRPr lang="ru-RU" sz="2600" b="1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</a:t>
            </a:r>
            <a:r>
              <a:rPr lang="da-DK" sz="2600" b="1" dirty="0" smtClean="0">
                <a:latin typeface="Roboto" pitchFamily="2" charset="0"/>
                <a:ea typeface="Roboto" pitchFamily="2" charset="0"/>
              </a:rPr>
              <a:t>label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 for="user-email"&gt;Your email&lt;/</a:t>
            </a:r>
            <a:r>
              <a:rPr lang="da-DK" sz="2600" b="1" dirty="0" smtClean="0">
                <a:latin typeface="Roboto" pitchFamily="2" charset="0"/>
                <a:ea typeface="Roboto" pitchFamily="2" charset="0"/>
              </a:rPr>
              <a:t>label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&gt;</a:t>
            </a:r>
            <a:endParaRPr lang="ru-RU" sz="2600" b="1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</a:t>
            </a:r>
            <a:r>
              <a:rPr lang="en-US" sz="2600" b="1" dirty="0" err="1" smtClean="0">
                <a:latin typeface="Roboto" pitchFamily="2" charset="0"/>
                <a:ea typeface="Roboto" pitchFamily="2" charset="0"/>
              </a:rPr>
              <a:t>br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173276"/>
            <a:ext cx="7920000" cy="363867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Шаг 9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600" dirty="0" smtClean="0">
                <a:latin typeface="Roboto" pitchFamily="2" charset="0"/>
                <a:ea typeface="Roboto" pitchFamily="2" charset="0"/>
              </a:rPr>
              <a:t>Создадим поле для ввода адреса электронной почты</a:t>
            </a:r>
          </a:p>
          <a:p>
            <a:pPr indent="-457200">
              <a:spcAft>
                <a:spcPts val="600"/>
              </a:spcAft>
            </a:pPr>
            <a:endParaRPr lang="ru-RU" sz="2600" b="1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&lt;input type="email" name="</a:t>
            </a:r>
            <a:r>
              <a:rPr lang="en-US" sz="2600" b="1" dirty="0" err="1" smtClean="0">
                <a:latin typeface="Roboto" pitchFamily="2" charset="0"/>
                <a:ea typeface="Roboto" pitchFamily="2" charset="0"/>
              </a:rPr>
              <a:t>useremail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" id="user-email" required&gt;</a:t>
            </a:r>
            <a:endParaRPr lang="ru-RU" sz="2600" b="1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</a:t>
            </a:r>
            <a:r>
              <a:rPr lang="en-US" sz="2600" b="1" dirty="0" err="1" smtClean="0">
                <a:latin typeface="Roboto" pitchFamily="2" charset="0"/>
                <a:ea typeface="Roboto" pitchFamily="2" charset="0"/>
              </a:rPr>
              <a:t>br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573386"/>
            <a:ext cx="7920000" cy="283845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Шаг 10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600" dirty="0" smtClean="0">
                <a:latin typeface="Roboto" pitchFamily="2" charset="0"/>
                <a:ea typeface="Roboto" pitchFamily="2" charset="0"/>
              </a:rPr>
              <a:t>Создадим подпись к еще одному полю</a:t>
            </a:r>
          </a:p>
          <a:p>
            <a:pPr indent="-457200">
              <a:spcAft>
                <a:spcPts val="600"/>
              </a:spcAft>
            </a:pPr>
            <a:endParaRPr lang="ru-RU" sz="2600" b="1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</a:t>
            </a:r>
            <a:r>
              <a:rPr lang="da-DK" sz="2600" b="1" dirty="0" smtClean="0">
                <a:latin typeface="Roboto" pitchFamily="2" charset="0"/>
                <a:ea typeface="Roboto" pitchFamily="2" charset="0"/>
              </a:rPr>
              <a:t>label 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for="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subject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"&gt;Subject message&lt;/</a:t>
            </a:r>
            <a:r>
              <a:rPr lang="da-DK" sz="2600" b="1" dirty="0" smtClean="0">
                <a:latin typeface="Roboto" pitchFamily="2" charset="0"/>
                <a:ea typeface="Roboto" pitchFamily="2" charset="0"/>
              </a:rPr>
              <a:t>label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&gt;</a:t>
            </a:r>
            <a:endParaRPr lang="ru-RU" sz="2600" b="1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</a:t>
            </a:r>
            <a:r>
              <a:rPr lang="en-US" sz="2600" b="1" dirty="0" err="1" smtClean="0">
                <a:latin typeface="Roboto" pitchFamily="2" charset="0"/>
                <a:ea typeface="Roboto" pitchFamily="2" charset="0"/>
              </a:rPr>
              <a:t>br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homework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673986" y="3236783"/>
            <a:ext cx="379603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 dirty="0" smtClean="0"/>
              <a:t>Выпускной проект</a:t>
            </a:r>
            <a:br>
              <a:rPr lang="ru-RU" sz="36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Вопросы?</a:t>
            </a:r>
            <a:endParaRPr lang="ru-RU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573386"/>
            <a:ext cx="7920000" cy="283845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Шаг 11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600" dirty="0" smtClean="0">
                <a:latin typeface="Roboto" pitchFamily="2" charset="0"/>
                <a:ea typeface="Roboto" pitchFamily="2" charset="0"/>
              </a:rPr>
              <a:t>Создадим поле для выбора темы сообщения</a:t>
            </a:r>
          </a:p>
          <a:p>
            <a:pPr indent="-457200">
              <a:spcAft>
                <a:spcPts val="600"/>
              </a:spcAft>
            </a:pPr>
            <a:endParaRPr lang="ru-RU" sz="2600" b="1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&lt;select name="subject" id="subject"&gt;&lt;/select&gt;</a:t>
            </a:r>
            <a:endParaRPr lang="ru-RU" sz="2600" b="1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</a:t>
            </a:r>
            <a:r>
              <a:rPr lang="en-US" sz="2600" b="1" dirty="0" err="1" smtClean="0">
                <a:latin typeface="Roboto" pitchFamily="2" charset="0"/>
                <a:ea typeface="Roboto" pitchFamily="2" charset="0"/>
              </a:rPr>
              <a:t>br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334859"/>
            <a:ext cx="7920000" cy="331550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Шаг 11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600" dirty="0" smtClean="0">
                <a:latin typeface="Roboto" pitchFamily="2" charset="0"/>
                <a:ea typeface="Roboto" pitchFamily="2" charset="0"/>
              </a:rPr>
              <a:t>Наполним поле выбора стандартными темами</a:t>
            </a:r>
          </a:p>
          <a:p>
            <a:pPr indent="-457200">
              <a:spcAft>
                <a:spcPts val="600"/>
              </a:spcAft>
            </a:pPr>
            <a:endParaRPr lang="ru-RU" sz="2600" b="1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&lt;option value="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support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"&gt;support&lt;/option&gt;</a:t>
            </a: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&lt;option value="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questions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"&gt;questions&lt;/option&gt;</a:t>
            </a: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&lt;option value="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offers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"&gt;offers&lt;/option&gt;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573387"/>
            <a:ext cx="7920000" cy="283845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Шаг 12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600" dirty="0" smtClean="0">
                <a:latin typeface="Roboto" pitchFamily="2" charset="0"/>
                <a:ea typeface="Roboto" pitchFamily="2" charset="0"/>
              </a:rPr>
              <a:t>Добавим еще одну подпись</a:t>
            </a:r>
          </a:p>
          <a:p>
            <a:pPr indent="-457200">
              <a:spcAft>
                <a:spcPts val="600"/>
              </a:spcAft>
            </a:pPr>
            <a:endParaRPr lang="ru-RU" sz="2600" b="1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da-DK" sz="2600" b="1" dirty="0" smtClean="0">
                <a:latin typeface="Roboto" pitchFamily="2" charset="0"/>
                <a:ea typeface="Roboto" pitchFamily="2" charset="0"/>
              </a:rPr>
              <a:t>&lt;label for="</a:t>
            </a:r>
            <a:r>
              <a:rPr lang="da-DK" sz="2600" dirty="0" smtClean="0">
                <a:latin typeface="Roboto" pitchFamily="2" charset="0"/>
                <a:ea typeface="Roboto" pitchFamily="2" charset="0"/>
              </a:rPr>
              <a:t>message</a:t>
            </a:r>
            <a:r>
              <a:rPr lang="da-DK" sz="2600" b="1" dirty="0" smtClean="0">
                <a:latin typeface="Roboto" pitchFamily="2" charset="0"/>
                <a:ea typeface="Roboto" pitchFamily="2" charset="0"/>
              </a:rPr>
              <a:t>"&gt;</a:t>
            </a:r>
            <a:r>
              <a:rPr lang="da-DK" sz="2600" dirty="0" smtClean="0">
                <a:latin typeface="Roboto" pitchFamily="2" charset="0"/>
                <a:ea typeface="Roboto" pitchFamily="2" charset="0"/>
              </a:rPr>
              <a:t>Message</a:t>
            </a:r>
            <a:r>
              <a:rPr lang="da-DK" sz="2600" b="1" dirty="0" smtClean="0">
                <a:latin typeface="Roboto" pitchFamily="2" charset="0"/>
                <a:ea typeface="Roboto" pitchFamily="2" charset="0"/>
              </a:rPr>
              <a:t>&lt;/label&gt;</a:t>
            </a:r>
            <a:endParaRPr lang="ru-RU" sz="2600" b="1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da-DK" sz="2600" b="1" dirty="0" smtClean="0">
                <a:latin typeface="Roboto" pitchFamily="2" charset="0"/>
                <a:ea typeface="Roboto" pitchFamily="2" charset="0"/>
              </a:rPr>
              <a:t>&lt;br&gt;</a:t>
            </a:r>
            <a:endParaRPr lang="en-US" sz="2600" b="1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373332"/>
            <a:ext cx="7920000" cy="323856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Шаг 13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600" dirty="0" smtClean="0">
                <a:latin typeface="Roboto" pitchFamily="2" charset="0"/>
                <a:ea typeface="Roboto" pitchFamily="2" charset="0"/>
              </a:rPr>
              <a:t>Создадим поле для текстового сообщения</a:t>
            </a:r>
          </a:p>
          <a:p>
            <a:pPr indent="-457200">
              <a:spcAft>
                <a:spcPts val="600"/>
              </a:spcAft>
            </a:pPr>
            <a:endParaRPr lang="ru-RU" sz="2600" b="1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</a:t>
            </a:r>
            <a:r>
              <a:rPr lang="en-US" sz="2600" b="1" dirty="0" err="1" smtClean="0">
                <a:latin typeface="Roboto" pitchFamily="2" charset="0"/>
                <a:ea typeface="Roboto" pitchFamily="2" charset="0"/>
              </a:rPr>
              <a:t>textarea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 name="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message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" id="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message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" cols="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30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" rows="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5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"&gt;&lt;/</a:t>
            </a:r>
            <a:r>
              <a:rPr lang="en-US" sz="2600" b="1" dirty="0" err="1" smtClean="0">
                <a:latin typeface="Roboto" pitchFamily="2" charset="0"/>
                <a:ea typeface="Roboto" pitchFamily="2" charset="0"/>
              </a:rPr>
              <a:t>textarea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&gt;</a:t>
            </a:r>
            <a:endParaRPr lang="ru-RU" sz="2600" b="1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</a:t>
            </a:r>
            <a:r>
              <a:rPr lang="en-US" sz="2600" b="1" dirty="0" err="1" smtClean="0">
                <a:latin typeface="Roboto" pitchFamily="2" charset="0"/>
                <a:ea typeface="Roboto" pitchFamily="2" charset="0"/>
              </a:rPr>
              <a:t>br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811914"/>
            <a:ext cx="7920000" cy="236139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Шаг 14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600" dirty="0" smtClean="0">
                <a:latin typeface="Roboto" pitchFamily="2" charset="0"/>
                <a:ea typeface="Roboto" pitchFamily="2" charset="0"/>
              </a:rPr>
              <a:t>Добавим кнопку отправки формы</a:t>
            </a:r>
          </a:p>
          <a:p>
            <a:pPr indent="-457200">
              <a:spcAft>
                <a:spcPts val="600"/>
              </a:spcAft>
            </a:pPr>
            <a:endParaRPr lang="ru-RU" sz="2600" b="1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&lt;input type="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submit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" value="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Send message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"&gt;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088913"/>
            <a:ext cx="7920000" cy="180740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Шаг 15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600" dirty="0" smtClean="0">
                <a:latin typeface="Roboto" pitchFamily="2" charset="0"/>
                <a:ea typeface="Roboto" pitchFamily="2" charset="0"/>
              </a:rPr>
              <a:t>Наша форма готова и ее можно стилизовать! Но это домашнее задание.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err="1" smtClean="0"/>
              <a:t>javascript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https://itproger.com/img/courses/147697775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519" y="1484784"/>
            <a:ext cx="7710962" cy="508016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335130"/>
            <a:ext cx="7920000" cy="1314957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Формы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Навигация и свойства элементов формы</a:t>
            </a:r>
            <a:endParaRPr lang="en-US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888855"/>
            <a:ext cx="7920000" cy="220750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err="1" smtClean="0">
                <a:latin typeface="Roboto" pitchFamily="2" charset="0"/>
                <a:ea typeface="Roboto" pitchFamily="2" charset="0"/>
              </a:rPr>
              <a:t>Псевдомассив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forms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600" dirty="0" smtClean="0">
                <a:latin typeface="Roboto" pitchFamily="2" charset="0"/>
                <a:ea typeface="Roboto" pitchFamily="2" charset="0"/>
              </a:rPr>
              <a:t>Элементы FORM можно получить по имени или номеру, используя свойство </a:t>
            </a:r>
            <a:r>
              <a:rPr lang="ru-RU" sz="2600" b="1" dirty="0" err="1" smtClean="0">
                <a:latin typeface="Roboto" pitchFamily="2" charset="0"/>
                <a:ea typeface="Roboto" pitchFamily="2" charset="0"/>
              </a:rPr>
              <a:t>document.forms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[</a:t>
            </a:r>
            <a:r>
              <a:rPr lang="ru-RU" sz="2600" b="1" dirty="0" err="1" smtClean="0">
                <a:latin typeface="Roboto" pitchFamily="2" charset="0"/>
                <a:ea typeface="Roboto" pitchFamily="2" charset="0"/>
              </a:rPr>
              <a:t>name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/</a:t>
            </a:r>
            <a:r>
              <a:rPr lang="ru-RU" sz="2600" b="1" dirty="0" err="1" smtClean="0">
                <a:latin typeface="Roboto" pitchFamily="2" charset="0"/>
                <a:ea typeface="Roboto" pitchFamily="2" charset="0"/>
              </a:rPr>
              <a:t>index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]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.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811911"/>
            <a:ext cx="7920000" cy="236139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err="1" smtClean="0">
                <a:latin typeface="Roboto" pitchFamily="2" charset="0"/>
                <a:ea typeface="Roboto" pitchFamily="2" charset="0"/>
              </a:rPr>
              <a:t>Псевдомассив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forms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document.forms.feedback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document.forms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[“feedback”]</a:t>
            </a:r>
          </a:p>
          <a:p>
            <a:pPr indent="-457200">
              <a:spcAft>
                <a:spcPts val="600"/>
              </a:spcAft>
            </a:pP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document.forms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[0]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background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graphicFrame>
        <p:nvGraphicFramePr>
          <p:cNvPr id="7" name="Схема 6"/>
          <p:cNvGraphicFramePr/>
          <p:nvPr/>
        </p:nvGraphicFramePr>
        <p:xfrm>
          <a:off x="1524000" y="195728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Прямая соединительная линия 7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888855"/>
            <a:ext cx="7920000" cy="220750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err="1" smtClean="0">
                <a:latin typeface="Roboto" pitchFamily="2" charset="0"/>
                <a:ea typeface="Roboto" pitchFamily="2" charset="0"/>
              </a:rPr>
              <a:t>Псевдомассив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600" b="1" dirty="0" err="1" smtClean="0">
                <a:latin typeface="Roboto" pitchFamily="2" charset="0"/>
                <a:ea typeface="Roboto" pitchFamily="2" charset="0"/>
              </a:rPr>
              <a:t>form.elements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600" dirty="0" smtClean="0">
                <a:latin typeface="Roboto" pitchFamily="2" charset="0"/>
                <a:ea typeface="Roboto" pitchFamily="2" charset="0"/>
              </a:rPr>
              <a:t>Любой элемент формы </a:t>
            </a:r>
            <a:r>
              <a:rPr lang="ru-RU" sz="2600" b="1" dirty="0" err="1" smtClean="0">
                <a:latin typeface="Roboto" pitchFamily="2" charset="0"/>
                <a:ea typeface="Roboto" pitchFamily="2" charset="0"/>
              </a:rPr>
              <a:t>form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 можно получить аналогичным образом, используя свойство </a:t>
            </a:r>
            <a:r>
              <a:rPr lang="ru-RU" sz="2600" b="1" dirty="0" err="1" smtClean="0">
                <a:latin typeface="Roboto" pitchFamily="2" charset="0"/>
                <a:ea typeface="Roboto" pitchFamily="2" charset="0"/>
              </a:rPr>
              <a:t>form.elements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.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811911"/>
            <a:ext cx="7920000" cy="2361398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err="1" smtClean="0">
                <a:latin typeface="Roboto" pitchFamily="2" charset="0"/>
                <a:ea typeface="Roboto" pitchFamily="2" charset="0"/>
              </a:rPr>
              <a:t>Псевдомассив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600" b="1" dirty="0" err="1" smtClean="0">
                <a:latin typeface="Roboto" pitchFamily="2" charset="0"/>
                <a:ea typeface="Roboto" pitchFamily="2" charset="0"/>
              </a:rPr>
              <a:t>form.elements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let form = </a:t>
            </a: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document.forms.feedback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form.elements.username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form.elements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[“username”]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450274"/>
            <a:ext cx="7920000" cy="3084672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err="1" smtClean="0">
                <a:latin typeface="Roboto" pitchFamily="2" charset="0"/>
                <a:ea typeface="Roboto" pitchFamily="2" charset="0"/>
              </a:rPr>
              <a:t>Псевдомассив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 </a:t>
            </a:r>
            <a:r>
              <a:rPr lang="en-US" sz="2600" b="1" dirty="0" err="1" smtClean="0">
                <a:latin typeface="Roboto" pitchFamily="2" charset="0"/>
                <a:ea typeface="Roboto" pitchFamily="2" charset="0"/>
              </a:rPr>
              <a:t>form.elements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600" dirty="0" smtClean="0">
                <a:latin typeface="Roboto" pitchFamily="2" charset="0"/>
                <a:ea typeface="Roboto" pitchFamily="2" charset="0"/>
              </a:rPr>
              <a:t>Может быть несколько элементов с одинаковым именем. В таком случае </a:t>
            </a:r>
            <a:r>
              <a:rPr lang="ru-RU" sz="2600" b="1" dirty="0" err="1" smtClean="0">
                <a:latin typeface="Roboto" pitchFamily="2" charset="0"/>
                <a:ea typeface="Roboto" pitchFamily="2" charset="0"/>
              </a:rPr>
              <a:t>form.elements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[</a:t>
            </a:r>
            <a:r>
              <a:rPr lang="ru-RU" sz="2600" b="1" dirty="0" err="1" smtClean="0">
                <a:latin typeface="Roboto" pitchFamily="2" charset="0"/>
                <a:ea typeface="Roboto" pitchFamily="2" charset="0"/>
              </a:rPr>
              <a:t>name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] 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вернет коллекцию элементов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.</a:t>
            </a:r>
          </a:p>
          <a:p>
            <a:pPr indent="-457200">
              <a:spcAft>
                <a:spcPts val="600"/>
              </a:spcAft>
            </a:pPr>
            <a:r>
              <a:rPr lang="ru-RU" sz="2600" dirty="0" smtClean="0">
                <a:latin typeface="Roboto" pitchFamily="2" charset="0"/>
                <a:ea typeface="Roboto" pitchFamily="2" charset="0"/>
              </a:rPr>
              <a:t>Свойство </a:t>
            </a:r>
            <a:r>
              <a:rPr lang="ru-RU" sz="2600" dirty="0" err="1" smtClean="0">
                <a:latin typeface="Roboto" pitchFamily="2" charset="0"/>
                <a:ea typeface="Roboto" pitchFamily="2" charset="0"/>
              </a:rPr>
              <a:t>elements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 также есть у элементов &lt;</a:t>
            </a:r>
            <a:r>
              <a:rPr lang="ru-RU" sz="2600" dirty="0" err="1" smtClean="0">
                <a:latin typeface="Roboto" pitchFamily="2" charset="0"/>
                <a:ea typeface="Roboto" pitchFamily="2" charset="0"/>
              </a:rPr>
              <a:t>fieldset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&gt;.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088909"/>
            <a:ext cx="7920000" cy="180740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Элементы 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input 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и </a:t>
            </a:r>
            <a:r>
              <a:rPr lang="en-US" sz="2600" b="1" dirty="0" err="1" smtClean="0">
                <a:latin typeface="Roboto" pitchFamily="2" charset="0"/>
                <a:ea typeface="Roboto" pitchFamily="2" charset="0"/>
              </a:rPr>
              <a:t>textarea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600" dirty="0" smtClean="0">
                <a:latin typeface="Roboto" pitchFamily="2" charset="0"/>
                <a:ea typeface="Roboto" pitchFamily="2" charset="0"/>
              </a:rPr>
              <a:t>Для большинства типов </a:t>
            </a:r>
            <a:r>
              <a:rPr lang="ru-RU" sz="2600" b="1" dirty="0" err="1" smtClean="0">
                <a:latin typeface="Roboto" pitchFamily="2" charset="0"/>
                <a:ea typeface="Roboto" pitchFamily="2" charset="0"/>
              </a:rPr>
              <a:t>input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 значение ставится/читается через свойство </a:t>
            </a:r>
            <a:r>
              <a:rPr lang="ru-RU" sz="2600" b="1" dirty="0" err="1" smtClean="0">
                <a:latin typeface="Roboto" pitchFamily="2" charset="0"/>
                <a:ea typeface="Roboto" pitchFamily="2" charset="0"/>
              </a:rPr>
              <a:t>value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.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334858"/>
            <a:ext cx="7920000" cy="3315505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Элементы 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input 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и </a:t>
            </a:r>
            <a:r>
              <a:rPr lang="en-US" sz="2600" b="1" dirty="0" err="1" smtClean="0">
                <a:latin typeface="Roboto" pitchFamily="2" charset="0"/>
                <a:ea typeface="Roboto" pitchFamily="2" charset="0"/>
              </a:rPr>
              <a:t>textarea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let form = </a:t>
            </a: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document.forms.feedback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let name = </a:t>
            </a: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form.elements.username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name.value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  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               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 // 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считываем значение</a:t>
            </a:r>
          </a:p>
          <a:p>
            <a:pPr indent="-457200">
              <a:spcAft>
                <a:spcPts val="600"/>
              </a:spcAft>
            </a:pP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name.value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 = “</a:t>
            </a: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Vlad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”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   // устанавливаем значение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088909"/>
            <a:ext cx="7920000" cy="180740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Элементы 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input 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и </a:t>
            </a:r>
            <a:r>
              <a:rPr lang="en-US" sz="2600" b="1" dirty="0" err="1" smtClean="0">
                <a:latin typeface="Roboto" pitchFamily="2" charset="0"/>
                <a:ea typeface="Roboto" pitchFamily="2" charset="0"/>
              </a:rPr>
              <a:t>textarea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600" dirty="0" smtClean="0">
                <a:latin typeface="Roboto" pitchFamily="2" charset="0"/>
                <a:ea typeface="Roboto" pitchFamily="2" charset="0"/>
              </a:rPr>
              <a:t>Текущее «отмеченное» состояние для </a:t>
            </a:r>
            <a:r>
              <a:rPr lang="ru-RU" sz="2600" b="1" dirty="0" err="1" smtClean="0">
                <a:latin typeface="Roboto" pitchFamily="2" charset="0"/>
                <a:ea typeface="Roboto" pitchFamily="2" charset="0"/>
              </a:rPr>
              <a:t>checkbox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 и </a:t>
            </a:r>
            <a:r>
              <a:rPr lang="ru-RU" sz="2600" b="1" dirty="0" err="1" smtClean="0">
                <a:latin typeface="Roboto" pitchFamily="2" charset="0"/>
                <a:ea typeface="Roboto" pitchFamily="2" charset="0"/>
              </a:rPr>
              <a:t>radio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 находится в свойстве </a:t>
            </a:r>
            <a:r>
              <a:rPr lang="ru-RU" sz="2600" b="1" dirty="0" err="1" smtClean="0">
                <a:latin typeface="Roboto" pitchFamily="2" charset="0"/>
                <a:ea typeface="Roboto" pitchFamily="2" charset="0"/>
              </a:rPr>
              <a:t>checked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 (</a:t>
            </a:r>
            <a:r>
              <a:rPr lang="ru-RU" sz="2600" dirty="0" err="1" smtClean="0">
                <a:latin typeface="Roboto" pitchFamily="2" charset="0"/>
                <a:ea typeface="Roboto" pitchFamily="2" charset="0"/>
              </a:rPr>
              <a:t>true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/</a:t>
            </a:r>
            <a:r>
              <a:rPr lang="ru-RU" sz="2600" dirty="0" err="1" smtClean="0">
                <a:latin typeface="Roboto" pitchFamily="2" charset="0"/>
                <a:ea typeface="Roboto" pitchFamily="2" charset="0"/>
              </a:rPr>
              <a:t>false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).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304081"/>
            <a:ext cx="7920000" cy="337706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Элементы 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input 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и </a:t>
            </a:r>
            <a:r>
              <a:rPr lang="en-US" sz="2600" b="1" dirty="0" err="1" smtClean="0">
                <a:latin typeface="Roboto" pitchFamily="2" charset="0"/>
                <a:ea typeface="Roboto" pitchFamily="2" charset="0"/>
              </a:rPr>
              <a:t>textarea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let form = </a:t>
            </a: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document.forms.feedback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let admin = </a:t>
            </a: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form.elements.admin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admin.</a:t>
            </a:r>
            <a:r>
              <a:rPr lang="en-US" sz="2800" dirty="0" err="1" smtClean="0"/>
              <a:t>checked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  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            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 // 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считываем значение</a:t>
            </a:r>
          </a:p>
          <a:p>
            <a:pPr indent="-457200">
              <a:spcAft>
                <a:spcPts val="600"/>
              </a:spcAft>
            </a:pP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admin.</a:t>
            </a:r>
            <a:r>
              <a:rPr lang="en-US" sz="2800" dirty="0" err="1" smtClean="0"/>
              <a:t>checked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 = true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   // устанавливаем значение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250219"/>
            <a:ext cx="7920000" cy="3484782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Элементы 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select 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и 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option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600" dirty="0" err="1" smtClean="0">
                <a:latin typeface="Roboto" pitchFamily="2" charset="0"/>
                <a:ea typeface="Roboto" pitchFamily="2" charset="0"/>
              </a:rPr>
              <a:t>Селект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 в </a:t>
            </a:r>
            <a:r>
              <a:rPr lang="ru-RU" sz="2600" dirty="0" err="1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 можно установить двумя путями: поставив значение </a:t>
            </a:r>
            <a:r>
              <a:rPr lang="ru-RU" sz="2600" b="1" dirty="0" err="1" smtClean="0">
                <a:latin typeface="Roboto" pitchFamily="2" charset="0"/>
                <a:ea typeface="Roboto" pitchFamily="2" charset="0"/>
              </a:rPr>
              <a:t>select.value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, либо установив свойство </a:t>
            </a:r>
            <a:r>
              <a:rPr lang="ru-RU" sz="2600" b="1" dirty="0" err="1" smtClean="0">
                <a:latin typeface="Roboto" pitchFamily="2" charset="0"/>
                <a:ea typeface="Roboto" pitchFamily="2" charset="0"/>
              </a:rPr>
              <a:t>select.selectedIndex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 в номер нужной опции.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600" dirty="0" smtClean="0">
                <a:latin typeface="Roboto" pitchFamily="2" charset="0"/>
                <a:ea typeface="Roboto" pitchFamily="2" charset="0"/>
              </a:rPr>
              <a:t>Список элементов-опций доступен через </a:t>
            </a:r>
            <a:r>
              <a:rPr lang="ru-RU" sz="2600" b="1" dirty="0" err="1" smtClean="0">
                <a:latin typeface="Roboto" pitchFamily="2" charset="0"/>
                <a:ea typeface="Roboto" pitchFamily="2" charset="0"/>
              </a:rPr>
              <a:t>select.options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.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104026"/>
            <a:ext cx="7920000" cy="377717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Элементы 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select 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и 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option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let form = </a:t>
            </a: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document.forms.feedback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let subject = </a:t>
            </a: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form.elements.subject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subject.</a:t>
            </a:r>
            <a:r>
              <a:rPr lang="en-US" sz="2800" dirty="0" err="1" smtClean="0"/>
              <a:t>value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  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        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         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    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 // 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считываем значение</a:t>
            </a:r>
          </a:p>
          <a:p>
            <a:pPr indent="-457200">
              <a:spcAft>
                <a:spcPts val="600"/>
              </a:spcAft>
            </a:pP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subject.</a:t>
            </a:r>
            <a:r>
              <a:rPr lang="en-US" sz="2800" dirty="0" err="1" smtClean="0"/>
              <a:t>value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 = “support”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   // устанавливаем значение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104026"/>
            <a:ext cx="7920000" cy="3777170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Элементы 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select 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и 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option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let form = </a:t>
            </a: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document.forms.feedback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let subject = </a:t>
            </a: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form.elements.subject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subject.</a:t>
            </a:r>
            <a:r>
              <a:rPr lang="en-US" sz="2800" dirty="0" err="1" smtClean="0"/>
              <a:t>selectedIndex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  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       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 // 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считываем значение</a:t>
            </a:r>
          </a:p>
          <a:p>
            <a:pPr indent="-457200">
              <a:spcAft>
                <a:spcPts val="600"/>
              </a:spcAft>
            </a:pP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subject.</a:t>
            </a:r>
            <a:r>
              <a:rPr lang="en-US" sz="2800" dirty="0" err="1" smtClean="0"/>
              <a:t>selectedIndex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 = 1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   // устанавливаем значение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 smtClean="0"/>
              <a:t>subject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2964578"/>
            <a:ext cx="7920000" cy="176123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sz="5400" b="1" dirty="0" smtClean="0">
                <a:latin typeface="Roboto" pitchFamily="2" charset="0"/>
                <a:ea typeface="Roboto" pitchFamily="2" charset="0"/>
              </a:rPr>
              <a:t>HTML Forms</a:t>
            </a:r>
            <a:endParaRPr lang="ru-RU" sz="5400" b="1" dirty="0" smtClean="0">
              <a:latin typeface="Roboto" pitchFamily="2" charset="0"/>
              <a:ea typeface="Roboto" pitchFamily="2" charset="0"/>
            </a:endParaRPr>
          </a:p>
          <a:p>
            <a:pPr algn="ctr">
              <a:spcAft>
                <a:spcPts val="1800"/>
              </a:spcAft>
            </a:pPr>
            <a:r>
              <a:rPr lang="ru-RU" sz="3600" b="1" dirty="0" smtClean="0">
                <a:latin typeface="Roboto" pitchFamily="2" charset="0"/>
                <a:ea typeface="Roboto" pitchFamily="2" charset="0"/>
              </a:rPr>
              <a:t>Форма обратной связи</a:t>
            </a:r>
            <a:endParaRPr lang="ru-RU" sz="3600" dirty="0" smtClean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319470"/>
            <a:ext cx="7920000" cy="3346283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Элементы 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select </a:t>
            </a: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и </a:t>
            </a:r>
            <a:r>
              <a:rPr lang="en-US" sz="2600" b="1" dirty="0" smtClean="0">
                <a:latin typeface="Roboto" pitchFamily="2" charset="0"/>
                <a:ea typeface="Roboto" pitchFamily="2" charset="0"/>
              </a:rPr>
              <a:t>option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let form = </a:t>
            </a: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document.forms.feedback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let subject = </a:t>
            </a: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form.elements.subject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subject.</a:t>
            </a:r>
            <a:r>
              <a:rPr lang="en-US" sz="2800" dirty="0" err="1" smtClean="0"/>
              <a:t>options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  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       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 // 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список значений</a:t>
            </a:r>
          </a:p>
          <a:p>
            <a:pPr indent="-457200">
              <a:spcAft>
                <a:spcPts val="600"/>
              </a:spcAft>
            </a:pP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subject.</a:t>
            </a:r>
            <a:r>
              <a:rPr lang="en-US" sz="2800" dirty="0" err="1" smtClean="0"/>
              <a:t>options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[1]  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   // конкретное значение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211747"/>
            <a:ext cx="7920000" cy="356172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События и методы форм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600" dirty="0" smtClean="0">
                <a:latin typeface="Roboto" pitchFamily="2" charset="0"/>
                <a:ea typeface="Roboto" pitchFamily="2" charset="0"/>
              </a:rPr>
              <a:t>Событие </a:t>
            </a:r>
            <a:r>
              <a:rPr lang="ru-RU" sz="2600" b="1" dirty="0" err="1" smtClean="0">
                <a:latin typeface="Roboto" pitchFamily="2" charset="0"/>
                <a:ea typeface="Roboto" pitchFamily="2" charset="0"/>
              </a:rPr>
              <a:t>submit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 возникает при отправке формы. Наиболее частое его применение – это </a:t>
            </a:r>
            <a:r>
              <a:rPr lang="ru-RU" sz="2600" dirty="0" err="1" smtClean="0">
                <a:latin typeface="Roboto" pitchFamily="2" charset="0"/>
                <a:ea typeface="Roboto" pitchFamily="2" charset="0"/>
              </a:rPr>
              <a:t>валидация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 (проверка) формы перед отправкой.</a:t>
            </a:r>
          </a:p>
          <a:p>
            <a:pPr indent="-457200">
              <a:spcAft>
                <a:spcPts val="600"/>
              </a:spcAft>
            </a:pPr>
            <a:endParaRPr lang="ru-RU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ru-RU" sz="2600" dirty="0" smtClean="0">
                <a:latin typeface="Roboto" pitchFamily="2" charset="0"/>
                <a:ea typeface="Roboto" pitchFamily="2" charset="0"/>
              </a:rPr>
              <a:t>Метод </a:t>
            </a:r>
            <a:r>
              <a:rPr lang="ru-RU" sz="2600" b="1" dirty="0" err="1" smtClean="0">
                <a:latin typeface="Roboto" pitchFamily="2" charset="0"/>
                <a:ea typeface="Roboto" pitchFamily="2" charset="0"/>
              </a:rPr>
              <a:t>submit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 позволяет инициировать отправку формы из </a:t>
            </a:r>
            <a:r>
              <a:rPr lang="ru-RU" sz="2600" dirty="0" err="1" smtClean="0">
                <a:latin typeface="Roboto" pitchFamily="2" charset="0"/>
                <a:ea typeface="Roboto" pitchFamily="2" charset="0"/>
              </a:rPr>
              <a:t>JavaScript</a:t>
            </a:r>
            <a:r>
              <a:rPr lang="ru-RU" sz="2600" dirty="0" smtClean="0">
                <a:latin typeface="Roboto" pitchFamily="2" charset="0"/>
                <a:ea typeface="Roboto" pitchFamily="2" charset="0"/>
              </a:rPr>
              <a:t>, без участия пользователя.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2096332"/>
            <a:ext cx="7920000" cy="379255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События и методы форм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let form = </a:t>
            </a: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document.forms.feedback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;</a:t>
            </a:r>
            <a:endParaRPr lang="ru-RU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form. </a:t>
            </a: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addEventListener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(“submit”, function(</a:t>
            </a: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evt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) {</a:t>
            </a:r>
          </a:p>
          <a:p>
            <a:pPr lvl="2" indent="-457200">
              <a:spcAft>
                <a:spcPts val="600"/>
              </a:spcAft>
            </a:pP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evt.preventDefault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();</a:t>
            </a:r>
          </a:p>
          <a:p>
            <a:pPr lvl="2" indent="-457200">
              <a:spcAft>
                <a:spcPts val="6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…</a:t>
            </a:r>
          </a:p>
          <a:p>
            <a:pPr lvl="2" indent="-457200">
              <a:spcAft>
                <a:spcPts val="600"/>
              </a:spcAft>
            </a:pPr>
            <a:r>
              <a:rPr lang="en-US" sz="2600" dirty="0" err="1" smtClean="0">
                <a:latin typeface="Roboto" pitchFamily="2" charset="0"/>
                <a:ea typeface="Roboto" pitchFamily="2" charset="0"/>
              </a:rPr>
              <a:t>form.submit</a:t>
            </a:r>
            <a:r>
              <a:rPr lang="en-US" sz="2600" dirty="0" smtClean="0">
                <a:latin typeface="Roboto" pitchFamily="2" charset="0"/>
                <a:ea typeface="Roboto" pitchFamily="2" charset="0"/>
              </a:rPr>
              <a:t>();</a:t>
            </a:r>
          </a:p>
          <a:p>
            <a:pPr indent="-457200">
              <a:spcAft>
                <a:spcPts val="600"/>
              </a:spcAft>
            </a:pPr>
            <a:r>
              <a:rPr lang="en-US" sz="2600" dirty="0" smtClean="0">
                <a:latin typeface="Roboto" pitchFamily="2" charset="0"/>
                <a:ea typeface="Roboto" pitchFamily="2" charset="0"/>
              </a:rPr>
              <a:t>});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527493"/>
            <a:ext cx="7920000" cy="93023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Работаем с консолью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527493"/>
            <a:ext cx="7920000" cy="930236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Задача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forms</a:t>
            </a:r>
            <a:endParaRPr lang="ru-RU" sz="2600" spc="-100" dirty="0"/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2000" y="3181245"/>
            <a:ext cx="7920000" cy="162273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indent="-457200">
              <a:spcAft>
                <a:spcPts val="6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Домашнее задание:</a:t>
            </a:r>
            <a:endParaRPr lang="en-US" sz="26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r>
              <a:rPr lang="en-US" sz="2000" dirty="0" smtClean="0">
                <a:latin typeface="Roboto" pitchFamily="2" charset="0"/>
                <a:ea typeface="Roboto" pitchFamily="2" charset="0"/>
                <a:hlinkClick r:id="rId3"/>
              </a:rPr>
              <a:t>https://</a:t>
            </a:r>
            <a:r>
              <a:rPr lang="en-US" sz="2000" dirty="0" smtClean="0">
                <a:latin typeface="Roboto" pitchFamily="2" charset="0"/>
                <a:ea typeface="Roboto" pitchFamily="2" charset="0"/>
                <a:hlinkClick r:id="rId3"/>
              </a:rPr>
              <a:t>docs.google.com/forms/d/e/1FAIpQLSfF0Z_SI6AfGhAlg_uUl-XsRnYR4LGjEunQex3maZS7Z4OwMQ/viewform</a:t>
            </a:r>
            <a:endParaRPr lang="en-US" sz="2000" dirty="0" smtClean="0">
              <a:latin typeface="Roboto" pitchFamily="2" charset="0"/>
              <a:ea typeface="Roboto" pitchFamily="2" charset="0"/>
            </a:endParaRPr>
          </a:p>
          <a:p>
            <a:pPr indent="-457200">
              <a:spcAft>
                <a:spcPts val="600"/>
              </a:spcAft>
            </a:pPr>
            <a:endParaRPr lang="en-US" sz="2000" dirty="0" smtClean="0">
              <a:latin typeface="Roboto" pitchFamily="2" charset="0"/>
              <a:ea typeface="Roboto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keywords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3296657"/>
            <a:ext cx="7920000" cy="139190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Ключевые понятия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переменные и константы, типы данных, простые и составные типы данных, массивы, объекты,  методы, </a:t>
            </a:r>
            <a:r>
              <a:rPr lang="en-US" sz="2000" dirty="0" smtClean="0">
                <a:latin typeface="Roboto" pitchFamily="2" charset="0"/>
                <a:ea typeface="Roboto" pitchFamily="2" charset="0"/>
              </a:rPr>
              <a:t>JSON</a:t>
            </a:r>
            <a:endParaRPr lang="ru-RU" sz="2000" dirty="0" smtClean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611560" y="494654"/>
            <a:ext cx="7848872" cy="648072"/>
          </a:xfrm>
        </p:spPr>
        <p:txBody>
          <a:bodyPr anchor="ctr" anchorCtr="0"/>
          <a:lstStyle/>
          <a:p>
            <a:pPr algn="r"/>
            <a:r>
              <a:rPr lang="en-US" sz="2600" spc="-100" dirty="0"/>
              <a:t>keywords</a:t>
            </a:r>
            <a:endParaRPr lang="ru-RU" sz="26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612000" y="3296658"/>
            <a:ext cx="7920000" cy="1391901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ru-RU" sz="2600" b="1" dirty="0" smtClean="0">
                <a:latin typeface="Roboto" pitchFamily="2" charset="0"/>
                <a:ea typeface="Roboto" pitchFamily="2" charset="0"/>
              </a:rPr>
              <a:t>Ключевые навыки</a:t>
            </a:r>
            <a:endParaRPr lang="ru-RU" sz="2400" dirty="0" smtClean="0">
              <a:latin typeface="Roboto" pitchFamily="2" charset="0"/>
              <a:ea typeface="Roboto" pitchFamily="2" charset="0"/>
            </a:endParaRPr>
          </a:p>
          <a:p>
            <a:pPr>
              <a:spcAft>
                <a:spcPts val="600"/>
              </a:spcAft>
            </a:pPr>
            <a:r>
              <a:rPr lang="ru-RU" sz="2000" dirty="0" smtClean="0">
                <a:latin typeface="Roboto" pitchFamily="2" charset="0"/>
                <a:ea typeface="Roboto" pitchFamily="2" charset="0"/>
              </a:rPr>
              <a:t>использование составных типов данных и методов работы с ними</a:t>
            </a:r>
          </a:p>
        </p:txBody>
      </p:sp>
      <p:pic>
        <p:nvPicPr>
          <p:cNvPr id="6" name="Рисунок 5" descr="block-WT.png"/>
          <p:cNvPicPr>
            <a:picLocks noChangeAspect="1"/>
          </p:cNvPicPr>
          <p:nvPr/>
        </p:nvPicPr>
        <p:blipFill>
          <a:blip r:embed="rId2" cstate="print"/>
          <a:srcRect l="12196" t="15748" r="12196" b="15748"/>
          <a:stretch>
            <a:fillRect/>
          </a:stretch>
        </p:blipFill>
        <p:spPr>
          <a:xfrm>
            <a:off x="611560" y="530690"/>
            <a:ext cx="1088000" cy="576000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647564" y="1196752"/>
            <a:ext cx="77768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2000" y="3079298"/>
            <a:ext cx="7920000" cy="699404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3600" b="1" dirty="0" smtClean="0"/>
              <a:t>Давайте разбираться!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k Blue swoosh template 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Белый текст и шрифт Courier для слайдов с кодом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2A43BD6-BB12-4855-A62A-BDADBADB09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1_Dk Blue swoosh template Segoe</Template>
  <TotalTime>3278</TotalTime>
  <Words>1418</Words>
  <Application>Microsoft Office PowerPoint</Application>
  <PresentationFormat>Экран (4:3)</PresentationFormat>
  <Paragraphs>313</Paragraphs>
  <Slides>65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65</vt:i4>
      </vt:variant>
    </vt:vector>
  </HeadingPairs>
  <TitlesOfParts>
    <vt:vector size="67" baseType="lpstr">
      <vt:lpstr>1_Dk Blue swoosh template Segoe</vt:lpstr>
      <vt:lpstr>Белый текст и шрифт Courier для слайдов с кодом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</vt:vector>
  </TitlesOfParts>
  <Company>Home Office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The Wizard</dc:creator>
  <cp:lastModifiedBy>The Wizard</cp:lastModifiedBy>
  <cp:revision>367</cp:revision>
  <dcterms:created xsi:type="dcterms:W3CDTF">2017-04-01T18:09:36Z</dcterms:created>
  <dcterms:modified xsi:type="dcterms:W3CDTF">2019-02-01T11:12:53Z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TC102867319990</vt:lpwstr>
  </property>
</Properties>
</file>