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2"/>
    <p:sldMasterId id="2147483674" r:id="rId3"/>
  </p:sldMasterIdLst>
  <p:notesMasterIdLst>
    <p:notesMasterId r:id="rId19"/>
  </p:notesMasterIdLst>
  <p:sldIdLst>
    <p:sldId id="25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9" r:id="rId14"/>
    <p:sldId id="278" r:id="rId15"/>
    <p:sldId id="280" r:id="rId16"/>
    <p:sldId id="281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4DDBE-3F67-45C5-902C-EC583528543D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789F4-029E-4103-B002-2FFDD480A5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394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10/16/2017 6:21 PM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8685213"/>
            <a:ext cx="6172200" cy="457200"/>
          </a:xfrm>
        </p:spPr>
        <p:txBody>
          <a:bodyPr/>
          <a:lstStyle/>
          <a:p>
            <a:pPr algn="l" defTabSz="914400">
              <a:buNone/>
            </a:pP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Майкрософт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(Microsoft Corporation), 2007.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Все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права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защищены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 Microsoft, Windows, Windows Vista и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другие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названия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продуктов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являются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или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могут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являться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зарегистрированными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товарными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знаками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и/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или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товарными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знаками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в США и/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или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других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странах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</a:t>
            </a:r>
          </a:p>
          <a:p>
            <a:pPr algn="l" defTabSz="914400">
              <a:buNone/>
            </a:pP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Информация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приведена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в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этом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документе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только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в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демонстрационных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целях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и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отражает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точку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зрения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представителей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Майкрософт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момент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составления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данной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презентации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 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Поскольку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Майкрософт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вынуждена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учитывать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меняющиеся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рыночные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условия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,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она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гарантирует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точность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информации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,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указанной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после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составления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этой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презентации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, а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также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берет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себя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подобной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обязанности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  </a:t>
            </a:r>
            <a:b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 МАЙКРОСОФТ НЕ ДАЕТ НИКАКИХ ЯВНЫХ, ПОДРАЗУМЕВАЕМЫХ ИЛИ ЗАКРЕПЛЕННЫХ ЗАКОНОДАТЕЛЬСТВОМ ГАРАНТИЙ В ОТНОШЕНИИ СВЕДЕНИЙ ИЗ ЭТОЙ ПРЕЗЕНТАЦИИ.</a:t>
            </a:r>
          </a:p>
          <a:p>
            <a:pPr algn="l" defTabSz="914400">
              <a:buNone/>
            </a:pPr>
            <a:endParaRPr lang="en-US" sz="5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6172199" y="8685213"/>
            <a:ext cx="684213" cy="457200"/>
          </a:xfrm>
        </p:spPr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Заголовок и объект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Заголовок и объект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ролик, видео и прочие особые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smtClean="0"/>
              <a:t>щелкните, чтобы…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пользуется для слайдов с кодом программного обеспеч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117503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олик, видео и прочие особые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smtClean="0"/>
              <a:t>щелкните, чтобы…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757802"/>
            <a:ext cx="41148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981" y="1757802"/>
            <a:ext cx="411701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: печать с использованием оттенков сер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1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white rectangle.png"/>
          <p:cNvPicPr>
            <a:picLocks noChangeAspect="1"/>
          </p:cNvPicPr>
          <p:nvPr/>
        </p:nvPicPr>
        <p:blipFill>
          <a:blip r:embed="rId4" cstate="print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/>
          <p:cNvSpPr txBox="1">
            <a:spLocks/>
          </p:cNvSpPr>
          <p:nvPr/>
        </p:nvSpPr>
        <p:spPr>
          <a:xfrm>
            <a:off x="726943" y="2736503"/>
            <a:ext cx="7690114" cy="1384994"/>
          </a:xfrm>
          <a:prstGeom prst="rect">
            <a:avLst/>
          </a:prstGeom>
        </p:spPr>
        <p:txBody>
          <a:bodyPr lIns="72000" tIns="72000" rIns="72000" bIns="7200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b="1" i="1" spc="-640" dirty="0" smtClean="0">
                <a:ln w="11430"/>
                <a:gradFill>
                  <a:gsLst>
                    <a:gs pos="0">
                      <a:srgbClr val="FFEBD4">
                        <a:lumMod val="20000"/>
                        <a:lumOff val="80000"/>
                      </a:srgbClr>
                    </a:gs>
                    <a:gs pos="62000">
                      <a:srgbClr val="D5B953"/>
                    </a:gs>
                    <a:gs pos="28000">
                      <a:srgbClr val="F8F57B"/>
                    </a:gs>
                    <a:gs pos="88000">
                      <a:srgbClr val="D1943B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This is CS50</a:t>
            </a:r>
            <a:endParaRPr lang="ru-RU" sz="9600" b="1" i="1" spc="-640" dirty="0">
              <a:ln w="11430"/>
              <a:gradFill>
                <a:gsLst>
                  <a:gs pos="0">
                    <a:srgbClr val="FFEBD4">
                      <a:lumMod val="20000"/>
                      <a:lumOff val="80000"/>
                    </a:srgbClr>
                  </a:gs>
                  <a:gs pos="62000">
                    <a:srgbClr val="D5B953"/>
                  </a:gs>
                  <a:gs pos="28000">
                    <a:srgbClr val="F8F57B"/>
                  </a:gs>
                  <a:gs pos="88000">
                    <a:srgbClr val="D1943B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3131840" y="620688"/>
            <a:ext cx="5040560" cy="648072"/>
          </a:xfrm>
        </p:spPr>
        <p:txBody>
          <a:bodyPr anchor="ctr" anchorCtr="0"/>
          <a:lstStyle/>
          <a:p>
            <a:pPr algn="r"/>
            <a:r>
              <a:rPr lang="ru-RU" sz="4800" spc="-300" dirty="0" smtClean="0"/>
              <a:t>О курсе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2520335"/>
            <a:ext cx="7920000" cy="330011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 smtClean="0"/>
              <a:t>Этот курс нацелен на тех, кто в раздумьях над тем с чего начать изучать программирование. Этот курс приобрел популярность во всем мире благодаря кропотливому и упорному труду команды CS50 Гарвардского университета. А это более, чем 100 человек во главе с талантливым оратором и преподавателем, профессором Дэвидом </a:t>
            </a:r>
            <a:r>
              <a:rPr lang="ru-RU" sz="2000" dirty="0" err="1" smtClean="0"/>
              <a:t>Мэлэном</a:t>
            </a:r>
            <a:r>
              <a:rPr lang="ru-RU" sz="2000" dirty="0" smtClean="0"/>
              <a:t>. </a:t>
            </a:r>
            <a:endParaRPr lang="ru-RU" sz="2000" dirty="0" smtClean="0"/>
          </a:p>
          <a:p>
            <a:pPr>
              <a:spcAft>
                <a:spcPts val="600"/>
              </a:spcAft>
            </a:pPr>
            <a:r>
              <a:rPr lang="ru-RU" sz="2000" dirty="0" smtClean="0"/>
              <a:t>Почему </a:t>
            </a:r>
            <a:r>
              <a:rPr lang="ru-RU" sz="2000" dirty="0" smtClean="0"/>
              <a:t>легко начать изучать программирование с курса CS50? Потому что вся информация преподается простым и понятным языком, а манера преподавания отличается от постсоветских ВУЗов настолько, что курс больше похож на тренинг, нежели на университетскую лекцию.</a:t>
            </a:r>
            <a:endParaRPr lang="ru-RU" sz="2000" dirty="0"/>
          </a:p>
        </p:txBody>
      </p:sp>
      <p:pic>
        <p:nvPicPr>
          <p:cNvPr id="68612" name="Picture 4" descr="https://upload.wikimedia.org/wikipedia/en/thumb/3/3a/Harvard_Wreath_Logo_1.svg/1200px-Harvard_Wreath_Logo_1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000" y="404665"/>
            <a:ext cx="1079680" cy="105217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3131840" y="620688"/>
            <a:ext cx="5040560" cy="648072"/>
          </a:xfrm>
        </p:spPr>
        <p:txBody>
          <a:bodyPr anchor="ctr" anchorCtr="0"/>
          <a:lstStyle/>
          <a:p>
            <a:pPr algn="r"/>
            <a:r>
              <a:rPr lang="ru-RU" sz="4800" spc="-300" dirty="0" smtClean="0"/>
              <a:t>О курсе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2712696"/>
            <a:ext cx="5760200" cy="2915395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 smtClean="0"/>
              <a:t>Профессор компьютерных наук </a:t>
            </a:r>
            <a:r>
              <a:rPr lang="ru-RU" sz="2000" b="1" dirty="0" smtClean="0"/>
              <a:t>Дэвид </a:t>
            </a:r>
            <a:r>
              <a:rPr lang="ru-RU" sz="2000" b="1" dirty="0" err="1" smtClean="0"/>
              <a:t>Малан</a:t>
            </a:r>
            <a:r>
              <a:rPr lang="ru-RU" sz="2000" dirty="0" smtClean="0"/>
              <a:t>. Возможно, когда вы его увидите, у вас произойдет разрыв шаблона «профессор университета»: он чрезвычайно энергичен и подача информации у него ну очень живая. Думаю, успех курса — во многом его заслуга. Также ему помогают многочисленные ассистенты. Некоторые из них — опытные ребята, некоторые — из числа тех, кто сам совсем недавно прошёл CS50.</a:t>
            </a:r>
            <a:endParaRPr lang="ru-RU" sz="2000" dirty="0"/>
          </a:p>
        </p:txBody>
      </p:sp>
      <p:pic>
        <p:nvPicPr>
          <p:cNvPr id="68612" name="Picture 4" descr="https://upload.wikimedia.org/wikipedia/en/thumb/3/3a/Harvard_Wreath_Logo_1.svg/1200px-Harvard_Wreath_Logo_1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000" y="404665"/>
            <a:ext cx="1079680" cy="1052172"/>
          </a:xfrm>
          <a:prstGeom prst="rect">
            <a:avLst/>
          </a:prstGeom>
          <a:noFill/>
        </p:spPr>
      </p:pic>
      <p:pic>
        <p:nvPicPr>
          <p:cNvPr id="69634" name="Picture 2" descr="image"/>
          <p:cNvPicPr>
            <a:picLocks noChangeAspect="1" noChangeArrowheads="1"/>
          </p:cNvPicPr>
          <p:nvPr/>
        </p:nvPicPr>
        <p:blipFill>
          <a:blip r:embed="rId3" cstate="print"/>
          <a:srcRect l="51292"/>
          <a:stretch>
            <a:fillRect/>
          </a:stretch>
        </p:blipFill>
        <p:spPr bwMode="auto">
          <a:xfrm>
            <a:off x="6444208" y="2996952"/>
            <a:ext cx="2188170" cy="226867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3131840" y="620688"/>
            <a:ext cx="5040560" cy="648072"/>
          </a:xfrm>
        </p:spPr>
        <p:txBody>
          <a:bodyPr anchor="ctr" anchorCtr="0"/>
          <a:lstStyle/>
          <a:p>
            <a:pPr algn="r"/>
            <a:r>
              <a:rPr lang="ru-RU" sz="4800" spc="-300" dirty="0" smtClean="0"/>
              <a:t>О курсе</a:t>
            </a:r>
            <a:endParaRPr lang="ru-RU" sz="4800" spc="-300" dirty="0"/>
          </a:p>
        </p:txBody>
      </p:sp>
      <p:pic>
        <p:nvPicPr>
          <p:cNvPr id="68612" name="Picture 4" descr="https://upload.wikimedia.org/wikipedia/en/thumb/3/3a/Harvard_Wreath_Logo_1.svg/1200px-Harvard_Wreath_Logo_1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000" y="404665"/>
            <a:ext cx="1079680" cy="1052172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971600" y="4499828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https://level-80.com/category/cs50-na-russkom/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3802831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https://javarush.ru/quests/QUEST_HARVARD_CS50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3105835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https://courses.prometheus.org.ua/courses/Prometheus/CS50/2016_T1/about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3131840" y="620688"/>
            <a:ext cx="5040560" cy="648072"/>
          </a:xfrm>
        </p:spPr>
        <p:txBody>
          <a:bodyPr anchor="ctr" anchorCtr="0"/>
          <a:lstStyle/>
          <a:p>
            <a:pPr algn="r"/>
            <a:r>
              <a:rPr lang="ru-RU" sz="4800" spc="-300" dirty="0" smtClean="0"/>
              <a:t>О курсе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1812449"/>
            <a:ext cx="7920000" cy="4715888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400" b="1" dirty="0" smtClean="0"/>
              <a:t>Что изучают на CS50</a:t>
            </a:r>
          </a:p>
          <a:p>
            <a:pPr>
              <a:spcAft>
                <a:spcPts val="600"/>
              </a:spcAft>
            </a:pPr>
            <a:endParaRPr lang="ru-RU" sz="1400" dirty="0" smtClean="0"/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ru-RU" sz="1400" dirty="0" smtClean="0"/>
              <a:t>    Основы компьютерных наук и программирования. Системы счисления, работа с командной строкой в </a:t>
            </a:r>
            <a:r>
              <a:rPr lang="ru-RU" sz="1400" dirty="0" err="1" smtClean="0"/>
              <a:t>Linux</a:t>
            </a:r>
            <a:r>
              <a:rPr lang="ru-RU" sz="1400" dirty="0" smtClean="0"/>
              <a:t>, циклы, условные переходы и прочие радости.</a:t>
            </a:r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ru-RU" sz="1400" dirty="0" smtClean="0"/>
              <a:t>    Концепции алгоритмов и </a:t>
            </a:r>
            <a:r>
              <a:rPr lang="ru-RU" sz="1400" dirty="0" err="1" smtClean="0"/>
              <a:t>алгоритмичности</a:t>
            </a:r>
            <a:r>
              <a:rPr lang="ru-RU" sz="1400" dirty="0" smtClean="0"/>
              <a:t> мышления. Вы узнаете о том, какие задачи можно решать с помощью программирования и каким образом. О бинарном поиске, простом по сути, но очень эффективном и требующем тщательности в реализации, Дэвид </a:t>
            </a:r>
            <a:r>
              <a:rPr lang="ru-RU" sz="1400" dirty="0" err="1" smtClean="0"/>
              <a:t>Малан</a:t>
            </a:r>
            <a:r>
              <a:rPr lang="ru-RU" sz="1400" dirty="0" smtClean="0"/>
              <a:t> расскажет сходу, прямо на нулевой лекции. И попробуйте потом забыть сцену с разрывом телефонного справочника, а вместе с ней — и полученные знания! Вообще, курс охватывает все основные алгоритмы, которые нужно знать и понимать «</a:t>
            </a:r>
            <a:r>
              <a:rPr lang="ru-RU" sz="1400" dirty="0" err="1" smtClean="0"/>
              <a:t>айтишникам</a:t>
            </a:r>
            <a:r>
              <a:rPr lang="ru-RU" sz="1400" dirty="0" smtClean="0"/>
              <a:t>».</a:t>
            </a:r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ru-RU" sz="1400" dirty="0" smtClean="0"/>
              <a:t>    Концепции абстракции, структуры данных, инкапсуляции, управления памятью. Основы компьютерной безопасности. Процесс разработки ПО и </a:t>
            </a:r>
            <a:r>
              <a:rPr lang="ru-RU" sz="1400" dirty="0" err="1" smtClean="0"/>
              <a:t>веб-разработка</a:t>
            </a:r>
            <a:r>
              <a:rPr lang="ru-RU" sz="1400" dirty="0" smtClean="0"/>
              <a:t>.</a:t>
            </a:r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ru-RU" sz="1400" dirty="0" smtClean="0"/>
              <a:t>    Основы языка программирования C и визуального языка </a:t>
            </a:r>
            <a:r>
              <a:rPr lang="ru-RU" sz="1400" dirty="0" err="1" smtClean="0"/>
              <a:t>Scratch</a:t>
            </a:r>
            <a:r>
              <a:rPr lang="ru-RU" sz="1400" dirty="0" smtClean="0"/>
              <a:t>. Собственно, все основные примеры и задания студенты делают на языке C.</a:t>
            </a:r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ru-RU" sz="1400" dirty="0" smtClean="0"/>
              <a:t>    Основы баз данных и SQL.</a:t>
            </a:r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ru-RU" sz="1400" dirty="0" smtClean="0"/>
              <a:t>    </a:t>
            </a:r>
            <a:r>
              <a:rPr lang="ru-RU" sz="1400" dirty="0" err="1" smtClean="0"/>
              <a:t>Веб-разработка</a:t>
            </a:r>
            <a:r>
              <a:rPr lang="ru-RU" sz="1400" dirty="0" smtClean="0"/>
              <a:t>: основы CSS, HTML, </a:t>
            </a:r>
            <a:r>
              <a:rPr lang="ru-RU" sz="1400" dirty="0" err="1" smtClean="0"/>
              <a:t>JavaScript</a:t>
            </a:r>
            <a:r>
              <a:rPr lang="ru-RU" sz="1400" dirty="0" smtClean="0"/>
              <a:t> и PHP. Естественно, только самые азы.</a:t>
            </a:r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ru-RU" sz="1400" dirty="0" smtClean="0"/>
              <a:t>    Основы подготовки презентации проектов по программированию.</a:t>
            </a:r>
          </a:p>
          <a:p>
            <a:pPr>
              <a:spcAft>
                <a:spcPts val="600"/>
              </a:spcAft>
            </a:pPr>
            <a:endParaRPr lang="ru-RU" sz="1400" dirty="0"/>
          </a:p>
        </p:txBody>
      </p:sp>
      <p:pic>
        <p:nvPicPr>
          <p:cNvPr id="68612" name="Picture 4" descr="https://upload.wikimedia.org/wikipedia/en/thumb/3/3a/Harvard_Wreath_Logo_1.svg/1200px-Harvard_Wreath_Logo_1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000" y="404665"/>
            <a:ext cx="1079680" cy="105217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3131840" y="620688"/>
            <a:ext cx="5040560" cy="648072"/>
          </a:xfrm>
        </p:spPr>
        <p:txBody>
          <a:bodyPr anchor="ctr" anchorCtr="0"/>
          <a:lstStyle/>
          <a:p>
            <a:pPr algn="r"/>
            <a:r>
              <a:rPr lang="ru-RU" sz="4800" spc="-300" dirty="0" smtClean="0"/>
              <a:t>О курсе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1673949"/>
            <a:ext cx="7920000" cy="4992887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ru-RU" sz="1400" dirty="0" smtClean="0"/>
              <a:t>    </a:t>
            </a:r>
            <a:r>
              <a:rPr lang="ru-RU" sz="1400" dirty="0" smtClean="0"/>
              <a:t>Курс CS50 появился в Гарварде в 80е годы прошлого столетия.</a:t>
            </a:r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ru-RU" sz="1400" dirty="0" smtClean="0"/>
              <a:t>    В 2014 году Йельский университет решил отказаться от собственного курса по основам компьютерных наук в пользу CS50. В осеннем семестре 2015 года Дэвид </a:t>
            </a:r>
            <a:r>
              <a:rPr lang="ru-RU" sz="1400" dirty="0" err="1" smtClean="0"/>
              <a:t>Малан</a:t>
            </a:r>
            <a:r>
              <a:rPr lang="ru-RU" sz="1400" dirty="0" smtClean="0"/>
              <a:t> на каждой неделе проводил одну лекцию в аудитории Гарварда, вторую — в аудитории Йельского университета.</a:t>
            </a:r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ru-RU" sz="1400" dirty="0" smtClean="0"/>
              <a:t>    Да, CS50 сразу же стал самым популярным курсом </a:t>
            </a:r>
            <a:r>
              <a:rPr lang="ru-RU" sz="1400" dirty="0" err="1" smtClean="0"/>
              <a:t>Йеля</a:t>
            </a:r>
            <a:r>
              <a:rPr lang="ru-RU" sz="1400" dirty="0" smtClean="0"/>
              <a:t>: в осеннем семестре 2015 года на него записалось 510 студентов, больше, чем на любой другой курс любой специальности.</a:t>
            </a:r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ru-RU" sz="1400" dirty="0" smtClean="0"/>
              <a:t>    В Гарварде в 2012 году CS50 был вторым по популярности с 691 зарегистрированным студентом, однако в этом же году курс стартовал на образовательной платформе </a:t>
            </a:r>
            <a:r>
              <a:rPr lang="ru-RU" sz="1400" dirty="0" err="1" smtClean="0"/>
              <a:t>edX</a:t>
            </a:r>
            <a:r>
              <a:rPr lang="ru-RU" sz="1400" dirty="0" smtClean="0"/>
              <a:t>, что расширило его аудиторию еще на 53 000 слушателей со всего мира.</a:t>
            </a:r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ru-RU" sz="1400" dirty="0" smtClean="0"/>
              <a:t>    Осенью 2014 года CS50 выбился в лидеры в родном Гарварде с 818 записавшимися студентами. Это 12% всех учащихся колледжа.</a:t>
            </a:r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ru-RU" sz="1400" dirty="0" smtClean="0"/>
              <a:t>    Однажды лекцию CS50 вёл </a:t>
            </a:r>
            <a:r>
              <a:rPr lang="ru-RU" sz="1400" dirty="0" err="1" smtClean="0"/>
              <a:t>экс-CEO</a:t>
            </a:r>
            <a:r>
              <a:rPr lang="ru-RU" sz="1400" dirty="0" smtClean="0"/>
              <a:t> </a:t>
            </a:r>
            <a:r>
              <a:rPr lang="ru-RU" sz="1400" dirty="0" err="1" smtClean="0"/>
              <a:t>Microsoft</a:t>
            </a:r>
            <a:r>
              <a:rPr lang="ru-RU" sz="1400" dirty="0" smtClean="0"/>
              <a:t> Стив </a:t>
            </a:r>
            <a:r>
              <a:rPr lang="ru-RU" sz="1400" dirty="0" err="1" smtClean="0"/>
              <a:t>Балмер</a:t>
            </a:r>
            <a:r>
              <a:rPr lang="ru-RU" sz="1400" dirty="0" smtClean="0"/>
              <a:t>. В своем неповторимом и запоминающемся стиле ;).</a:t>
            </a:r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ru-RU" sz="1400" dirty="0" smtClean="0"/>
              <a:t>    В 2005 году Марк </a:t>
            </a:r>
            <a:r>
              <a:rPr lang="ru-RU" sz="1400" dirty="0" err="1" smtClean="0"/>
              <a:t>Цукерберг</a:t>
            </a:r>
            <a:r>
              <a:rPr lang="ru-RU" sz="1400" dirty="0" smtClean="0"/>
              <a:t> вел одну из лекций CS50 в качестве приглашенного гостя. Его пришло послушать… 15 человек.</a:t>
            </a:r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ru-RU" sz="1400" dirty="0" smtClean="0"/>
              <a:t>    Курс выбирают не только профильные студенты, но и те, кто хотят расширить кругозор, узнать что-то о компьютерах. Порой это кардинально меняет жизнь этих «непрофильных» студентов. Например, выпускница факультета истории и литературы </a:t>
            </a:r>
            <a:r>
              <a:rPr lang="ru-RU" sz="1400" dirty="0" err="1" smtClean="0"/>
              <a:t>Сьюзен</a:t>
            </a:r>
            <a:r>
              <a:rPr lang="ru-RU" sz="1400" dirty="0" smtClean="0"/>
              <a:t> </a:t>
            </a:r>
            <a:r>
              <a:rPr lang="ru-RU" sz="1400" dirty="0" err="1" smtClean="0"/>
              <a:t>Войчицки</a:t>
            </a:r>
            <a:r>
              <a:rPr lang="ru-RU" sz="1400" dirty="0" smtClean="0"/>
              <a:t> (</a:t>
            </a:r>
            <a:r>
              <a:rPr lang="ru-RU" sz="1400" dirty="0" err="1" smtClean="0"/>
              <a:t>Susan</a:t>
            </a:r>
            <a:r>
              <a:rPr lang="ru-RU" sz="1400" dirty="0" smtClean="0"/>
              <a:t> </a:t>
            </a:r>
            <a:r>
              <a:rPr lang="ru-RU" sz="1400" dirty="0" err="1" smtClean="0"/>
              <a:t>Wojcicki</a:t>
            </a:r>
            <a:r>
              <a:rPr lang="ru-RU" sz="1400" dirty="0" smtClean="0"/>
              <a:t>) прослушала CS50 на последнем курсе. А затем переехала в Кремниевую Долину. Сегодня она — исполнительный директор </a:t>
            </a:r>
            <a:r>
              <a:rPr lang="ru-RU" sz="1400" dirty="0" err="1" smtClean="0"/>
              <a:t>YouTube</a:t>
            </a:r>
            <a:r>
              <a:rPr lang="ru-RU" sz="1400" dirty="0" smtClean="0"/>
              <a:t>.</a:t>
            </a:r>
            <a:endParaRPr lang="ru-RU" sz="1400" dirty="0" smtClean="0"/>
          </a:p>
        </p:txBody>
      </p:sp>
      <p:pic>
        <p:nvPicPr>
          <p:cNvPr id="68612" name="Picture 4" descr="https://upload.wikimedia.org/wikipedia/en/thumb/3/3a/Harvard_Wreath_Logo_1.svg/1200px-Harvard_Wreath_Logo_1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000" y="404665"/>
            <a:ext cx="1079680" cy="105217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620688"/>
            <a:ext cx="756084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CS50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3079298"/>
            <a:ext cx="7920000" cy="69940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b="1" dirty="0" smtClean="0"/>
              <a:t>Начнем?</a:t>
            </a:r>
            <a:endParaRPr lang="ru-RU" sz="3600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3131840" y="620688"/>
            <a:ext cx="5040560" cy="648072"/>
          </a:xfrm>
        </p:spPr>
        <p:txBody>
          <a:bodyPr anchor="ctr" anchorCtr="0"/>
          <a:lstStyle/>
          <a:p>
            <a:pPr algn="r"/>
            <a:r>
              <a:rPr lang="ru-RU" sz="4800" spc="-300" dirty="0" smtClean="0"/>
              <a:t>О фонде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2117496"/>
            <a:ext cx="7920000" cy="2623008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600" dirty="0" smtClean="0"/>
              <a:t>Фонд </a:t>
            </a:r>
            <a:r>
              <a:rPr lang="ru-RU" sz="2600" dirty="0" err="1" smtClean="0"/>
              <a:t>BrainBasket</a:t>
            </a:r>
            <a:r>
              <a:rPr lang="ru-RU" sz="2600" dirty="0" smtClean="0"/>
              <a:t> является некоммерческой организацией, цель которой — способствовать развитию образования украинцев в сфере IТ. </a:t>
            </a:r>
            <a:endParaRPr lang="ru-RU" sz="2600" dirty="0" smtClean="0"/>
          </a:p>
          <a:p>
            <a:pPr>
              <a:spcAft>
                <a:spcPts val="600"/>
              </a:spcAft>
            </a:pPr>
            <a:r>
              <a:rPr lang="ru-RU" sz="2600" dirty="0" smtClean="0"/>
              <a:t>Фонд </a:t>
            </a:r>
            <a:r>
              <a:rPr lang="ru-RU" sz="2600" dirty="0" smtClean="0"/>
              <a:t>был основан в 2014 году с видением объединения усилий всех игроков </a:t>
            </a:r>
            <a:r>
              <a:rPr lang="ru-RU" sz="2600" dirty="0" err="1" smtClean="0"/>
              <a:t>IТ-индустрии</a:t>
            </a:r>
            <a:r>
              <a:rPr lang="ru-RU" sz="2600" dirty="0" smtClean="0"/>
              <a:t> для подготовки 100 000 программистов до 2020 года. </a:t>
            </a:r>
            <a:endParaRPr lang="ru-RU" sz="2600" dirty="0"/>
          </a:p>
        </p:txBody>
      </p:sp>
      <p:pic>
        <p:nvPicPr>
          <p:cNvPr id="44036" name="Picture 4" descr="BrainBasket Found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92696"/>
            <a:ext cx="2286000" cy="50482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3131840" y="620688"/>
            <a:ext cx="5040560" cy="648072"/>
          </a:xfrm>
        </p:spPr>
        <p:txBody>
          <a:bodyPr anchor="ctr" anchorCtr="0"/>
          <a:lstStyle/>
          <a:p>
            <a:pPr algn="r"/>
            <a:r>
              <a:rPr lang="ru-RU" sz="4800" spc="-300" dirty="0" smtClean="0"/>
              <a:t>О фонде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2356023"/>
            <a:ext cx="7920000" cy="214595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600" dirty="0" smtClean="0"/>
              <a:t>Фонд </a:t>
            </a:r>
            <a:r>
              <a:rPr lang="ru-RU" sz="2600" dirty="0" err="1" smtClean="0"/>
              <a:t>BrainBasket</a:t>
            </a:r>
            <a:r>
              <a:rPr lang="ru-RU" sz="2600" dirty="0" smtClean="0"/>
              <a:t> — это неприбыльная организация, которая существует исключительно за счет пожертвований компаний, организаций, доноров, обычных людей и времени, которое предоставляют волонтеры.</a:t>
            </a:r>
            <a:endParaRPr lang="ru-RU" sz="2600" dirty="0"/>
          </a:p>
        </p:txBody>
      </p:sp>
      <p:pic>
        <p:nvPicPr>
          <p:cNvPr id="44036" name="Picture 4" descr="BrainBasket Found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92696"/>
            <a:ext cx="2286000" cy="504826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612000" y="5157192"/>
            <a:ext cx="50513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https://brainbasket.org/ru/homepage/</a:t>
            </a:r>
            <a:endParaRPr lang="ru-RU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3131840" y="620688"/>
            <a:ext cx="5040560" cy="648072"/>
          </a:xfrm>
        </p:spPr>
        <p:txBody>
          <a:bodyPr anchor="ctr" anchorCtr="0"/>
          <a:lstStyle/>
          <a:p>
            <a:pPr algn="r"/>
            <a:r>
              <a:rPr lang="ru-RU" sz="4800" spc="-300" dirty="0" smtClean="0"/>
              <a:t>О проекте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2240607"/>
            <a:ext cx="7920000" cy="237678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600" dirty="0" err="1" smtClean="0"/>
              <a:t>Technology</a:t>
            </a:r>
            <a:r>
              <a:rPr lang="ru-RU" sz="2600" dirty="0" smtClean="0"/>
              <a:t> </a:t>
            </a:r>
            <a:r>
              <a:rPr lang="ru-RU" sz="2600" dirty="0" err="1" smtClean="0"/>
              <a:t>Nation</a:t>
            </a:r>
            <a:r>
              <a:rPr lang="ru-RU" sz="2600" dirty="0" smtClean="0"/>
              <a:t> – это всеукраинский проект по бесплатному обучению основам </a:t>
            </a:r>
            <a:r>
              <a:rPr lang="ru-RU" sz="2600" dirty="0" smtClean="0"/>
              <a:t>программирования.</a:t>
            </a:r>
          </a:p>
          <a:p>
            <a:pPr>
              <a:spcAft>
                <a:spcPts val="600"/>
              </a:spcAft>
            </a:pPr>
            <a:endParaRPr lang="ru-RU" sz="2600" dirty="0" smtClean="0"/>
          </a:p>
          <a:p>
            <a:pPr>
              <a:spcAft>
                <a:spcPts val="600"/>
              </a:spcAft>
            </a:pPr>
            <a:r>
              <a:rPr lang="ru-RU" sz="2600" dirty="0" smtClean="0"/>
              <a:t>Количество зачисленных </a:t>
            </a:r>
            <a:r>
              <a:rPr lang="ru-RU" sz="2600" dirty="0" smtClean="0"/>
              <a:t>участников: </a:t>
            </a:r>
            <a:r>
              <a:rPr lang="ru-RU" sz="2600" dirty="0" smtClean="0"/>
              <a:t>3040</a:t>
            </a:r>
          </a:p>
          <a:p>
            <a:pPr>
              <a:spcAft>
                <a:spcPts val="600"/>
              </a:spcAft>
            </a:pPr>
            <a:r>
              <a:rPr lang="ru-RU" sz="2600" dirty="0" smtClean="0"/>
              <a:t>Количество </a:t>
            </a:r>
            <a:r>
              <a:rPr lang="ru-RU" sz="2600" dirty="0" smtClean="0"/>
              <a:t>учебных </a:t>
            </a:r>
            <a:r>
              <a:rPr lang="ru-RU" sz="2600" dirty="0" err="1" smtClean="0"/>
              <a:t>хабов</a:t>
            </a:r>
            <a:r>
              <a:rPr lang="ru-RU" sz="2600" dirty="0" smtClean="0"/>
              <a:t>: 60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2000" y="5157192"/>
            <a:ext cx="625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https://brainbasket.org/ru/technology-nation-3/</a:t>
            </a:r>
            <a:endParaRPr lang="ru-RU" sz="2400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467544" y="476672"/>
            <a:ext cx="3488455" cy="817291"/>
            <a:chOff x="467544" y="260648"/>
            <a:chExt cx="3488455" cy="817291"/>
          </a:xfrm>
        </p:grpSpPr>
        <p:pic>
          <p:nvPicPr>
            <p:cNvPr id="8" name="Picture 4" descr="BrainBasket Foundatio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11760" y="763935"/>
              <a:ext cx="1421904" cy="314004"/>
            </a:xfrm>
            <a:prstGeom prst="rect">
              <a:avLst/>
            </a:prstGeom>
            <a:noFill/>
          </p:spPr>
        </p:pic>
        <p:sp>
          <p:nvSpPr>
            <p:cNvPr id="9" name="Прямоугольник 8"/>
            <p:cNvSpPr/>
            <p:nvPr/>
          </p:nvSpPr>
          <p:spPr>
            <a:xfrm>
              <a:off x="467544" y="260648"/>
              <a:ext cx="348845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smtClean="0"/>
                <a:t>TECHNOLOGY NATION</a:t>
              </a:r>
              <a:endParaRPr lang="en-US" sz="2800" b="1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3131840" y="620688"/>
            <a:ext cx="5040560" cy="648072"/>
          </a:xfrm>
        </p:spPr>
        <p:txBody>
          <a:bodyPr anchor="ctr" anchorCtr="0"/>
          <a:lstStyle/>
          <a:p>
            <a:pPr algn="r"/>
            <a:r>
              <a:rPr lang="ru-RU" sz="4800" spc="-300" dirty="0" smtClean="0"/>
              <a:t>О проекте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2204864"/>
            <a:ext cx="7920000" cy="3931058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600" dirty="0" smtClean="0"/>
              <a:t>Данный </a:t>
            </a:r>
            <a:r>
              <a:rPr lang="ru-RU" sz="2600" dirty="0" smtClean="0"/>
              <a:t>проект позволяет </a:t>
            </a:r>
            <a:r>
              <a:rPr lang="ru-RU" sz="2600" dirty="0" smtClean="0"/>
              <a:t>всем желающим получить </a:t>
            </a:r>
            <a:r>
              <a:rPr lang="ru-RU" sz="2600" dirty="0" err="1" smtClean="0"/>
              <a:t>IТ-образование</a:t>
            </a:r>
            <a:r>
              <a:rPr lang="ru-RU" sz="2600" dirty="0" smtClean="0"/>
              <a:t> мирового уровня и изучить основы наиболее популярных языков программирования, дает слушателям хороший базис для дальнейшего обучения и трудоустройства в IT-сфере</a:t>
            </a:r>
            <a:r>
              <a:rPr lang="ru-RU" sz="2600" dirty="0" smtClean="0"/>
              <a:t>.</a:t>
            </a:r>
          </a:p>
          <a:p>
            <a:pPr>
              <a:spcAft>
                <a:spcPts val="600"/>
              </a:spcAft>
            </a:pPr>
            <a:endParaRPr lang="ru-RU" sz="2600" dirty="0" smtClean="0"/>
          </a:p>
          <a:p>
            <a:pPr>
              <a:spcAft>
                <a:spcPts val="600"/>
              </a:spcAft>
            </a:pPr>
            <a:r>
              <a:rPr lang="ru-RU" sz="2000" dirty="0" smtClean="0"/>
              <a:t>Учебные программы базируются на курсах лучших мировых университетов (</a:t>
            </a:r>
            <a:r>
              <a:rPr lang="ru-RU" sz="2000" dirty="0" err="1" smtClean="0"/>
              <a:t>Harvard</a:t>
            </a:r>
            <a:r>
              <a:rPr lang="ru-RU" sz="2000" dirty="0" smtClean="0"/>
              <a:t>, MIT, </a:t>
            </a:r>
            <a:r>
              <a:rPr lang="ru-RU" sz="2000" dirty="0" err="1" smtClean="0"/>
              <a:t>Stanford</a:t>
            </a:r>
            <a:r>
              <a:rPr lang="ru-RU" sz="2000" dirty="0" smtClean="0"/>
              <a:t>) и дают понимание основ программирования и знакомят с наиболее популярными языками программирования (C, </a:t>
            </a:r>
            <a:r>
              <a:rPr lang="ru-RU" sz="2000" dirty="0" err="1" smtClean="0"/>
              <a:t>Python</a:t>
            </a:r>
            <a:r>
              <a:rPr lang="ru-RU" sz="2000" dirty="0" smtClean="0"/>
              <a:t>, </a:t>
            </a:r>
            <a:r>
              <a:rPr lang="ru-RU" sz="2000" dirty="0" err="1" smtClean="0"/>
              <a:t>JavaScript</a:t>
            </a:r>
            <a:r>
              <a:rPr lang="ru-RU" sz="2000" dirty="0" smtClean="0"/>
              <a:t>, HTML / CSS)</a:t>
            </a:r>
            <a:endParaRPr lang="ru-RU" sz="20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467544" y="476672"/>
            <a:ext cx="3488455" cy="817291"/>
            <a:chOff x="467544" y="260648"/>
            <a:chExt cx="3488455" cy="817291"/>
          </a:xfrm>
        </p:grpSpPr>
        <p:pic>
          <p:nvPicPr>
            <p:cNvPr id="44036" name="Picture 4" descr="BrainBasket Foundatio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11760" y="763935"/>
              <a:ext cx="1421904" cy="314004"/>
            </a:xfrm>
            <a:prstGeom prst="rect">
              <a:avLst/>
            </a:prstGeom>
            <a:noFill/>
          </p:spPr>
        </p:pic>
        <p:sp>
          <p:nvSpPr>
            <p:cNvPr id="7" name="Прямоугольник 6"/>
            <p:cNvSpPr/>
            <p:nvPr/>
          </p:nvSpPr>
          <p:spPr>
            <a:xfrm>
              <a:off x="467544" y="260648"/>
              <a:ext cx="348845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smtClean="0"/>
                <a:t>TECHNOLOGY NATION</a:t>
              </a:r>
              <a:endParaRPr lang="en-US" sz="2800" b="1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3131840" y="620688"/>
            <a:ext cx="5040560" cy="648072"/>
          </a:xfrm>
        </p:spPr>
        <p:txBody>
          <a:bodyPr anchor="ctr" anchorCtr="0"/>
          <a:lstStyle/>
          <a:p>
            <a:pPr algn="r"/>
            <a:r>
              <a:rPr lang="ru-RU" sz="4800" spc="-300" dirty="0" smtClean="0"/>
              <a:t>О проекте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2312586"/>
            <a:ext cx="7920000" cy="371561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600" dirty="0" smtClean="0"/>
              <a:t>Занятия проходят в формате </a:t>
            </a:r>
            <a:r>
              <a:rPr lang="ru-RU" sz="2600" dirty="0" err="1" smtClean="0"/>
              <a:t>blended</a:t>
            </a:r>
            <a:r>
              <a:rPr lang="ru-RU" sz="2600" dirty="0" smtClean="0"/>
              <a:t> </a:t>
            </a:r>
            <a:r>
              <a:rPr lang="ru-RU" sz="2600" dirty="0" err="1" smtClean="0"/>
              <a:t>learning</a:t>
            </a:r>
            <a:r>
              <a:rPr lang="ru-RU" sz="2600" dirty="0" smtClean="0"/>
              <a:t> (смешанное обучение), что предусматривает самостоятельную работу с лекционным материалом, который изложен в </a:t>
            </a:r>
            <a:r>
              <a:rPr lang="ru-RU" sz="2600" dirty="0" err="1" smtClean="0"/>
              <a:t>онлайн</a:t>
            </a:r>
            <a:r>
              <a:rPr lang="ru-RU" sz="2600" dirty="0" smtClean="0"/>
              <a:t>, и аудиторную практику под руководством опытных менторов на базе библиотек по всей Украине.</a:t>
            </a:r>
            <a:endParaRPr lang="ru-RU" sz="2600" dirty="0" smtClean="0"/>
          </a:p>
          <a:p>
            <a:pPr>
              <a:spcAft>
                <a:spcPts val="600"/>
              </a:spcAft>
            </a:pPr>
            <a:endParaRPr lang="ru-RU" sz="2600" dirty="0" smtClean="0"/>
          </a:p>
          <a:p>
            <a:pPr>
              <a:spcAft>
                <a:spcPts val="600"/>
              </a:spcAft>
            </a:pPr>
            <a:r>
              <a:rPr lang="ru-RU" sz="2000" dirty="0" smtClean="0"/>
              <a:t>Курс длится </a:t>
            </a:r>
            <a:r>
              <a:rPr lang="ru-RU" sz="2000" dirty="0" smtClean="0"/>
              <a:t>3-4 </a:t>
            </a:r>
            <a:r>
              <a:rPr lang="ru-RU" sz="2000" dirty="0" smtClean="0"/>
              <a:t>месяца, аудиторные занятия проходят два раза в неделю в рабочие дни с </a:t>
            </a:r>
            <a:r>
              <a:rPr lang="ru-RU" sz="2000" dirty="0" smtClean="0"/>
              <a:t>18:00 </a:t>
            </a:r>
            <a:r>
              <a:rPr lang="ru-RU" sz="2000" dirty="0" smtClean="0"/>
              <a:t>до </a:t>
            </a:r>
            <a:r>
              <a:rPr lang="ru-RU" sz="2000" dirty="0" smtClean="0"/>
              <a:t>19:30</a:t>
            </a:r>
            <a:endParaRPr lang="ru-RU" sz="2000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467544" y="476672"/>
            <a:ext cx="3488455" cy="817291"/>
            <a:chOff x="467544" y="260648"/>
            <a:chExt cx="3488455" cy="817291"/>
          </a:xfrm>
        </p:grpSpPr>
        <p:pic>
          <p:nvPicPr>
            <p:cNvPr id="7" name="Picture 4" descr="BrainBasket Foundatio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11760" y="763935"/>
              <a:ext cx="1421904" cy="314004"/>
            </a:xfrm>
            <a:prstGeom prst="rect">
              <a:avLst/>
            </a:prstGeom>
            <a:noFill/>
          </p:spPr>
        </p:pic>
        <p:sp>
          <p:nvSpPr>
            <p:cNvPr id="8" name="Прямоугольник 7"/>
            <p:cNvSpPr/>
            <p:nvPr/>
          </p:nvSpPr>
          <p:spPr>
            <a:xfrm>
              <a:off x="467544" y="260648"/>
              <a:ext cx="348845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smtClean="0"/>
                <a:t>TECHNOLOGY NATION</a:t>
              </a:r>
              <a:endParaRPr lang="en-US" sz="2800" b="1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3131840" y="620688"/>
            <a:ext cx="5040560" cy="648072"/>
          </a:xfrm>
        </p:spPr>
        <p:txBody>
          <a:bodyPr anchor="ctr" anchorCtr="0"/>
          <a:lstStyle/>
          <a:p>
            <a:pPr algn="r"/>
            <a:r>
              <a:rPr lang="ru-RU" sz="4800" spc="-300" dirty="0" smtClean="0"/>
              <a:t>О проекте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2851195"/>
            <a:ext cx="7920000" cy="263839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600" dirty="0" smtClean="0"/>
              <a:t>Обучение бесплатное</a:t>
            </a:r>
            <a:endParaRPr lang="ru-RU" sz="2600" dirty="0" smtClean="0"/>
          </a:p>
          <a:p>
            <a:pPr>
              <a:spcAft>
                <a:spcPts val="600"/>
              </a:spcAft>
            </a:pPr>
            <a:endParaRPr lang="ru-RU" sz="2600" dirty="0" smtClean="0"/>
          </a:p>
          <a:p>
            <a:pPr>
              <a:spcAft>
                <a:spcPts val="600"/>
              </a:spcAft>
            </a:pPr>
            <a:r>
              <a:rPr lang="ru-RU" sz="2000" dirty="0" smtClean="0"/>
              <a:t>Участие в программе не требует предварительных технических навыков и подать заявку на участие могут все желающие. Ключевыми критериями отбора является владение компьютером на уровне уверенного пользователя и знание английского языка на уровне </a:t>
            </a:r>
            <a:r>
              <a:rPr lang="ru-RU" sz="2000" dirty="0" err="1" smtClean="0"/>
              <a:t>upper-intermediate</a:t>
            </a:r>
            <a:r>
              <a:rPr lang="ru-RU" sz="2000" dirty="0" smtClean="0"/>
              <a:t> или выше.</a:t>
            </a:r>
            <a:endParaRPr lang="ru-RU" sz="2000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467544" y="476672"/>
            <a:ext cx="3488455" cy="817291"/>
            <a:chOff x="467544" y="260648"/>
            <a:chExt cx="3488455" cy="817291"/>
          </a:xfrm>
        </p:grpSpPr>
        <p:pic>
          <p:nvPicPr>
            <p:cNvPr id="7" name="Picture 4" descr="BrainBasket Foundatio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11760" y="763935"/>
              <a:ext cx="1421904" cy="314004"/>
            </a:xfrm>
            <a:prstGeom prst="rect">
              <a:avLst/>
            </a:prstGeom>
            <a:noFill/>
          </p:spPr>
        </p:pic>
        <p:sp>
          <p:nvSpPr>
            <p:cNvPr id="8" name="Прямоугольник 7"/>
            <p:cNvSpPr/>
            <p:nvPr/>
          </p:nvSpPr>
          <p:spPr>
            <a:xfrm>
              <a:off x="467544" y="260648"/>
              <a:ext cx="348845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smtClean="0"/>
                <a:t>TECHNOLOGY NATION</a:t>
              </a:r>
              <a:endParaRPr lang="en-US" sz="2800" b="1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3131840" y="620688"/>
            <a:ext cx="5040560" cy="648072"/>
          </a:xfrm>
        </p:spPr>
        <p:txBody>
          <a:bodyPr anchor="ctr" anchorCtr="0"/>
          <a:lstStyle/>
          <a:p>
            <a:pPr algn="r"/>
            <a:r>
              <a:rPr lang="ru-RU" sz="4800" spc="-300" dirty="0" smtClean="0"/>
              <a:t>О курсе</a:t>
            </a:r>
            <a:endParaRPr lang="ru-RU" sz="4800" spc="-300" dirty="0"/>
          </a:p>
        </p:txBody>
      </p:sp>
      <p:pic>
        <p:nvPicPr>
          <p:cNvPr id="68612" name="Picture 4" descr="https://upload.wikimedia.org/wikipedia/en/thumb/3/3a/Harvard_Wreath_Logo_1.svg/1200px-Harvard_Wreath_Logo_1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000" y="404665"/>
            <a:ext cx="1079680" cy="1052172"/>
          </a:xfrm>
          <a:prstGeom prst="rect">
            <a:avLst/>
          </a:prstGeom>
          <a:noFill/>
        </p:spPr>
      </p:pic>
      <p:sp>
        <p:nvSpPr>
          <p:cNvPr id="9" name="Текст 3"/>
          <p:cNvSpPr txBox="1">
            <a:spLocks/>
          </p:cNvSpPr>
          <p:nvPr/>
        </p:nvSpPr>
        <p:spPr>
          <a:xfrm>
            <a:off x="726943" y="2736503"/>
            <a:ext cx="7690114" cy="1384994"/>
          </a:xfrm>
          <a:prstGeom prst="rect">
            <a:avLst/>
          </a:prstGeom>
        </p:spPr>
        <p:txBody>
          <a:bodyPr lIns="72000" tIns="72000" rIns="72000" bIns="7200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b="1" i="1" spc="-640" dirty="0" smtClean="0">
                <a:ln w="11430"/>
                <a:gradFill>
                  <a:gsLst>
                    <a:gs pos="0">
                      <a:srgbClr val="FFEBD4">
                        <a:lumMod val="20000"/>
                        <a:lumOff val="80000"/>
                      </a:srgbClr>
                    </a:gs>
                    <a:gs pos="62000">
                      <a:srgbClr val="D5B953"/>
                    </a:gs>
                    <a:gs pos="28000">
                      <a:srgbClr val="F8F57B"/>
                    </a:gs>
                    <a:gs pos="88000">
                      <a:srgbClr val="D1943B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This is CS50</a:t>
            </a:r>
            <a:endParaRPr lang="ru-RU" sz="9600" b="1" i="1" spc="-640" dirty="0">
              <a:ln w="11430"/>
              <a:gradFill>
                <a:gsLst>
                  <a:gs pos="0">
                    <a:srgbClr val="FFEBD4">
                      <a:lumMod val="20000"/>
                      <a:lumOff val="80000"/>
                    </a:srgbClr>
                  </a:gs>
                  <a:gs pos="62000">
                    <a:srgbClr val="D5B953"/>
                  </a:gs>
                  <a:gs pos="28000">
                    <a:srgbClr val="F8F57B"/>
                  </a:gs>
                  <a:gs pos="88000">
                    <a:srgbClr val="D1943B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318659" y="4221088"/>
            <a:ext cx="4506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https://cs50.harvard.edu/</a:t>
            </a:r>
            <a:endParaRPr lang="ru-RU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3131840" y="620688"/>
            <a:ext cx="5040560" cy="648072"/>
          </a:xfrm>
        </p:spPr>
        <p:txBody>
          <a:bodyPr anchor="ctr" anchorCtr="0"/>
          <a:lstStyle/>
          <a:p>
            <a:pPr algn="r"/>
            <a:r>
              <a:rPr lang="ru-RU" sz="4800" spc="-300" dirty="0" smtClean="0"/>
              <a:t>О курсе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2174086"/>
            <a:ext cx="7920000" cy="399261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 smtClean="0"/>
              <a:t>CS50 (</a:t>
            </a:r>
            <a:r>
              <a:rPr lang="ru-RU" sz="2000" dirty="0" err="1" smtClean="0"/>
              <a:t>Computer</a:t>
            </a:r>
            <a:r>
              <a:rPr lang="ru-RU" sz="2000" dirty="0" smtClean="0"/>
              <a:t> </a:t>
            </a:r>
            <a:r>
              <a:rPr lang="ru-RU" sz="2000" dirty="0" err="1" smtClean="0"/>
              <a:t>Science</a:t>
            </a:r>
            <a:r>
              <a:rPr lang="ru-RU" sz="2000" dirty="0" smtClean="0"/>
              <a:t> 50) — вводный </a:t>
            </a:r>
            <a:r>
              <a:rPr lang="ru-RU" sz="2000" dirty="0" err="1" smtClean="0"/>
              <a:t>онлайн</a:t>
            </a:r>
            <a:r>
              <a:rPr lang="ru-RU" sz="2000" dirty="0" smtClean="0"/>
              <a:t> курс по компьютерным технологиям </a:t>
            </a:r>
            <a:r>
              <a:rPr lang="ru-RU" sz="2000" dirty="0" smtClean="0"/>
              <a:t>Гарвардского университета </a:t>
            </a:r>
            <a:r>
              <a:rPr lang="ru-RU" sz="2000" dirty="0" smtClean="0"/>
              <a:t>и, начиная с 2015 года, Йельского университета. </a:t>
            </a:r>
            <a:endParaRPr lang="en-US" sz="2000" dirty="0" smtClean="0"/>
          </a:p>
          <a:p>
            <a:pPr>
              <a:spcAft>
                <a:spcPts val="600"/>
              </a:spcAft>
            </a:pPr>
            <a:r>
              <a:rPr lang="ru-RU" sz="2000" dirty="0" smtClean="0"/>
              <a:t>В </a:t>
            </a:r>
            <a:r>
              <a:rPr lang="ru-RU" sz="2000" dirty="0" smtClean="0"/>
              <a:t>2016 году курс подвергся значительным изменениям и вобрал в себя лучшие практики за 20 лет преподавания курса. В 2016 году в курс лекций CS50 вошли следующие темы: </a:t>
            </a:r>
            <a:r>
              <a:rPr lang="ru-RU" sz="2000" dirty="0" err="1" smtClean="0"/>
              <a:t>Scratch</a:t>
            </a:r>
            <a:r>
              <a:rPr lang="ru-RU" sz="2000" dirty="0" smtClean="0"/>
              <a:t>, язык C, массивы данных, алгоритмы сортировки, память компьютера, структуры данных и сжатие информации, язык </a:t>
            </a:r>
            <a:r>
              <a:rPr lang="ru-RU" sz="2000" dirty="0" err="1" smtClean="0"/>
              <a:t>Python</a:t>
            </a:r>
            <a:r>
              <a:rPr lang="ru-RU" sz="2000" dirty="0" smtClean="0"/>
              <a:t>, </a:t>
            </a:r>
            <a:r>
              <a:rPr lang="ru-RU" sz="2000" dirty="0" err="1" smtClean="0"/>
              <a:t>язык</a:t>
            </a:r>
            <a:r>
              <a:rPr lang="ru-RU" sz="2000" dirty="0" smtClean="0"/>
              <a:t> SQL, язык </a:t>
            </a:r>
            <a:r>
              <a:rPr lang="ru-RU" sz="2000" dirty="0" err="1" smtClean="0"/>
              <a:t>Javascript</a:t>
            </a:r>
            <a:r>
              <a:rPr lang="ru-RU" sz="2000" dirty="0" smtClean="0"/>
              <a:t>, виртуальная реальность. </a:t>
            </a:r>
            <a:endParaRPr lang="ru-RU" sz="2000" dirty="0" smtClean="0"/>
          </a:p>
          <a:p>
            <a:pPr>
              <a:spcAft>
                <a:spcPts val="600"/>
              </a:spcAft>
            </a:pPr>
            <a:r>
              <a:rPr lang="ru-RU" sz="2000" dirty="0" smtClean="0"/>
              <a:t>Отрывки </a:t>
            </a:r>
            <a:r>
              <a:rPr lang="ru-RU" sz="2000" dirty="0" smtClean="0"/>
              <a:t>из курса лекций 2016 года доступны для просмотра в режиме </a:t>
            </a:r>
            <a:r>
              <a:rPr lang="ru-RU" sz="2000" dirty="0" smtClean="0"/>
              <a:t>VR (</a:t>
            </a:r>
            <a:r>
              <a:rPr lang="ru-RU" sz="2000" dirty="0" smtClean="0"/>
              <a:t>виртуальной реальности) на канале CS50 на </a:t>
            </a:r>
            <a:r>
              <a:rPr lang="ru-RU" sz="2000" dirty="0" err="1" smtClean="0"/>
              <a:t>Youtube</a:t>
            </a:r>
            <a:r>
              <a:rPr lang="ru-RU" sz="2000" dirty="0" smtClean="0"/>
              <a:t>. Все материалы курса доступны на английском языке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68612" name="Picture 4" descr="https://upload.wikimedia.org/wikipedia/en/thumb/3/3a/Harvard_Wreath_Logo_1.svg/1200px-Harvard_Wreath_Logo_1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000" y="404665"/>
            <a:ext cx="1079680" cy="105217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k Blue swoosh template 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Белый текст и шрифт Courier для слайдов с кодом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2A43BD6-BB12-4855-A62A-BDADBADB09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1_Dk Blue swoosh template Segoe</Template>
  <TotalTime>636</TotalTime>
  <Words>1140</Words>
  <Application>Microsoft Office PowerPoint</Application>
  <PresentationFormat>Экран (4:3)</PresentationFormat>
  <Paragraphs>70</Paragraphs>
  <Slides>15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17" baseType="lpstr">
      <vt:lpstr>1_Dk Blue swoosh template Segoe</vt:lpstr>
      <vt:lpstr>Белый текст и шрифт Courier для слайдов с кодом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</vt:vector>
  </TitlesOfParts>
  <Company>Home Office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The Wizard</dc:creator>
  <cp:lastModifiedBy>The Wizard</cp:lastModifiedBy>
  <cp:revision>103</cp:revision>
  <dcterms:created xsi:type="dcterms:W3CDTF">2017-04-01T18:09:36Z</dcterms:created>
  <dcterms:modified xsi:type="dcterms:W3CDTF">2017-10-16T19:30:52Z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TC102867319990</vt:lpwstr>
  </property>
</Properties>
</file>