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4" r:id="rId3"/>
  </p:sldMasterIdLst>
  <p:notesMasterIdLst>
    <p:notesMasterId r:id="rId29"/>
  </p:notesMasterIdLst>
  <p:sldIdLst>
    <p:sldId id="25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81" r:id="rId15"/>
    <p:sldId id="282" r:id="rId16"/>
    <p:sldId id="279" r:id="rId17"/>
    <p:sldId id="280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4DDBE-3F67-45C5-902C-EC583528543D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789F4-029E-4103-B002-2FFDD480A5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394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10/20/2017 7:33 PM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8685213"/>
            <a:ext cx="6172200" cy="457200"/>
          </a:xfrm>
        </p:spPr>
        <p:txBody>
          <a:bodyPr/>
          <a:lstStyle/>
          <a:p>
            <a:pPr algn="l" defTabSz="914400">
              <a:buNone/>
            </a:pP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(Microsoft Corporation), 2007.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Все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права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защищены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Microsoft, Windows, Windows Vista и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другие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названия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продуктов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являются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могут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являться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зарегистрированными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товарными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знаками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и/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товарными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знаками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США и/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других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странах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algn="l" defTabSz="914400">
              <a:buNone/>
            </a:pP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приведена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этом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документе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только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демонстрационных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целях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и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отражает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точку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зрения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представителей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момент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составления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данной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презентации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Поскольку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вынуждена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учитывать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меняющиеся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рыночные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условия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гарантирует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точность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указанной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после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составления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этой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презентации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а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также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берет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себя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подобной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обязанности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 </a:t>
            </a:r>
            <a:b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 МАЙКРОСОФТ НЕ ДАЕТ НИКАКИХ ЯВНЫХ, ПОДРАЗУМЕВАЕМЫХ ИЛИ ЗАКРЕПЛЕННЫХ ЗАКОНОДАТЕЛЬСТВОМ ГАРАНТИЙ В ОТНОШЕНИИ СВЕДЕНИЙ ИЗ ЭТОЙ ПРЕЗЕНТАЦИИ.</a:t>
            </a:r>
          </a:p>
          <a:p>
            <a:pPr algn="l" defTabSz="914400">
              <a:buNone/>
            </a:pPr>
            <a:endParaRPr lang="en-US" sz="5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6172199" y="8685213"/>
            <a:ext cx="684213" cy="457200"/>
          </a:xfrm>
        </p:spPr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и объект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и объект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пользуется для слайдов с кодом программного обеспеч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11750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757802"/>
            <a:ext cx="41148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981" y="1757802"/>
            <a:ext cx="411701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: печать с использованием оттенков сер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white rectangle.png"/>
          <p:cNvPicPr>
            <a:picLocks noChangeAspect="1"/>
          </p:cNvPicPr>
          <p:nvPr/>
        </p:nvPicPr>
        <p:blipFill>
          <a:blip r:embed="rId4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 txBox="1">
            <a:spLocks/>
          </p:cNvSpPr>
          <p:nvPr/>
        </p:nvSpPr>
        <p:spPr>
          <a:xfrm>
            <a:off x="726943" y="2736503"/>
            <a:ext cx="7690114" cy="1384994"/>
          </a:xfrm>
          <a:prstGeom prst="rect">
            <a:avLst/>
          </a:prstGeom>
        </p:spPr>
        <p:txBody>
          <a:bodyPr lIns="72000" tIns="72000" rIns="72000" bIns="7200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b="1" i="1" spc="-640" dirty="0" smtClean="0">
                <a:ln w="11430"/>
                <a:gradFill>
                  <a:gsLst>
                    <a:gs pos="0">
                      <a:srgbClr val="FFEBD4">
                        <a:lumMod val="20000"/>
                        <a:lumOff val="80000"/>
                      </a:srgbClr>
                    </a:gs>
                    <a:gs pos="62000">
                      <a:srgbClr val="D5B953"/>
                    </a:gs>
                    <a:gs pos="28000">
                      <a:srgbClr val="F8F57B"/>
                    </a:gs>
                    <a:gs pos="88000">
                      <a:srgbClr val="D1943B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This is CS50</a:t>
            </a:r>
            <a:endParaRPr lang="ru-RU" sz="9600" b="1" i="1" spc="-640" dirty="0">
              <a:ln w="11430"/>
              <a:gradFill>
                <a:gsLst>
                  <a:gs pos="0">
                    <a:srgbClr val="FFEBD4">
                      <a:lumMod val="20000"/>
                      <a:lumOff val="80000"/>
                    </a:srgbClr>
                  </a:gs>
                  <a:gs pos="62000">
                    <a:srgbClr val="D5B953"/>
                  </a:gs>
                  <a:gs pos="28000">
                    <a:srgbClr val="F8F57B"/>
                  </a:gs>
                  <a:gs pos="88000">
                    <a:srgbClr val="D1943B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ru-RU" sz="3600" spc="-300" dirty="0"/>
              <a:t>Введение в программирование</a:t>
            </a:r>
            <a:endParaRPr lang="ru-RU" sz="36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202138"/>
            <a:ext cx="8640960" cy="245373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600" dirty="0" smtClean="0"/>
              <a:t>Попробуем?</a:t>
            </a:r>
          </a:p>
          <a:p>
            <a:pPr>
              <a:spcAft>
                <a:spcPts val="600"/>
              </a:spcAft>
            </a:pPr>
            <a:endParaRPr lang="ru-RU" sz="2600" dirty="0" smtClean="0"/>
          </a:p>
          <a:p>
            <a:pPr algn="ctr">
              <a:spcAft>
                <a:spcPts val="600"/>
              </a:spcAft>
            </a:pPr>
            <a:r>
              <a:rPr lang="ru-RU" sz="2600" dirty="0" smtClean="0"/>
              <a:t>211</a:t>
            </a:r>
            <a:r>
              <a:rPr lang="ru-RU" sz="2600" baseline="-25000" dirty="0" smtClean="0"/>
              <a:t>10</a:t>
            </a:r>
          </a:p>
          <a:p>
            <a:pPr algn="ctr">
              <a:spcAft>
                <a:spcPts val="600"/>
              </a:spcAft>
            </a:pPr>
            <a:r>
              <a:rPr lang="ru-RU" sz="2600" dirty="0" smtClean="0"/>
              <a:t>152</a:t>
            </a:r>
            <a:r>
              <a:rPr lang="ru-RU" sz="2600" baseline="-25000" dirty="0" smtClean="0"/>
              <a:t>10</a:t>
            </a:r>
          </a:p>
          <a:p>
            <a:pPr algn="ctr">
              <a:spcAft>
                <a:spcPts val="600"/>
              </a:spcAft>
            </a:pPr>
            <a:r>
              <a:rPr lang="ru-RU" sz="2600" dirty="0" smtClean="0"/>
              <a:t>254</a:t>
            </a:r>
            <a:r>
              <a:rPr lang="ru-RU" sz="2600" baseline="-25000" dirty="0" smtClean="0"/>
              <a:t>10</a:t>
            </a:r>
            <a:endParaRPr lang="ru-RU" sz="2600" baseline="-25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ru-RU" sz="3600" spc="-300" dirty="0"/>
              <a:t>Введение в программирование</a:t>
            </a:r>
            <a:endParaRPr lang="ru-RU" sz="36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202138"/>
            <a:ext cx="8640960" cy="245373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600" dirty="0" smtClean="0"/>
              <a:t>Попробуем?</a:t>
            </a:r>
          </a:p>
          <a:p>
            <a:pPr>
              <a:spcAft>
                <a:spcPts val="600"/>
              </a:spcAft>
            </a:pPr>
            <a:endParaRPr lang="ru-RU" sz="2600" dirty="0" smtClean="0"/>
          </a:p>
          <a:p>
            <a:pPr algn="ctr">
              <a:spcAft>
                <a:spcPts val="600"/>
              </a:spcAft>
            </a:pPr>
            <a:r>
              <a:rPr lang="ru-RU" sz="2600" dirty="0" smtClean="0"/>
              <a:t>211</a:t>
            </a:r>
            <a:r>
              <a:rPr lang="ru-RU" sz="2600" baseline="-25000" dirty="0" smtClean="0"/>
              <a:t>10</a:t>
            </a:r>
            <a:r>
              <a:rPr lang="ru-RU" sz="2600" dirty="0" smtClean="0"/>
              <a:t> = 11010011</a:t>
            </a:r>
            <a:r>
              <a:rPr lang="ru-RU" sz="2600" baseline="-25000" dirty="0" smtClean="0"/>
              <a:t>2</a:t>
            </a:r>
            <a:r>
              <a:rPr lang="ru-RU" sz="2600" dirty="0" smtClean="0"/>
              <a:t> </a:t>
            </a:r>
          </a:p>
          <a:p>
            <a:pPr algn="ctr">
              <a:spcAft>
                <a:spcPts val="600"/>
              </a:spcAft>
            </a:pPr>
            <a:r>
              <a:rPr lang="ru-RU" sz="2600" dirty="0" smtClean="0"/>
              <a:t>152</a:t>
            </a:r>
            <a:r>
              <a:rPr lang="ru-RU" sz="2600" baseline="-25000" dirty="0" smtClean="0"/>
              <a:t>10</a:t>
            </a:r>
            <a:r>
              <a:rPr lang="ru-RU" sz="2600" dirty="0" smtClean="0"/>
              <a:t> = 10011000</a:t>
            </a:r>
            <a:r>
              <a:rPr lang="ru-RU" sz="2600" baseline="-25000" dirty="0" smtClean="0"/>
              <a:t>2</a:t>
            </a:r>
            <a:r>
              <a:rPr lang="ru-RU" sz="2600" dirty="0" smtClean="0"/>
              <a:t> </a:t>
            </a:r>
          </a:p>
          <a:p>
            <a:pPr algn="ctr">
              <a:spcAft>
                <a:spcPts val="600"/>
              </a:spcAft>
            </a:pPr>
            <a:r>
              <a:rPr lang="ru-RU" sz="2600" dirty="0" smtClean="0"/>
              <a:t>254</a:t>
            </a:r>
            <a:r>
              <a:rPr lang="ru-RU" sz="2600" baseline="-25000" dirty="0" smtClean="0"/>
              <a:t>10</a:t>
            </a:r>
            <a:r>
              <a:rPr lang="ru-RU" sz="2600" dirty="0" smtClean="0"/>
              <a:t> = 11111110</a:t>
            </a:r>
            <a:r>
              <a:rPr lang="ru-RU" sz="2600" baseline="-25000" dirty="0" smtClean="0"/>
              <a:t>2</a:t>
            </a:r>
            <a:r>
              <a:rPr lang="ru-RU" sz="2600" dirty="0" smtClean="0"/>
              <a:t> </a:t>
            </a:r>
            <a:endParaRPr lang="ru-RU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ru-RU" sz="3600" spc="-300" dirty="0"/>
              <a:t>Введение в программирование</a:t>
            </a:r>
            <a:endParaRPr lang="ru-RU" sz="36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202138"/>
            <a:ext cx="8640960" cy="245373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600" dirty="0" smtClean="0"/>
              <a:t>Попробуем?</a:t>
            </a:r>
          </a:p>
          <a:p>
            <a:pPr>
              <a:spcAft>
                <a:spcPts val="600"/>
              </a:spcAft>
            </a:pPr>
            <a:endParaRPr lang="ru-RU" sz="2600" dirty="0" smtClean="0"/>
          </a:p>
          <a:p>
            <a:pPr algn="ctr">
              <a:spcAft>
                <a:spcPts val="600"/>
              </a:spcAft>
            </a:pPr>
            <a:r>
              <a:rPr lang="ru-RU" sz="2600" dirty="0" smtClean="0"/>
              <a:t>00011010</a:t>
            </a:r>
            <a:r>
              <a:rPr lang="ru-RU" sz="2600" baseline="-25000" dirty="0" smtClean="0"/>
              <a:t>2</a:t>
            </a:r>
            <a:r>
              <a:rPr lang="ru-RU" sz="2600" dirty="0" smtClean="0"/>
              <a:t> </a:t>
            </a:r>
          </a:p>
          <a:p>
            <a:pPr algn="ctr">
              <a:spcAft>
                <a:spcPts val="600"/>
              </a:spcAft>
            </a:pPr>
            <a:r>
              <a:rPr lang="ru-RU" sz="2600" dirty="0" smtClean="0"/>
              <a:t>01101111</a:t>
            </a:r>
            <a:r>
              <a:rPr lang="ru-RU" sz="2600" baseline="-25000" dirty="0" smtClean="0"/>
              <a:t>2</a:t>
            </a:r>
            <a:r>
              <a:rPr lang="ru-RU" sz="2600" dirty="0" smtClean="0"/>
              <a:t> </a:t>
            </a:r>
          </a:p>
          <a:p>
            <a:pPr algn="ctr">
              <a:spcAft>
                <a:spcPts val="600"/>
              </a:spcAft>
            </a:pPr>
            <a:r>
              <a:rPr lang="ru-RU" sz="2600" dirty="0" smtClean="0"/>
              <a:t>11110110</a:t>
            </a:r>
            <a:r>
              <a:rPr lang="ru-RU" sz="2600" baseline="-25000" dirty="0" smtClean="0"/>
              <a:t>2</a:t>
            </a:r>
            <a:r>
              <a:rPr lang="ru-RU" sz="2600" dirty="0" smtClean="0"/>
              <a:t> </a:t>
            </a:r>
            <a:endParaRPr lang="ru-RU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ru-RU" sz="3600" spc="-300" dirty="0"/>
              <a:t>Введение в программирование</a:t>
            </a:r>
            <a:endParaRPr lang="ru-RU" sz="36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202138"/>
            <a:ext cx="8640960" cy="245373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600" dirty="0" smtClean="0"/>
              <a:t>Попробуем?</a:t>
            </a:r>
          </a:p>
          <a:p>
            <a:pPr>
              <a:spcAft>
                <a:spcPts val="600"/>
              </a:spcAft>
            </a:pPr>
            <a:endParaRPr lang="ru-RU" sz="2600" dirty="0" smtClean="0"/>
          </a:p>
          <a:p>
            <a:pPr algn="ctr">
              <a:spcAft>
                <a:spcPts val="600"/>
              </a:spcAft>
            </a:pPr>
            <a:r>
              <a:rPr lang="ru-RU" sz="2600" dirty="0" smtClean="0"/>
              <a:t>00011010</a:t>
            </a:r>
            <a:r>
              <a:rPr lang="ru-RU" sz="2600" baseline="-25000" dirty="0" smtClean="0"/>
              <a:t>2</a:t>
            </a:r>
            <a:r>
              <a:rPr lang="ru-RU" sz="2600" dirty="0" smtClean="0"/>
              <a:t> = 26</a:t>
            </a:r>
            <a:r>
              <a:rPr lang="ru-RU" sz="2600" baseline="-25000" dirty="0" smtClean="0"/>
              <a:t>10</a:t>
            </a:r>
          </a:p>
          <a:p>
            <a:pPr algn="ctr">
              <a:spcAft>
                <a:spcPts val="600"/>
              </a:spcAft>
            </a:pPr>
            <a:r>
              <a:rPr lang="ru-RU" sz="2600" dirty="0" smtClean="0"/>
              <a:t>01101111</a:t>
            </a:r>
            <a:r>
              <a:rPr lang="ru-RU" sz="2600" baseline="-25000" dirty="0" smtClean="0"/>
              <a:t>2</a:t>
            </a:r>
            <a:r>
              <a:rPr lang="ru-RU" sz="2600" dirty="0" smtClean="0"/>
              <a:t> = 111</a:t>
            </a:r>
            <a:r>
              <a:rPr lang="ru-RU" sz="2600" baseline="-25000" dirty="0" smtClean="0"/>
              <a:t>10</a:t>
            </a:r>
          </a:p>
          <a:p>
            <a:pPr algn="ctr">
              <a:spcAft>
                <a:spcPts val="600"/>
              </a:spcAft>
            </a:pPr>
            <a:r>
              <a:rPr lang="ru-RU" sz="2600" dirty="0" smtClean="0"/>
              <a:t>11110110</a:t>
            </a:r>
            <a:r>
              <a:rPr lang="ru-RU" sz="2600" baseline="-25000" dirty="0" smtClean="0"/>
              <a:t>2</a:t>
            </a:r>
            <a:r>
              <a:rPr lang="ru-RU" sz="2600" dirty="0" smtClean="0"/>
              <a:t> =246</a:t>
            </a:r>
            <a:r>
              <a:rPr lang="ru-RU" sz="2600" baseline="-25000" dirty="0" smtClean="0"/>
              <a:t>10</a:t>
            </a:r>
            <a:endParaRPr lang="ru-RU" sz="2600" baseline="-25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ru-RU" sz="3600" spc="-300" dirty="0"/>
              <a:t>Введение в программирование</a:t>
            </a:r>
            <a:endParaRPr lang="ru-RU" sz="36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955916"/>
            <a:ext cx="8640960" cy="294617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600" dirty="0" smtClean="0"/>
              <a:t>ASCII (англ. </a:t>
            </a:r>
            <a:r>
              <a:rPr lang="ru-RU" sz="2600" dirty="0" err="1" smtClean="0"/>
              <a:t>American</a:t>
            </a:r>
            <a:r>
              <a:rPr lang="ru-RU" sz="2600" dirty="0" smtClean="0"/>
              <a:t> </a:t>
            </a:r>
            <a:r>
              <a:rPr lang="ru-RU" sz="2600" dirty="0" err="1" smtClean="0"/>
              <a:t>Standard</a:t>
            </a:r>
            <a:r>
              <a:rPr lang="ru-RU" sz="2600" dirty="0" smtClean="0"/>
              <a:t> </a:t>
            </a:r>
            <a:r>
              <a:rPr lang="ru-RU" sz="2600" dirty="0" err="1" smtClean="0"/>
              <a:t>Code</a:t>
            </a:r>
            <a:r>
              <a:rPr lang="ru-RU" sz="2600" dirty="0" smtClean="0"/>
              <a:t> </a:t>
            </a:r>
            <a:r>
              <a:rPr lang="ru-RU" sz="2600" dirty="0" err="1" smtClean="0"/>
              <a:t>for</a:t>
            </a:r>
            <a:r>
              <a:rPr lang="ru-RU" sz="2600" dirty="0" smtClean="0"/>
              <a:t> </a:t>
            </a:r>
            <a:r>
              <a:rPr lang="ru-RU" sz="2600" dirty="0" err="1" smtClean="0"/>
              <a:t>Information</a:t>
            </a:r>
            <a:r>
              <a:rPr lang="ru-RU" sz="2600" dirty="0" smtClean="0"/>
              <a:t> </a:t>
            </a:r>
            <a:r>
              <a:rPr lang="ru-RU" sz="2600" dirty="0" err="1" smtClean="0"/>
              <a:t>Interchange</a:t>
            </a:r>
            <a:r>
              <a:rPr lang="ru-RU" sz="2600" dirty="0" smtClean="0"/>
              <a:t> - американский стандартный код для обмена информацией) - представляет собой кодировку для представления десятичных цифр, латинского и национального алфавитов, знаков препинания и управляющих символов. Каждый символ имеет свой числовой код в диапазоне от 0 до 255 (один байт).</a:t>
            </a:r>
            <a:endParaRPr lang="ru-RU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ru-RU" sz="3600" spc="-300" dirty="0"/>
              <a:t>Введение в программирование</a:t>
            </a:r>
            <a:endParaRPr lang="ru-RU" sz="3600" spc="-300" dirty="0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755576" y="1412776"/>
            <a:ext cx="7632848" cy="51125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pic>
        <p:nvPicPr>
          <p:cNvPr id="6" name="Рисунок 5" descr="875px-ASCII-Table-wide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000" y="1484784"/>
            <a:ext cx="7560000" cy="502848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ru-RU" sz="3600" spc="-300" dirty="0"/>
              <a:t>Введение в программирование</a:t>
            </a:r>
            <a:endParaRPr lang="ru-RU" sz="3600" spc="-300" dirty="0"/>
          </a:p>
        </p:txBody>
      </p:sp>
      <p:pic>
        <p:nvPicPr>
          <p:cNvPr id="27650" name="Picture 2" descr="https://upload.wikimedia.org/wikipedia/commons/2/28/RGB_illumin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024844"/>
            <a:ext cx="5904656" cy="442849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63688" y="5301208"/>
            <a:ext cx="3024336" cy="102256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dirty="0" smtClean="0"/>
              <a:t>RGB</a:t>
            </a:r>
            <a:endParaRPr lang="ru-RU" sz="2600" dirty="0" smtClean="0"/>
          </a:p>
          <a:p>
            <a:pPr>
              <a:spcAft>
                <a:spcPts val="600"/>
              </a:spcAft>
            </a:pPr>
            <a:r>
              <a:rPr lang="ru-RU" sz="2600" dirty="0" smtClean="0"/>
              <a:t>от 0 до 255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ru-RU" sz="3600" spc="-300" dirty="0"/>
              <a:t>Введение в программирование</a:t>
            </a:r>
            <a:endParaRPr lang="ru-RU" sz="36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202138"/>
            <a:ext cx="8640960" cy="245373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dirty="0" smtClean="0"/>
              <a:t>RGB(0, 0, 0) - ?</a:t>
            </a:r>
          </a:p>
          <a:p>
            <a:pPr>
              <a:spcAft>
                <a:spcPts val="600"/>
              </a:spcAft>
            </a:pPr>
            <a:endParaRPr lang="en-US" sz="2600" dirty="0" smtClean="0"/>
          </a:p>
          <a:p>
            <a:pPr>
              <a:spcAft>
                <a:spcPts val="600"/>
              </a:spcAft>
            </a:pPr>
            <a:r>
              <a:rPr lang="en-US" sz="2600" dirty="0" smtClean="0"/>
              <a:t>RGB(255, 255, 255) - ?</a:t>
            </a:r>
          </a:p>
          <a:p>
            <a:pPr>
              <a:spcAft>
                <a:spcPts val="600"/>
              </a:spcAft>
            </a:pPr>
            <a:endParaRPr lang="en-US" sz="2600" dirty="0" smtClean="0"/>
          </a:p>
          <a:p>
            <a:pPr>
              <a:spcAft>
                <a:spcPts val="600"/>
              </a:spcAft>
            </a:pPr>
            <a:r>
              <a:rPr lang="en-US" sz="2600" dirty="0" smtClean="0"/>
              <a:t>RGB(255, 128, </a:t>
            </a:r>
            <a:r>
              <a:rPr lang="en-US" sz="2600" dirty="0" smtClean="0"/>
              <a:t>0</a:t>
            </a:r>
            <a:r>
              <a:rPr lang="en-US" sz="2600" dirty="0" smtClean="0"/>
              <a:t>) - ?</a:t>
            </a:r>
            <a:endParaRPr lang="ru-RU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ru-RU" sz="3600" spc="-300" dirty="0"/>
              <a:t>Введение в программирование</a:t>
            </a:r>
            <a:endParaRPr lang="ru-RU" sz="36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756135"/>
            <a:ext cx="8640960" cy="134573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600" dirty="0" smtClean="0"/>
              <a:t>Обработка данных сводится к выполнению арифметических  и логических операций над  их двоичным представлением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ru-RU" sz="3600" spc="-300" dirty="0"/>
              <a:t>Введение в программирование</a:t>
            </a:r>
            <a:endParaRPr lang="ru-RU" sz="36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73264"/>
            <a:ext cx="8640960" cy="2699952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600" b="1" dirty="0" smtClean="0"/>
              <a:t>Алгоритм</a:t>
            </a:r>
            <a:r>
              <a:rPr lang="ru-RU" sz="2600" dirty="0" smtClean="0"/>
              <a:t> – понятное и точное предписание исполнителю совершить последовательность действий, направленных на достижение указанной цели или на решение поставленной задачи</a:t>
            </a:r>
          </a:p>
          <a:p>
            <a:pPr>
              <a:spcAft>
                <a:spcPts val="600"/>
              </a:spcAft>
            </a:pPr>
            <a:endParaRPr lang="ru-RU" sz="2600" dirty="0" smtClean="0"/>
          </a:p>
          <a:p>
            <a:pPr>
              <a:spcAft>
                <a:spcPts val="600"/>
              </a:spcAft>
            </a:pPr>
            <a:r>
              <a:rPr lang="ru-RU" sz="2600" dirty="0" smtClean="0"/>
              <a:t>Свойства алгоритма?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ru-RU" sz="3600" spc="-300" dirty="0" smtClean="0"/>
              <a:t>Введение в программирование</a:t>
            </a:r>
            <a:endParaRPr lang="ru-RU" sz="36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246257"/>
            <a:ext cx="8208912" cy="531605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600" b="1" dirty="0" smtClean="0"/>
              <a:t>Компьютер</a:t>
            </a:r>
          </a:p>
          <a:p>
            <a:pPr>
              <a:spcAft>
                <a:spcPts val="600"/>
              </a:spcAft>
            </a:pPr>
            <a:r>
              <a:rPr lang="ru-RU" sz="2600" b="1" dirty="0" smtClean="0"/>
              <a:t>Данные и информация</a:t>
            </a:r>
          </a:p>
          <a:p>
            <a:pPr>
              <a:spcAft>
                <a:spcPts val="600"/>
              </a:spcAft>
            </a:pPr>
            <a:r>
              <a:rPr lang="ru-RU" sz="2600" b="1" dirty="0" smtClean="0"/>
              <a:t>Представление данных</a:t>
            </a:r>
          </a:p>
          <a:p>
            <a:pPr>
              <a:spcAft>
                <a:spcPts val="600"/>
              </a:spcAft>
            </a:pPr>
            <a:r>
              <a:rPr lang="ru-RU" sz="2600" b="1" dirty="0" smtClean="0"/>
              <a:t>Десятичная и двоичная системы счисления</a:t>
            </a:r>
          </a:p>
          <a:p>
            <a:pPr>
              <a:spcAft>
                <a:spcPts val="600"/>
              </a:spcAft>
            </a:pPr>
            <a:r>
              <a:rPr lang="ru-RU" sz="2600" b="1" dirty="0" smtClean="0"/>
              <a:t>Кодировка чисел</a:t>
            </a:r>
          </a:p>
          <a:p>
            <a:pPr>
              <a:spcAft>
                <a:spcPts val="600"/>
              </a:spcAft>
            </a:pPr>
            <a:r>
              <a:rPr lang="ru-RU" sz="2600" b="1" dirty="0" smtClean="0"/>
              <a:t>Кодировка символов</a:t>
            </a:r>
          </a:p>
          <a:p>
            <a:pPr>
              <a:spcAft>
                <a:spcPts val="600"/>
              </a:spcAft>
            </a:pPr>
            <a:r>
              <a:rPr lang="ru-RU" sz="2600" b="1" dirty="0" smtClean="0"/>
              <a:t>Кодировка цвета</a:t>
            </a:r>
          </a:p>
          <a:p>
            <a:pPr>
              <a:spcAft>
                <a:spcPts val="600"/>
              </a:spcAft>
            </a:pPr>
            <a:r>
              <a:rPr lang="ru-RU" sz="2600" b="1" dirty="0" smtClean="0"/>
              <a:t>Обработка данных</a:t>
            </a:r>
          </a:p>
          <a:p>
            <a:pPr>
              <a:spcAft>
                <a:spcPts val="600"/>
              </a:spcAft>
            </a:pPr>
            <a:r>
              <a:rPr lang="ru-RU" sz="2600" b="1" dirty="0" smtClean="0"/>
              <a:t>Алгоритм </a:t>
            </a:r>
          </a:p>
          <a:p>
            <a:pPr>
              <a:spcAft>
                <a:spcPts val="600"/>
              </a:spcAft>
            </a:pPr>
            <a:r>
              <a:rPr lang="ru-RU" sz="2600" b="1" dirty="0" smtClean="0"/>
              <a:t>Программа </a:t>
            </a:r>
          </a:p>
          <a:p>
            <a:pPr>
              <a:spcAft>
                <a:spcPts val="600"/>
              </a:spcAft>
            </a:pPr>
            <a:r>
              <a:rPr lang="ru-RU" sz="2600" b="1" dirty="0" smtClean="0"/>
              <a:t>Первая программа на С</a:t>
            </a:r>
            <a:endParaRPr lang="ru-RU" sz="26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ru-RU" sz="3600" spc="-300" dirty="0"/>
              <a:t>Введение в программирование</a:t>
            </a:r>
            <a:endParaRPr lang="ru-RU" sz="36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279083"/>
            <a:ext cx="8640960" cy="2299842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600" b="1" dirty="0" smtClean="0"/>
              <a:t>Программа </a:t>
            </a:r>
            <a:r>
              <a:rPr lang="ru-RU" sz="2600" dirty="0" smtClean="0"/>
              <a:t>– это алгоритм, записанный на языке исполнителя</a:t>
            </a:r>
          </a:p>
          <a:p>
            <a:pPr>
              <a:spcAft>
                <a:spcPts val="600"/>
              </a:spcAft>
            </a:pPr>
            <a:endParaRPr lang="ru-RU" sz="2600" dirty="0" smtClean="0"/>
          </a:p>
          <a:p>
            <a:pPr>
              <a:spcAft>
                <a:spcPts val="600"/>
              </a:spcAft>
            </a:pPr>
            <a:r>
              <a:rPr lang="ru-RU" sz="2600" b="1" dirty="0" smtClean="0"/>
              <a:t>Программа на Си</a:t>
            </a:r>
            <a:r>
              <a:rPr lang="ru-RU" sz="2600" dirty="0" smtClean="0"/>
              <a:t> – алгоритм, записанный с помощью инструкций языка Си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ru-RU" sz="3600" spc="-300" dirty="0"/>
              <a:t>Введение в программирование</a:t>
            </a:r>
            <a:endParaRPr lang="ru-RU" sz="36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3156246"/>
            <a:ext cx="8640960" cy="54551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600" b="1" dirty="0" smtClean="0"/>
              <a:t>Что нужно для написания программы?</a:t>
            </a:r>
            <a:endParaRPr lang="ru-RU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ru-RU" sz="3600" spc="-300" dirty="0"/>
              <a:t>Введение в программирование</a:t>
            </a:r>
            <a:endParaRPr lang="ru-RU" sz="36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479138"/>
            <a:ext cx="8640960" cy="189973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600" b="1" dirty="0" smtClean="0"/>
              <a:t>Наша первая программа на Си</a:t>
            </a:r>
          </a:p>
          <a:p>
            <a:pPr>
              <a:spcAft>
                <a:spcPts val="600"/>
              </a:spcAft>
            </a:pPr>
            <a:endParaRPr lang="ru-RU" sz="2600" dirty="0" smtClean="0"/>
          </a:p>
          <a:p>
            <a:pPr>
              <a:spcAft>
                <a:spcPts val="600"/>
              </a:spcAft>
            </a:pPr>
            <a:r>
              <a:rPr lang="ru-RU" sz="2600" b="1" dirty="0" smtClean="0"/>
              <a:t>Задача</a:t>
            </a:r>
            <a:r>
              <a:rPr lang="ru-RU" sz="2600" dirty="0" smtClean="0"/>
              <a:t>: вывести на экран текстовое сообщение </a:t>
            </a:r>
            <a:br>
              <a:rPr lang="ru-RU" sz="2600" dirty="0" smtClean="0"/>
            </a:br>
            <a:r>
              <a:rPr lang="ru-RU" sz="2600" dirty="0" smtClean="0"/>
              <a:t>«</a:t>
            </a:r>
            <a:r>
              <a:rPr lang="en-US" sz="2600" dirty="0" smtClean="0"/>
              <a:t>Hello, this is CS50</a:t>
            </a:r>
            <a:r>
              <a:rPr lang="ru-RU" sz="2600" dirty="0" smtClean="0"/>
              <a:t>»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ru-RU" sz="3600" spc="-300" dirty="0"/>
              <a:t>Введение в программирование</a:t>
            </a:r>
            <a:endParaRPr lang="ru-RU" sz="36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202140"/>
            <a:ext cx="8640960" cy="245373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b="1" dirty="0" smtClean="0"/>
              <a:t>#include &lt;</a:t>
            </a:r>
            <a:r>
              <a:rPr lang="en-US" sz="2600" b="1" dirty="0" err="1" smtClean="0"/>
              <a:t>stdio.h</a:t>
            </a:r>
            <a:r>
              <a:rPr lang="en-US" sz="2600" b="1" dirty="0" smtClean="0"/>
              <a:t>&gt;</a:t>
            </a:r>
          </a:p>
          <a:p>
            <a:pPr>
              <a:spcAft>
                <a:spcPts val="600"/>
              </a:spcAft>
            </a:pPr>
            <a:endParaRPr lang="en-US" sz="2600" b="1" dirty="0" smtClean="0"/>
          </a:p>
          <a:p>
            <a:pPr>
              <a:spcAft>
                <a:spcPts val="600"/>
              </a:spcAft>
            </a:pPr>
            <a:r>
              <a:rPr lang="en-US" sz="2600" b="1" dirty="0" err="1" smtClean="0"/>
              <a:t>int</a:t>
            </a:r>
            <a:r>
              <a:rPr lang="en-US" sz="2600" b="1" dirty="0" smtClean="0"/>
              <a:t> main(void) {</a:t>
            </a:r>
          </a:p>
          <a:p>
            <a:pPr>
              <a:spcAft>
                <a:spcPts val="600"/>
              </a:spcAft>
            </a:pPr>
            <a:r>
              <a:rPr lang="en-US" sz="2600" b="1" dirty="0" smtClean="0"/>
              <a:t>    </a:t>
            </a:r>
            <a:r>
              <a:rPr lang="en-US" sz="2600" b="1" dirty="0" err="1" smtClean="0"/>
              <a:t>printf</a:t>
            </a:r>
            <a:r>
              <a:rPr lang="en-US" sz="2600" b="1" dirty="0" smtClean="0"/>
              <a:t>(“</a:t>
            </a:r>
            <a:r>
              <a:rPr lang="en-US" sz="2600" dirty="0" smtClean="0"/>
              <a:t>Hello, this is CS50</a:t>
            </a:r>
            <a:r>
              <a:rPr lang="en-US" sz="2600" b="1" dirty="0" smtClean="0"/>
              <a:t>”);</a:t>
            </a:r>
          </a:p>
          <a:p>
            <a:pPr>
              <a:spcAft>
                <a:spcPts val="600"/>
              </a:spcAft>
            </a:pPr>
            <a:r>
              <a:rPr lang="en-US" sz="2600" b="1" dirty="0" smtClean="0"/>
              <a:t>}</a:t>
            </a:r>
            <a:endParaRPr lang="ru-RU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ru-RU" sz="3600" spc="-300" dirty="0"/>
              <a:t>Введение в программирование</a:t>
            </a:r>
            <a:endParaRPr lang="ru-RU" sz="36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725087"/>
            <a:ext cx="8640960" cy="340783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600" b="1" dirty="0" smtClean="0"/>
              <a:t>Что дальше?</a:t>
            </a:r>
          </a:p>
          <a:p>
            <a:pPr>
              <a:spcAft>
                <a:spcPts val="600"/>
              </a:spcAft>
            </a:pPr>
            <a:endParaRPr lang="ru-RU" sz="2600" b="1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ru-RU" sz="2600" dirty="0" smtClean="0"/>
              <a:t>Закрываем неделю №0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ru-RU" sz="2600" dirty="0" smtClean="0"/>
              <a:t>Открываем неделю №1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ru-RU" sz="2600" dirty="0" smtClean="0"/>
              <a:t>Изучаем синтаксис и конструкции Си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ru-RU" sz="2600" dirty="0" smtClean="0"/>
              <a:t>Осваиваем </a:t>
            </a:r>
            <a:r>
              <a:rPr lang="en-US" sz="2600" dirty="0" smtClean="0"/>
              <a:t> IDE CS50</a:t>
            </a:r>
          </a:p>
          <a:p>
            <a:pPr>
              <a:spcAft>
                <a:spcPts val="600"/>
              </a:spcAft>
            </a:pPr>
            <a:endParaRPr lang="ru-RU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ru-RU" sz="3600" spc="-300" dirty="0"/>
              <a:t>Введение в программирование</a:t>
            </a:r>
            <a:endParaRPr lang="ru-RU" sz="36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3156248"/>
            <a:ext cx="8640960" cy="54551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600" b="1" dirty="0" smtClean="0"/>
              <a:t>to be </a:t>
            </a:r>
            <a:r>
              <a:rPr lang="en-US" sz="2600" b="1" dirty="0" smtClean="0"/>
              <a:t>continued…</a:t>
            </a:r>
            <a:endParaRPr lang="ru-RU" sz="26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ru-RU" sz="3600" spc="-300" dirty="0" smtClean="0"/>
              <a:t>Введение в программирование</a:t>
            </a:r>
            <a:endParaRPr lang="ru-RU" sz="36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3079298"/>
            <a:ext cx="8640960" cy="69940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b="1" dirty="0" smtClean="0"/>
              <a:t>Компьютер – это… </a:t>
            </a:r>
            <a:endParaRPr lang="ru-RU" sz="36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ru-RU" sz="3600" spc="-300" dirty="0"/>
              <a:t>Введение в программирование</a:t>
            </a:r>
            <a:endParaRPr lang="ru-RU" sz="36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556079"/>
            <a:ext cx="8640960" cy="174584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600" b="1" dirty="0" smtClean="0"/>
              <a:t>Компьютер</a:t>
            </a:r>
            <a:r>
              <a:rPr lang="ru-RU" sz="2600" dirty="0" smtClean="0"/>
              <a:t>  - это электронное устройство, предназначенное для автоматизированной (или автоматической) обработки </a:t>
            </a:r>
            <a:r>
              <a:rPr lang="ru-RU" sz="2600" b="1" dirty="0" smtClean="0"/>
              <a:t>данных</a:t>
            </a:r>
            <a:r>
              <a:rPr lang="ru-RU" sz="2600" dirty="0" smtClean="0"/>
              <a:t>, </a:t>
            </a:r>
            <a:br>
              <a:rPr lang="ru-RU" sz="2600" dirty="0" smtClean="0"/>
            </a:br>
            <a:r>
              <a:rPr lang="ru-RU" sz="2600" dirty="0" smtClean="0"/>
              <a:t>согласно </a:t>
            </a:r>
            <a:r>
              <a:rPr lang="ru-RU" sz="2600" dirty="0" smtClean="0"/>
              <a:t>заданной </a:t>
            </a:r>
            <a:r>
              <a:rPr lang="ru-RU" sz="2600" b="1" dirty="0" smtClean="0"/>
              <a:t>программы</a:t>
            </a:r>
            <a:endParaRPr lang="ru-RU" sz="26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ru-RU" sz="3600" spc="-300" dirty="0"/>
              <a:t>Введение в программирование</a:t>
            </a:r>
            <a:endParaRPr lang="ru-RU" sz="36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756133"/>
            <a:ext cx="8640960" cy="134573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600" b="1" dirty="0" smtClean="0"/>
              <a:t>ДАННЫЕ</a:t>
            </a:r>
            <a:r>
              <a:rPr lang="ru-RU" sz="2600" b="1" dirty="0" smtClean="0"/>
              <a:t/>
            </a:r>
            <a:br>
              <a:rPr lang="ru-RU" sz="2600" b="1" dirty="0" smtClean="0"/>
            </a:br>
            <a:r>
              <a:rPr lang="en-US" sz="2600" dirty="0" err="1" smtClean="0"/>
              <a:t>vs</a:t>
            </a:r>
            <a:r>
              <a:rPr lang="ru-RU" sz="2600" b="1" dirty="0" smtClean="0"/>
              <a:t/>
            </a:r>
            <a:br>
              <a:rPr lang="ru-RU" sz="2600" b="1" dirty="0" smtClean="0"/>
            </a:br>
            <a:r>
              <a:rPr lang="ru-RU" sz="2600" b="1" dirty="0" smtClean="0"/>
              <a:t>ИНФОРМАЦИЯ</a:t>
            </a:r>
            <a:endParaRPr lang="ru-RU" sz="26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ru-RU" sz="3600" spc="-300" dirty="0"/>
              <a:t>Введение в программирование</a:t>
            </a:r>
            <a:endParaRPr lang="ru-RU" sz="36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155970"/>
            <a:ext cx="8640960" cy="254606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600" b="1" dirty="0" smtClean="0"/>
              <a:t>Информация</a:t>
            </a:r>
            <a:r>
              <a:rPr lang="ru-RU" sz="2600" dirty="0" smtClean="0"/>
              <a:t> - это результат преобразования и анализа </a:t>
            </a:r>
            <a:r>
              <a:rPr lang="ru-RU" sz="2600" b="1" dirty="0" smtClean="0"/>
              <a:t>данных</a:t>
            </a:r>
            <a:r>
              <a:rPr lang="ru-RU" sz="2600" dirty="0" smtClean="0"/>
              <a:t>. Отличие информации от данных состоит в том, что данные - это фиксированные сведения о событиях и явлениях, которые хранятся на определенных носителях, а информация появляется в результате обработки данных при решении конкретных задач.</a:t>
            </a:r>
            <a:endParaRPr lang="ru-RU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ru-RU" sz="3600" spc="-300" dirty="0"/>
              <a:t>Введение в программирование</a:t>
            </a:r>
            <a:endParaRPr lang="ru-RU" sz="36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79189"/>
            <a:ext cx="8640960" cy="149962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600" dirty="0" smtClean="0"/>
              <a:t>Представление данных в компьютере?</a:t>
            </a:r>
            <a:endParaRPr lang="ru-RU" sz="2600" dirty="0" smtClean="0"/>
          </a:p>
          <a:p>
            <a:pPr algn="ctr">
              <a:spcAft>
                <a:spcPts val="600"/>
              </a:spcAft>
            </a:pPr>
            <a:r>
              <a:rPr lang="ru-RU" sz="2600" b="1" dirty="0" smtClean="0"/>
              <a:t>Двоичные коды</a:t>
            </a:r>
          </a:p>
          <a:p>
            <a:pPr algn="ctr">
              <a:spcAft>
                <a:spcPts val="600"/>
              </a:spcAft>
            </a:pPr>
            <a:r>
              <a:rPr lang="ru-RU" sz="2600" dirty="0" smtClean="0"/>
              <a:t>Почему?</a:t>
            </a:r>
            <a:endParaRPr lang="ru-RU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ru-RU" sz="3600" spc="-300" dirty="0"/>
              <a:t>Введение в программирование</a:t>
            </a:r>
            <a:endParaRPr lang="ru-RU" sz="36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601973"/>
            <a:ext cx="8640960" cy="365405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600" dirty="0" smtClean="0"/>
              <a:t>Десятичное представление</a:t>
            </a:r>
          </a:p>
          <a:p>
            <a:pPr>
              <a:spcAft>
                <a:spcPts val="600"/>
              </a:spcAft>
            </a:pPr>
            <a:r>
              <a:rPr lang="ru-RU" sz="2600" dirty="0" smtClean="0"/>
              <a:t>123 </a:t>
            </a:r>
            <a:r>
              <a:rPr lang="ru-RU" sz="2600" dirty="0" smtClean="0"/>
              <a:t>→ 1</a:t>
            </a:r>
            <a:r>
              <a:rPr lang="ru-RU" sz="2600" baseline="-25000" dirty="0" smtClean="0"/>
              <a:t>2</a:t>
            </a:r>
            <a:r>
              <a:rPr lang="ru-RU" sz="2600" dirty="0" smtClean="0"/>
              <a:t>2</a:t>
            </a:r>
            <a:r>
              <a:rPr lang="ru-RU" sz="2600" baseline="-25000" dirty="0" smtClean="0"/>
              <a:t>1</a:t>
            </a:r>
            <a:r>
              <a:rPr lang="ru-RU" sz="2600" dirty="0" smtClean="0"/>
              <a:t>3</a:t>
            </a:r>
            <a:r>
              <a:rPr lang="ru-RU" sz="2600" baseline="-25000" dirty="0" smtClean="0"/>
              <a:t>0</a:t>
            </a:r>
            <a:r>
              <a:rPr lang="ru-RU" sz="2600" dirty="0" smtClean="0"/>
              <a:t> </a:t>
            </a:r>
            <a:r>
              <a:rPr lang="ru-RU" sz="2600" dirty="0" smtClean="0"/>
              <a:t>→ 1*10</a:t>
            </a:r>
            <a:r>
              <a:rPr lang="ru-RU" sz="2600" baseline="30000" dirty="0" smtClean="0"/>
              <a:t>2</a:t>
            </a:r>
            <a:r>
              <a:rPr lang="ru-RU" sz="2600" dirty="0" smtClean="0"/>
              <a:t>+2*10</a:t>
            </a:r>
            <a:r>
              <a:rPr lang="ru-RU" sz="2600" baseline="30000" dirty="0" smtClean="0"/>
              <a:t>1</a:t>
            </a:r>
            <a:r>
              <a:rPr lang="ru-RU" sz="2600" dirty="0" smtClean="0"/>
              <a:t>+3*10</a:t>
            </a:r>
            <a:r>
              <a:rPr lang="ru-RU" sz="2600" baseline="30000" dirty="0" smtClean="0"/>
              <a:t>0</a:t>
            </a:r>
            <a:r>
              <a:rPr lang="ru-RU" sz="2600" dirty="0" smtClean="0"/>
              <a:t> → 100+20+3</a:t>
            </a:r>
            <a:endParaRPr lang="ru-RU" sz="2600" dirty="0" smtClean="0"/>
          </a:p>
          <a:p>
            <a:pPr>
              <a:spcAft>
                <a:spcPts val="600"/>
              </a:spcAft>
            </a:pPr>
            <a:endParaRPr lang="ru-RU" sz="2600" dirty="0" smtClean="0"/>
          </a:p>
          <a:p>
            <a:pPr>
              <a:spcAft>
                <a:spcPts val="600"/>
              </a:spcAft>
            </a:pPr>
            <a:r>
              <a:rPr lang="ru-RU" sz="2600" dirty="0" smtClean="0"/>
              <a:t>Двоичное представление</a:t>
            </a:r>
          </a:p>
          <a:p>
            <a:pPr>
              <a:spcAft>
                <a:spcPts val="600"/>
              </a:spcAft>
            </a:pPr>
            <a:r>
              <a:rPr lang="ru-RU" sz="2600" dirty="0" smtClean="0"/>
              <a:t>01111011 → </a:t>
            </a:r>
            <a:br>
              <a:rPr lang="ru-RU" sz="2600" dirty="0" smtClean="0"/>
            </a:br>
            <a:r>
              <a:rPr lang="ru-RU" sz="2600" dirty="0" smtClean="0"/>
              <a:t>0</a:t>
            </a:r>
            <a:r>
              <a:rPr lang="ru-RU" sz="2600" baseline="-25000" dirty="0" smtClean="0"/>
              <a:t>7</a:t>
            </a:r>
            <a:r>
              <a:rPr lang="ru-RU" sz="2600" dirty="0" smtClean="0"/>
              <a:t>1</a:t>
            </a:r>
            <a:r>
              <a:rPr lang="ru-RU" sz="2600" baseline="-25000" dirty="0" smtClean="0"/>
              <a:t>6</a:t>
            </a:r>
            <a:r>
              <a:rPr lang="ru-RU" sz="2600" dirty="0" smtClean="0"/>
              <a:t>1</a:t>
            </a:r>
            <a:r>
              <a:rPr lang="ru-RU" sz="2600" baseline="-25000" dirty="0" smtClean="0"/>
              <a:t>5</a:t>
            </a:r>
            <a:r>
              <a:rPr lang="ru-RU" sz="2600" dirty="0" smtClean="0"/>
              <a:t>1</a:t>
            </a:r>
            <a:r>
              <a:rPr lang="ru-RU" sz="2600" baseline="-25000" dirty="0" smtClean="0"/>
              <a:t>4</a:t>
            </a:r>
            <a:r>
              <a:rPr lang="ru-RU" sz="2600" dirty="0" smtClean="0"/>
              <a:t>1</a:t>
            </a:r>
            <a:r>
              <a:rPr lang="ru-RU" sz="2600" baseline="-25000" dirty="0" smtClean="0"/>
              <a:t>3</a:t>
            </a:r>
            <a:r>
              <a:rPr lang="ru-RU" sz="2600" dirty="0" smtClean="0"/>
              <a:t>0</a:t>
            </a:r>
            <a:r>
              <a:rPr lang="ru-RU" sz="2600" baseline="-25000" dirty="0" smtClean="0"/>
              <a:t>2</a:t>
            </a:r>
            <a:r>
              <a:rPr lang="ru-RU" sz="2600" dirty="0" smtClean="0"/>
              <a:t>1</a:t>
            </a:r>
            <a:r>
              <a:rPr lang="ru-RU" sz="2600" baseline="-25000" dirty="0" smtClean="0"/>
              <a:t>1</a:t>
            </a:r>
            <a:r>
              <a:rPr lang="ru-RU" sz="2600" dirty="0" smtClean="0"/>
              <a:t>1</a:t>
            </a:r>
            <a:r>
              <a:rPr lang="ru-RU" sz="2600" baseline="-25000" dirty="0" smtClean="0"/>
              <a:t>0</a:t>
            </a:r>
            <a:r>
              <a:rPr lang="ru-RU" sz="2600" dirty="0" smtClean="0"/>
              <a:t> → </a:t>
            </a:r>
            <a:br>
              <a:rPr lang="ru-RU" sz="2600" dirty="0" smtClean="0"/>
            </a:br>
            <a:r>
              <a:rPr lang="ru-RU" sz="2600" dirty="0" smtClean="0"/>
              <a:t>0*2</a:t>
            </a:r>
            <a:r>
              <a:rPr lang="ru-RU" sz="2600" baseline="30000" dirty="0" smtClean="0"/>
              <a:t>7</a:t>
            </a:r>
            <a:r>
              <a:rPr lang="ru-RU" sz="2600" dirty="0" smtClean="0"/>
              <a:t>+1*2</a:t>
            </a:r>
            <a:r>
              <a:rPr lang="ru-RU" sz="2600" baseline="30000" dirty="0" smtClean="0"/>
              <a:t>6</a:t>
            </a:r>
            <a:r>
              <a:rPr lang="ru-RU" sz="2600" dirty="0" smtClean="0"/>
              <a:t>+1*2</a:t>
            </a:r>
            <a:r>
              <a:rPr lang="ru-RU" sz="2600" baseline="30000" dirty="0" smtClean="0"/>
              <a:t>5</a:t>
            </a:r>
            <a:r>
              <a:rPr lang="ru-RU" sz="2600" dirty="0" smtClean="0"/>
              <a:t>+1*2</a:t>
            </a:r>
            <a:r>
              <a:rPr lang="ru-RU" sz="2600" baseline="30000" dirty="0" smtClean="0"/>
              <a:t>4</a:t>
            </a:r>
            <a:r>
              <a:rPr lang="ru-RU" sz="2600" dirty="0" smtClean="0"/>
              <a:t>+1*2</a:t>
            </a:r>
            <a:r>
              <a:rPr lang="ru-RU" sz="2600" baseline="30000" dirty="0" smtClean="0"/>
              <a:t>3</a:t>
            </a:r>
            <a:r>
              <a:rPr lang="ru-RU" sz="2600" dirty="0" smtClean="0"/>
              <a:t>+0*2</a:t>
            </a:r>
            <a:r>
              <a:rPr lang="ru-RU" sz="2600" baseline="30000" dirty="0" smtClean="0"/>
              <a:t>2</a:t>
            </a:r>
            <a:r>
              <a:rPr lang="ru-RU" sz="2600" dirty="0" smtClean="0"/>
              <a:t>+1*2</a:t>
            </a:r>
            <a:r>
              <a:rPr lang="ru-RU" sz="2600" baseline="30000" dirty="0" smtClean="0"/>
              <a:t>1</a:t>
            </a:r>
            <a:r>
              <a:rPr lang="ru-RU" sz="2600" dirty="0" smtClean="0"/>
              <a:t>+1*2</a:t>
            </a:r>
            <a:r>
              <a:rPr lang="ru-RU" sz="2600" baseline="30000" dirty="0" smtClean="0"/>
              <a:t>0 </a:t>
            </a:r>
            <a:r>
              <a:rPr lang="ru-RU" sz="2600" dirty="0" smtClean="0"/>
              <a:t>→</a:t>
            </a:r>
            <a:br>
              <a:rPr lang="ru-RU" sz="2600" dirty="0" smtClean="0"/>
            </a:br>
            <a:r>
              <a:rPr lang="ru-RU" sz="2600" dirty="0" smtClean="0"/>
              <a:t>0+64+32+16+8+0+2+1</a:t>
            </a:r>
            <a:endParaRPr lang="ru-RU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ru-RU" sz="3600" spc="-300" dirty="0"/>
              <a:t>Введение в программирование</a:t>
            </a:r>
            <a:endParaRPr lang="ru-RU" sz="3600" spc="-300" dirty="0"/>
          </a:p>
        </p:txBody>
      </p:sp>
      <p:sp>
        <p:nvSpPr>
          <p:cNvPr id="1026" name="AutoShape 2" descr="Изображение с названием Convert from Decimal to Binary Step 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Изображение с названием Convert from Decimal to Binary Step 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l="21553" t="13815" r="21748" b="17201"/>
          <a:stretch>
            <a:fillRect/>
          </a:stretch>
        </p:blipFill>
        <p:spPr bwMode="auto">
          <a:xfrm>
            <a:off x="1115616" y="1340768"/>
            <a:ext cx="6912768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k Blue swoosh template 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Белый текст и шрифт Courier для слайдов с кодом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2A43BD6-BB12-4855-A62A-BDADBADB09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1_Dk Blue swoosh template Segoe</Template>
  <TotalTime>797</TotalTime>
  <Words>516</Words>
  <Application>Microsoft Office PowerPoint</Application>
  <PresentationFormat>Экран (4:3)</PresentationFormat>
  <Paragraphs>103</Paragraphs>
  <Slides>25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27" baseType="lpstr">
      <vt:lpstr>1_Dk Blue swoosh template Segoe</vt:lpstr>
      <vt:lpstr>Белый текст и шрифт Courier для слайдов с кодом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</vt:vector>
  </TitlesOfParts>
  <Company>Home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The Wizard</dc:creator>
  <cp:lastModifiedBy>The Wizard</cp:lastModifiedBy>
  <cp:revision>124</cp:revision>
  <dcterms:created xsi:type="dcterms:W3CDTF">2017-04-01T18:09:36Z</dcterms:created>
  <dcterms:modified xsi:type="dcterms:W3CDTF">2017-10-20T19:04:11Z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TC102867319990</vt:lpwstr>
  </property>
</Properties>
</file>