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7"/>
  </p:notesMasterIdLst>
  <p:sldIdLst>
    <p:sldId id="257" r:id="rId4"/>
    <p:sldId id="269" r:id="rId5"/>
    <p:sldId id="288" r:id="rId6"/>
    <p:sldId id="270" r:id="rId7"/>
    <p:sldId id="281" r:id="rId8"/>
    <p:sldId id="289" r:id="rId9"/>
    <p:sldId id="271" r:id="rId10"/>
    <p:sldId id="272" r:id="rId11"/>
    <p:sldId id="278" r:id="rId12"/>
    <p:sldId id="279" r:id="rId13"/>
    <p:sldId id="280" r:id="rId14"/>
    <p:sldId id="285" r:id="rId15"/>
    <p:sldId id="290" r:id="rId16"/>
    <p:sldId id="273" r:id="rId17"/>
    <p:sldId id="286" r:id="rId18"/>
    <p:sldId id="287" r:id="rId19"/>
    <p:sldId id="282" r:id="rId20"/>
    <p:sldId id="277" r:id="rId21"/>
    <p:sldId id="283" r:id="rId22"/>
    <p:sldId id="284" r:id="rId23"/>
    <p:sldId id="276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10/24/2017 1:48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Variable initialization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name = “Peter”;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age = 21;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Variable declaration &amp; initialization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string name = “Peter”;</a:t>
            </a:r>
          </a:p>
          <a:p>
            <a:pPr>
              <a:spcAft>
                <a:spcPts val="600"/>
              </a:spcAft>
            </a:pPr>
            <a:r>
              <a:rPr lang="en-US" sz="3600" b="1" i="1" dirty="0" err="1" smtClean="0"/>
              <a:t>int</a:t>
            </a:r>
            <a:r>
              <a:rPr lang="en-US" sz="3600" b="1" i="1" dirty="0" smtClean="0"/>
              <a:t> age = 21;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Output </a:t>
            </a:r>
            <a:r>
              <a:rPr lang="en-US" sz="3600" spc="-200" dirty="0" err="1" smtClean="0"/>
              <a:t>datas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394798"/>
            <a:ext cx="792088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err="1" smtClean="0"/>
              <a:t>printf</a:t>
            </a:r>
            <a:r>
              <a:rPr lang="en-US" sz="3600" b="1" i="1" dirty="0" smtClean="0"/>
              <a:t>()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Input </a:t>
            </a:r>
            <a:r>
              <a:rPr lang="en-US" sz="3600" spc="-200" dirty="0" err="1" smtClean="0"/>
              <a:t>datas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err="1" smtClean="0"/>
              <a:t>GetSring</a:t>
            </a:r>
            <a:r>
              <a:rPr lang="en-US" sz="3600" b="1" i="1" dirty="0" smtClean="0"/>
              <a:t>()</a:t>
            </a:r>
          </a:p>
          <a:p>
            <a:pPr>
              <a:spcAft>
                <a:spcPts val="600"/>
              </a:spcAft>
            </a:pPr>
            <a:r>
              <a:rPr lang="en-US" sz="3600" b="1" i="1" dirty="0" err="1" smtClean="0"/>
              <a:t>GetInt</a:t>
            </a:r>
            <a:r>
              <a:rPr lang="en-US" sz="3600" b="1" i="1" dirty="0" smtClean="0"/>
              <a:t>()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Program code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78623"/>
            <a:ext cx="7920880" cy="494672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main(void) {</a:t>
            </a:r>
          </a:p>
          <a:p>
            <a:r>
              <a:rPr lang="en-US" sz="2400" i="1" dirty="0" smtClean="0"/>
              <a:t>    // variables</a:t>
            </a:r>
          </a:p>
          <a:p>
            <a:r>
              <a:rPr lang="en-US" sz="2400" i="1" dirty="0" smtClean="0"/>
              <a:t>    string name;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age;</a:t>
            </a:r>
          </a:p>
          <a:p>
            <a:r>
              <a:rPr lang="en-US" sz="2400" i="1" dirty="0" smtClean="0"/>
              <a:t>    // input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(“Please, enter your name: ”);</a:t>
            </a:r>
          </a:p>
          <a:p>
            <a:r>
              <a:rPr lang="en-US" sz="2400" i="1" dirty="0" smtClean="0"/>
              <a:t>    name = </a:t>
            </a:r>
            <a:r>
              <a:rPr lang="en-US" sz="2400" i="1" dirty="0" err="1" smtClean="0"/>
              <a:t>GetString</a:t>
            </a:r>
            <a:r>
              <a:rPr lang="en-US" sz="2400" i="1" dirty="0" smtClean="0"/>
              <a:t>();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(“Please, enter your age: ”);</a:t>
            </a:r>
          </a:p>
          <a:p>
            <a:r>
              <a:rPr lang="en-US" sz="2400" i="1" dirty="0" smtClean="0"/>
              <a:t>    age= </a:t>
            </a:r>
            <a:r>
              <a:rPr lang="en-US" sz="2400" i="1" dirty="0" err="1" smtClean="0"/>
              <a:t>GetInt</a:t>
            </a:r>
            <a:r>
              <a:rPr lang="en-US" sz="2400" i="1" dirty="0" smtClean="0"/>
              <a:t>();</a:t>
            </a:r>
          </a:p>
          <a:p>
            <a:r>
              <a:rPr lang="en-US" sz="2400" i="1" dirty="0" smtClean="0"/>
              <a:t>    // output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(“Your name is %s\n”, name);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(“Your age is %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\n”, age);</a:t>
            </a:r>
          </a:p>
          <a:p>
            <a:r>
              <a:rPr lang="en-US" sz="2400" i="1" dirty="0" smtClean="0"/>
              <a:t>}</a:t>
            </a:r>
            <a:endParaRPr lang="ru-RU" sz="2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Placeholders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17443"/>
            <a:ext cx="7920880" cy="385411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%c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%s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%</a:t>
            </a:r>
            <a:r>
              <a:rPr lang="en-US" sz="3600" b="1" i="1" dirty="0" err="1" smtClean="0"/>
              <a:t>i</a:t>
            </a:r>
            <a:endParaRPr lang="en-US" sz="3600" b="1" i="1" dirty="0" smtClean="0"/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%f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%d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%</a:t>
            </a:r>
            <a:r>
              <a:rPr lang="en-US" sz="3600" b="1" i="1" dirty="0" err="1" smtClean="0"/>
              <a:t>lld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Special symbols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17443"/>
            <a:ext cx="7920880" cy="385411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\n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\r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\0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\’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\”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\\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Standard library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763856"/>
            <a:ext cx="7920880" cy="196128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#include &lt;</a:t>
            </a:r>
            <a:r>
              <a:rPr lang="en-US" sz="3600" dirty="0" err="1" smtClean="0"/>
              <a:t>stdio.h</a:t>
            </a:r>
            <a:r>
              <a:rPr lang="en-US" sz="3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sz="3600" i="1" dirty="0" smtClean="0"/>
              <a:t>…</a:t>
            </a:r>
          </a:p>
          <a:p>
            <a:pPr>
              <a:spcAft>
                <a:spcPts val="600"/>
              </a:spcAft>
            </a:pPr>
            <a:r>
              <a:rPr lang="en-US" sz="3600" i="1" dirty="0" err="1" smtClean="0"/>
              <a:t>printf</a:t>
            </a:r>
            <a:endParaRPr lang="ru-RU" sz="36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CS50 library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5833"/>
            <a:ext cx="7920880" cy="437733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#include &lt;cs50.h&gt;</a:t>
            </a:r>
          </a:p>
          <a:p>
            <a:pPr>
              <a:spcAft>
                <a:spcPts val="600"/>
              </a:spcAft>
            </a:pPr>
            <a:r>
              <a:rPr lang="en-US" sz="3600" i="1" dirty="0" smtClean="0"/>
              <a:t>…</a:t>
            </a:r>
          </a:p>
          <a:p>
            <a:pPr>
              <a:spcAft>
                <a:spcPts val="600"/>
              </a:spcAft>
            </a:pPr>
            <a:r>
              <a:rPr lang="en-US" sz="2800" i="1" dirty="0" err="1" smtClean="0"/>
              <a:t>GetChar</a:t>
            </a:r>
            <a:r>
              <a:rPr lang="en-US" sz="2800" i="1" dirty="0" smtClean="0"/>
              <a:t>                                          </a:t>
            </a:r>
            <a:r>
              <a:rPr lang="en-US" sz="2800" i="1" dirty="0" err="1" smtClean="0"/>
              <a:t>bool</a:t>
            </a:r>
            <a:endParaRPr lang="en-US" sz="2800" i="1" dirty="0" smtClean="0"/>
          </a:p>
          <a:p>
            <a:pPr>
              <a:spcAft>
                <a:spcPts val="600"/>
              </a:spcAft>
            </a:pPr>
            <a:r>
              <a:rPr lang="en-US" sz="2800" i="1" dirty="0" err="1" smtClean="0"/>
              <a:t>GetString</a:t>
            </a:r>
            <a:r>
              <a:rPr lang="en-US" sz="2800" i="1" dirty="0" smtClean="0"/>
              <a:t>                                        string</a:t>
            </a:r>
          </a:p>
          <a:p>
            <a:pPr>
              <a:spcAft>
                <a:spcPts val="600"/>
              </a:spcAft>
            </a:pPr>
            <a:r>
              <a:rPr lang="en-US" sz="2800" i="1" dirty="0" err="1" smtClean="0"/>
              <a:t>GetInt</a:t>
            </a:r>
            <a:endParaRPr lang="en-US" sz="2800" i="1" dirty="0" smtClean="0"/>
          </a:p>
          <a:p>
            <a:pPr>
              <a:spcAft>
                <a:spcPts val="600"/>
              </a:spcAft>
            </a:pPr>
            <a:r>
              <a:rPr lang="en-US" sz="2800" i="1" dirty="0" err="1" smtClean="0"/>
              <a:t>GetFloat</a:t>
            </a:r>
            <a:endParaRPr lang="en-US" sz="2800" i="1" dirty="0" smtClean="0"/>
          </a:p>
          <a:p>
            <a:pPr>
              <a:spcAft>
                <a:spcPts val="600"/>
              </a:spcAft>
            </a:pPr>
            <a:r>
              <a:rPr lang="en-US" sz="2800" i="1" dirty="0" err="1" smtClean="0"/>
              <a:t>GetDouble</a:t>
            </a:r>
            <a:endParaRPr lang="en-US" sz="2800" i="1" dirty="0" smtClean="0"/>
          </a:p>
          <a:p>
            <a:pPr>
              <a:spcAft>
                <a:spcPts val="600"/>
              </a:spcAft>
            </a:pPr>
            <a:r>
              <a:rPr lang="en-US" sz="2800" i="1" dirty="0" err="1" smtClean="0"/>
              <a:t>GetLongLong</a:t>
            </a:r>
            <a:endParaRPr lang="ru-RU" sz="28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Program code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40474"/>
            <a:ext cx="7920880" cy="420805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i="1" dirty="0" smtClean="0"/>
              <a:t>#include &lt;</a:t>
            </a:r>
            <a:r>
              <a:rPr lang="en-US" sz="2400" i="1" dirty="0" err="1" smtClean="0"/>
              <a:t>stdio.h</a:t>
            </a:r>
            <a:r>
              <a:rPr lang="en-US" sz="2400" i="1" dirty="0" smtClean="0"/>
              <a:t>&gt;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main(void) {</a:t>
            </a:r>
          </a:p>
          <a:p>
            <a:r>
              <a:rPr lang="en-US" sz="2400" i="1" dirty="0" smtClean="0"/>
              <a:t>    // variables</a:t>
            </a:r>
          </a:p>
          <a:p>
            <a:r>
              <a:rPr lang="en-US" sz="2400" i="1" dirty="0" smtClean="0"/>
              <a:t>    string name;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age;</a:t>
            </a:r>
          </a:p>
          <a:p>
            <a:r>
              <a:rPr lang="en-US" sz="2400" i="1" dirty="0" smtClean="0"/>
              <a:t>    …</a:t>
            </a:r>
          </a:p>
          <a:p>
            <a:r>
              <a:rPr lang="en-US" sz="2400" i="1" dirty="0" smtClean="0"/>
              <a:t>    // output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(“Your name is %s\n”, name);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(“Your age is %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\n”, age);</a:t>
            </a:r>
          </a:p>
          <a:p>
            <a:r>
              <a:rPr lang="en-US" sz="2400" i="1" dirty="0" smtClean="0"/>
              <a:t>}</a:t>
            </a:r>
            <a:endParaRPr lang="ru-RU" sz="2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Introduction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61839"/>
            <a:ext cx="7920880" cy="388489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smtClean="0"/>
              <a:t>main function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comments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variables &amp; constants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data types (types of variables)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variable declaration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variable initialization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output data</a:t>
            </a:r>
          </a:p>
          <a:p>
            <a:pPr>
              <a:spcAft>
                <a:spcPts val="600"/>
              </a:spcAft>
            </a:pPr>
            <a:r>
              <a:rPr lang="en-US" sz="2600" b="1" dirty="0" smtClean="0"/>
              <a:t>input data</a:t>
            </a:r>
            <a:endParaRPr lang="ru-RU" sz="2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Program code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55808"/>
            <a:ext cx="7920880" cy="45773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i="1" dirty="0" smtClean="0"/>
              <a:t>#include &lt;</a:t>
            </a:r>
            <a:r>
              <a:rPr lang="en-US" sz="2400" i="1" dirty="0" err="1" smtClean="0"/>
              <a:t>stdio.h</a:t>
            </a:r>
            <a:r>
              <a:rPr lang="en-US" sz="2400" i="1" dirty="0" smtClean="0"/>
              <a:t>&gt;</a:t>
            </a:r>
          </a:p>
          <a:p>
            <a:r>
              <a:rPr lang="en-US" sz="2400" i="1" dirty="0" smtClean="0"/>
              <a:t>#include &lt;cs50.h&gt;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int</a:t>
            </a:r>
            <a:r>
              <a:rPr lang="en-US" sz="2400" i="1" dirty="0" smtClean="0"/>
              <a:t> main(void) {</a:t>
            </a:r>
          </a:p>
          <a:p>
            <a:r>
              <a:rPr lang="en-US" sz="2400" i="1" dirty="0" smtClean="0"/>
              <a:t>    // variables</a:t>
            </a:r>
          </a:p>
          <a:p>
            <a:r>
              <a:rPr lang="en-US" sz="2400" i="1" dirty="0" smtClean="0"/>
              <a:t>    string name;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age;</a:t>
            </a:r>
          </a:p>
          <a:p>
            <a:r>
              <a:rPr lang="en-US" sz="2400" i="1" dirty="0" smtClean="0"/>
              <a:t>    …</a:t>
            </a:r>
          </a:p>
          <a:p>
            <a:r>
              <a:rPr lang="en-US" sz="2400" i="1" dirty="0" smtClean="0"/>
              <a:t>    // output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(“Your name is %s\n”, name);</a:t>
            </a:r>
          </a:p>
          <a:p>
            <a:r>
              <a:rPr lang="en-US" sz="2400" i="1" dirty="0" smtClean="0"/>
              <a:t>    </a:t>
            </a:r>
            <a:r>
              <a:rPr lang="en-US" sz="2400" i="1" dirty="0" err="1" smtClean="0"/>
              <a:t>printf</a:t>
            </a:r>
            <a:r>
              <a:rPr lang="en-US" sz="2400" i="1" dirty="0" smtClean="0"/>
              <a:t>(“Your age is %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\n”, age);</a:t>
            </a:r>
          </a:p>
          <a:p>
            <a:r>
              <a:rPr lang="en-US" sz="2400" i="1" dirty="0" smtClean="0"/>
              <a:t>}</a:t>
            </a:r>
            <a:endParaRPr lang="ru-RU" sz="2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Command line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How to compile a program</a:t>
            </a:r>
          </a:p>
          <a:p>
            <a:pPr>
              <a:spcAft>
                <a:spcPts val="600"/>
              </a:spcAft>
            </a:pPr>
            <a:r>
              <a:rPr lang="en-US" sz="3600" i="1" dirty="0" smtClean="0"/>
              <a:t>make </a:t>
            </a:r>
            <a:r>
              <a:rPr lang="en-US" sz="3600" i="1" dirty="0" err="1" smtClean="0"/>
              <a:t>program_name</a:t>
            </a:r>
            <a:endParaRPr lang="ru-RU" sz="36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Command line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How to run a program</a:t>
            </a:r>
          </a:p>
          <a:p>
            <a:pPr>
              <a:spcAft>
                <a:spcPts val="600"/>
              </a:spcAft>
            </a:pPr>
            <a:r>
              <a:rPr lang="en-US" sz="3600" i="1" dirty="0" smtClean="0"/>
              <a:t>./</a:t>
            </a:r>
            <a:r>
              <a:rPr lang="en-US" sz="3600" i="1" dirty="0" err="1" smtClean="0"/>
              <a:t>program_name</a:t>
            </a:r>
            <a:endParaRPr lang="ru-RU" sz="36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Command line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48385"/>
            <a:ext cx="7920880" cy="25922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Other commands</a:t>
            </a:r>
          </a:p>
          <a:p>
            <a:pPr>
              <a:spcAft>
                <a:spcPts val="600"/>
              </a:spcAft>
            </a:pPr>
            <a:r>
              <a:rPr lang="en-US" sz="3600" i="1" dirty="0" err="1" smtClean="0"/>
              <a:t>cd</a:t>
            </a:r>
            <a:r>
              <a:rPr lang="en-US" sz="3600" i="1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3600" i="1" dirty="0" err="1" smtClean="0"/>
              <a:t>ls</a:t>
            </a:r>
            <a:endParaRPr lang="en-US" sz="3600" i="1" dirty="0" smtClean="0"/>
          </a:p>
          <a:p>
            <a:pPr>
              <a:spcAft>
                <a:spcPts val="600"/>
              </a:spcAft>
            </a:pPr>
            <a:r>
              <a:rPr lang="en-US" sz="3600" i="1" dirty="0" smtClean="0"/>
              <a:t>clear</a:t>
            </a:r>
            <a:endParaRPr lang="ru-RU" sz="36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Our task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31363"/>
            <a:ext cx="7920880" cy="174584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Написать программу на языке Си, которая в диалоговом режиме запрашивает у пользователя </a:t>
            </a:r>
            <a:br>
              <a:rPr lang="ru-RU" sz="2600" b="1" dirty="0" smtClean="0"/>
            </a:br>
            <a:r>
              <a:rPr lang="ru-RU" sz="2600" b="1" dirty="0" smtClean="0"/>
              <a:t>его имя и возраст, а затем выводит эти данные </a:t>
            </a:r>
            <a:br>
              <a:rPr lang="ru-RU" sz="2600" b="1" dirty="0" smtClean="0"/>
            </a:br>
            <a:r>
              <a:rPr lang="ru-RU" sz="2600" b="1" dirty="0" smtClean="0"/>
              <a:t>на экран</a:t>
            </a:r>
            <a:endParaRPr lang="ru-RU" sz="2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Main function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763856"/>
            <a:ext cx="7920880" cy="196128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i="1" dirty="0" err="1" smtClean="0"/>
              <a:t>int</a:t>
            </a:r>
            <a:r>
              <a:rPr lang="en-US" sz="3600" dirty="0" smtClean="0"/>
              <a:t> main(</a:t>
            </a:r>
            <a:r>
              <a:rPr lang="en-US" sz="3600" i="1" dirty="0" smtClean="0"/>
              <a:t>void</a:t>
            </a:r>
            <a:r>
              <a:rPr lang="en-US" sz="3600" dirty="0" smtClean="0"/>
              <a:t>) {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    …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}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Comments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i="1" dirty="0" smtClean="0"/>
              <a:t>// your </a:t>
            </a:r>
            <a:r>
              <a:rPr lang="en-US" sz="3600" i="1" dirty="0" smtClean="0"/>
              <a:t>comment</a:t>
            </a:r>
          </a:p>
          <a:p>
            <a:pPr>
              <a:spcAft>
                <a:spcPts val="600"/>
              </a:spcAft>
            </a:pPr>
            <a:r>
              <a:rPr lang="en-US" sz="3600" i="1" dirty="0" smtClean="0"/>
              <a:t>/* your comment*/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Variables and constants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i="1" dirty="0" smtClean="0"/>
              <a:t>Variables       // name, age</a:t>
            </a:r>
          </a:p>
          <a:p>
            <a:pPr>
              <a:spcAft>
                <a:spcPts val="600"/>
              </a:spcAft>
            </a:pPr>
            <a:r>
              <a:rPr lang="en-US" sz="3600" i="1" dirty="0" smtClean="0"/>
              <a:t>Constants      // Pi, Exp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Data types (types of variables)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32914"/>
            <a:ext cx="7920880" cy="322317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char</a:t>
            </a:r>
          </a:p>
          <a:p>
            <a:pPr>
              <a:spcAft>
                <a:spcPts val="600"/>
              </a:spcAft>
            </a:pPr>
            <a:r>
              <a:rPr lang="en-US" sz="3600" b="1" i="1" dirty="0" err="1" smtClean="0"/>
              <a:t>int</a:t>
            </a:r>
            <a:endParaRPr lang="en-US" sz="3600" b="1" i="1" dirty="0" smtClean="0"/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float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double</a:t>
            </a:r>
          </a:p>
          <a:p>
            <a:pPr>
              <a:spcAft>
                <a:spcPts val="600"/>
              </a:spcAft>
            </a:pPr>
            <a:r>
              <a:rPr lang="en-US" sz="3600" b="1" i="1" dirty="0" smtClean="0"/>
              <a:t>long </a:t>
            </a:r>
            <a:r>
              <a:rPr lang="en-US" sz="3600" b="1" i="1" dirty="0" err="1" smtClean="0"/>
              <a:t>long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/>
              <a:t>Data types (types of variables)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string</a:t>
            </a:r>
          </a:p>
          <a:p>
            <a:pPr>
              <a:spcAft>
                <a:spcPts val="600"/>
              </a:spcAft>
            </a:pPr>
            <a:r>
              <a:rPr lang="en-US" sz="3600" b="1" i="1" dirty="0" err="1" smtClean="0"/>
              <a:t>bool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Variable declaration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79327"/>
            <a:ext cx="7920880" cy="133034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i="1" dirty="0" smtClean="0"/>
              <a:t>string name;</a:t>
            </a:r>
          </a:p>
          <a:p>
            <a:pPr>
              <a:spcAft>
                <a:spcPts val="600"/>
              </a:spcAft>
            </a:pPr>
            <a:r>
              <a:rPr lang="en-US" sz="3600" b="1" i="1" dirty="0" err="1" smtClean="0"/>
              <a:t>int</a:t>
            </a:r>
            <a:r>
              <a:rPr lang="en-US" sz="3600" b="1" i="1" dirty="0" smtClean="0"/>
              <a:t> age;</a:t>
            </a:r>
            <a:endParaRPr lang="ru-RU" sz="36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968</TotalTime>
  <Words>485</Words>
  <Application>Microsoft Office PowerPoint</Application>
  <PresentationFormat>Экран (4:3)</PresentationFormat>
  <Paragraphs>126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144</cp:revision>
  <dcterms:created xsi:type="dcterms:W3CDTF">2017-04-01T18:09:36Z</dcterms:created>
  <dcterms:modified xsi:type="dcterms:W3CDTF">2017-10-24T10:49:04Z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