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2"/>
    <p:sldMasterId id="2147483674" r:id="rId3"/>
  </p:sldMasterIdLst>
  <p:notesMasterIdLst>
    <p:notesMasterId r:id="rId24"/>
  </p:notesMasterIdLst>
  <p:sldIdLst>
    <p:sldId id="257" r:id="rId4"/>
    <p:sldId id="269" r:id="rId5"/>
    <p:sldId id="288" r:id="rId6"/>
    <p:sldId id="300" r:id="rId7"/>
    <p:sldId id="289" r:id="rId8"/>
    <p:sldId id="290" r:id="rId9"/>
    <p:sldId id="291" r:id="rId10"/>
    <p:sldId id="292" r:id="rId11"/>
    <p:sldId id="298" r:id="rId12"/>
    <p:sldId id="293" r:id="rId13"/>
    <p:sldId id="296" r:id="rId14"/>
    <p:sldId id="297" r:id="rId15"/>
    <p:sldId id="294" r:id="rId16"/>
    <p:sldId id="295" r:id="rId17"/>
    <p:sldId id="299" r:id="rId18"/>
    <p:sldId id="301" r:id="rId19"/>
    <p:sldId id="303" r:id="rId20"/>
    <p:sldId id="302" r:id="rId21"/>
    <p:sldId id="304" r:id="rId22"/>
    <p:sldId id="30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4DDBE-3F67-45C5-902C-EC583528543D}" type="datetimeFigureOut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789F4-029E-4103-B002-2FFDD480A5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394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11/3/2017 7:57 PM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8685213"/>
            <a:ext cx="6172200" cy="457200"/>
          </a:xfrm>
        </p:spPr>
        <p:txBody>
          <a:bodyPr/>
          <a:lstStyle/>
          <a:p>
            <a:pPr algn="l" defTabSz="914400">
              <a:buNone/>
            </a:pP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Майкрософт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(Microsoft Corporation), 2007.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Все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права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защищены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. Microsoft, Windows, Windows Vista и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другие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названия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продуктов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являются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или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могут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являться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зарегистрированными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товарными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знаками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и/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или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товарными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знаками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в США и/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или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других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странах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.</a:t>
            </a:r>
          </a:p>
          <a:p>
            <a:pPr algn="l" defTabSz="914400">
              <a:buNone/>
            </a:pP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Информация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приведена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в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этом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документе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только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в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демонстрационных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целях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и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отражает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точку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зрения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представителей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Майкрософт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момент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составления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данной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презентации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. 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Поскольку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Майкрософт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вынуждена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учитывать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меняющиеся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рыночные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условия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,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она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гарантирует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точность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информации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,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указанной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после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составления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этой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презентации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, а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также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берет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себя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подобной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обязанности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.  </a:t>
            </a:r>
            <a:b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КОРПОРАЦИЯ МАЙКРОСОФТ НЕ ДАЕТ НИКАКИХ ЯВНЫХ, ПОДРАЗУМЕВАЕМЫХ ИЛИ ЗАКРЕПЛЕННЫХ ЗАКОНОДАТЕЛЬСТВОМ ГАРАНТИЙ В ОТНОШЕНИИ СВЕДЕНИЙ ИЗ ЭТОЙ ПРЕЗЕНТАЦИИ.</a:t>
            </a:r>
          </a:p>
          <a:p>
            <a:pPr algn="l" defTabSz="914400">
              <a:buNone/>
            </a:pPr>
            <a:endParaRPr lang="en-US" sz="5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6172199" y="8685213"/>
            <a:ext cx="684213" cy="457200"/>
          </a:xfrm>
        </p:spPr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Заголовок и объект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Заголовок и объект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Текст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ролик, видео и прочие особые слай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noProof="0" smtClean="0"/>
              <a:t>щелкните, чтобы…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пользуется для слайдов с кодом программного обеспеч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117503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олик, видео и прочие особые слай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noProof="0" smtClean="0"/>
              <a:t>щелкните, чтобы…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757802"/>
            <a:ext cx="4114800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981" y="1757802"/>
            <a:ext cx="411701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: печать с использованием оттенков сер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1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white rectangle.png"/>
          <p:cNvPicPr>
            <a:picLocks noChangeAspect="1"/>
          </p:cNvPicPr>
          <p:nvPr/>
        </p:nvPicPr>
        <p:blipFill>
          <a:blip r:embed="rId4" cstate="print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"/>
          <p:cNvSpPr txBox="1">
            <a:spLocks/>
          </p:cNvSpPr>
          <p:nvPr/>
        </p:nvSpPr>
        <p:spPr>
          <a:xfrm>
            <a:off x="726943" y="2736503"/>
            <a:ext cx="7690114" cy="1384994"/>
          </a:xfrm>
          <a:prstGeom prst="rect">
            <a:avLst/>
          </a:prstGeom>
        </p:spPr>
        <p:txBody>
          <a:bodyPr lIns="72000" tIns="72000" rIns="72000" bIns="7200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b="1" i="1" spc="-640" dirty="0" smtClean="0">
                <a:ln w="11430"/>
                <a:gradFill>
                  <a:gsLst>
                    <a:gs pos="0">
                      <a:srgbClr val="FFEBD4">
                        <a:lumMod val="20000"/>
                        <a:lumOff val="80000"/>
                      </a:srgbClr>
                    </a:gs>
                    <a:gs pos="62000">
                      <a:srgbClr val="D5B953"/>
                    </a:gs>
                    <a:gs pos="28000">
                      <a:srgbClr val="F8F57B"/>
                    </a:gs>
                    <a:gs pos="88000">
                      <a:srgbClr val="D1943B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This is CS50</a:t>
            </a:r>
            <a:endParaRPr lang="ru-RU" sz="9600" b="1" i="1" spc="-640" dirty="0">
              <a:ln w="11430"/>
              <a:gradFill>
                <a:gsLst>
                  <a:gs pos="0">
                    <a:srgbClr val="FFEBD4">
                      <a:lumMod val="20000"/>
                      <a:lumOff val="80000"/>
                    </a:srgbClr>
                  </a:gs>
                  <a:gs pos="62000">
                    <a:srgbClr val="D5B953"/>
                  </a:gs>
                  <a:gs pos="28000">
                    <a:srgbClr val="F8F57B"/>
                  </a:gs>
                  <a:gs pos="88000">
                    <a:srgbClr val="D1943B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Array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979966"/>
            <a:ext cx="7920880" cy="1576567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4400" dirty="0" smtClean="0"/>
              <a:t>size = </a:t>
            </a:r>
            <a:r>
              <a:rPr lang="en-US" sz="4400" dirty="0" err="1" smtClean="0"/>
              <a:t>sizeof</a:t>
            </a:r>
            <a:r>
              <a:rPr lang="en-US" sz="4400" dirty="0" smtClean="0"/>
              <a:t>(array) / </a:t>
            </a:r>
            <a:r>
              <a:rPr lang="en-US" sz="4400" dirty="0" err="1" smtClean="0"/>
              <a:t>sizeof</a:t>
            </a:r>
            <a:r>
              <a:rPr lang="en-US" sz="4400" dirty="0" smtClean="0"/>
              <a:t>(type);</a:t>
            </a:r>
            <a:endParaRPr lang="ru-RU" sz="4400" dirty="0" smtClean="0"/>
          </a:p>
          <a:p>
            <a:pPr>
              <a:spcAft>
                <a:spcPts val="600"/>
              </a:spcAft>
            </a:pPr>
            <a:r>
              <a:rPr lang="en-US" sz="4400" dirty="0" err="1" smtClean="0"/>
              <a:t>strlen</a:t>
            </a:r>
            <a:r>
              <a:rPr lang="en-US" sz="4400" dirty="0" smtClean="0"/>
              <a:t>();</a:t>
            </a:r>
            <a:endParaRPr lang="ru-RU" sz="4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Array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256965"/>
            <a:ext cx="7920880" cy="1022569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600" dirty="0" err="1" smtClean="0"/>
              <a:t>int</a:t>
            </a:r>
            <a:r>
              <a:rPr lang="en-US" sz="2600" dirty="0" smtClean="0"/>
              <a:t> numbers[] = {25, 48, 36};</a:t>
            </a:r>
          </a:p>
          <a:p>
            <a:pPr>
              <a:spcAft>
                <a:spcPts val="600"/>
              </a:spcAft>
            </a:pPr>
            <a:r>
              <a:rPr lang="en-US" sz="2600" dirty="0" err="1" smtClean="0"/>
              <a:t>printf</a:t>
            </a:r>
            <a:r>
              <a:rPr lang="en-US" sz="2600" dirty="0" smtClean="0"/>
              <a:t>(“numbers[1] = %d\n”, numbers[1]);</a:t>
            </a:r>
            <a:endParaRPr lang="ru-RU" sz="2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Array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018438"/>
            <a:ext cx="7920880" cy="1499623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600" dirty="0" smtClean="0"/>
              <a:t>for (</a:t>
            </a:r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 err="1" smtClean="0"/>
              <a:t>i</a:t>
            </a:r>
            <a:r>
              <a:rPr lang="en-US" sz="2600" dirty="0" smtClean="0"/>
              <a:t>, size </a:t>
            </a:r>
            <a:r>
              <a:rPr lang="en-US" sz="2600" dirty="0" smtClean="0"/>
              <a:t>= </a:t>
            </a:r>
            <a:r>
              <a:rPr lang="en-US" sz="2600" dirty="0" err="1" smtClean="0"/>
              <a:t>sizeof</a:t>
            </a:r>
            <a:r>
              <a:rPr lang="en-US" sz="2600" dirty="0" smtClean="0"/>
              <a:t>(array) / </a:t>
            </a:r>
            <a:r>
              <a:rPr lang="en-US" sz="2600" dirty="0" err="1" smtClean="0"/>
              <a:t>sizeof</a:t>
            </a:r>
            <a:r>
              <a:rPr lang="en-US" sz="2600" dirty="0" smtClean="0"/>
              <a:t>(type</a:t>
            </a:r>
            <a:r>
              <a:rPr lang="en-US" sz="2600" dirty="0" smtClean="0"/>
              <a:t>); </a:t>
            </a:r>
            <a:r>
              <a:rPr lang="en-US" sz="2600" dirty="0" err="1" smtClean="0"/>
              <a:t>i</a:t>
            </a:r>
            <a:r>
              <a:rPr lang="en-US" sz="2600" dirty="0" smtClean="0"/>
              <a:t> &lt; size; </a:t>
            </a:r>
            <a:r>
              <a:rPr lang="en-US" sz="2600" dirty="0" err="1" smtClean="0"/>
              <a:t>i</a:t>
            </a:r>
            <a:r>
              <a:rPr lang="en-US" sz="2600" dirty="0" smtClean="0"/>
              <a:t>++) </a:t>
            </a:r>
            <a:r>
              <a:rPr lang="en-US" sz="2600" dirty="0" smtClean="0"/>
              <a:t>{</a:t>
            </a:r>
          </a:p>
          <a:p>
            <a:pPr>
              <a:spcAft>
                <a:spcPts val="600"/>
              </a:spcAft>
            </a:pPr>
            <a:r>
              <a:rPr lang="en-US" sz="2600" dirty="0" smtClean="0"/>
              <a:t>    …</a:t>
            </a:r>
            <a:endParaRPr lang="en-US" sz="2600" dirty="0" smtClean="0"/>
          </a:p>
          <a:p>
            <a:pPr>
              <a:spcAft>
                <a:spcPts val="600"/>
              </a:spcAft>
            </a:pPr>
            <a:r>
              <a:rPr lang="en-US" sz="2600" dirty="0" smtClean="0"/>
              <a:t>};</a:t>
            </a:r>
            <a:endParaRPr lang="ru-RU" sz="2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Array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906856"/>
            <a:ext cx="7920880" cy="2453730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600" dirty="0" smtClean="0"/>
              <a:t> Что представляет собой массив в Си?</a:t>
            </a:r>
          </a:p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600" dirty="0" smtClean="0"/>
              <a:t> Как обратиться к элементу массива?</a:t>
            </a:r>
          </a:p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600" dirty="0" smtClean="0"/>
              <a:t> Какой индекс имеет первый элемент массива?</a:t>
            </a:r>
          </a:p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600" dirty="0" smtClean="0"/>
              <a:t> Как вычислить размер массива?</a:t>
            </a:r>
          </a:p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600" dirty="0" smtClean="0"/>
              <a:t> Можно ли изменить размер массива?</a:t>
            </a:r>
            <a:endParaRPr lang="ru-RU" sz="2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Array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383909"/>
            <a:ext cx="7920880" cy="1499623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600" dirty="0" err="1" smtClean="0"/>
              <a:t>int</a:t>
            </a:r>
            <a:r>
              <a:rPr lang="en-US" sz="2600" dirty="0" smtClean="0"/>
              <a:t> numbers[5][5];</a:t>
            </a:r>
          </a:p>
          <a:p>
            <a:pPr>
              <a:spcAft>
                <a:spcPts val="600"/>
              </a:spcAft>
            </a:pPr>
            <a:endParaRPr lang="en-US" sz="2600" dirty="0" smtClean="0"/>
          </a:p>
          <a:p>
            <a:pPr>
              <a:spcAft>
                <a:spcPts val="600"/>
              </a:spcAft>
            </a:pPr>
            <a:r>
              <a:rPr lang="en-US" sz="2600" dirty="0" err="1" smtClean="0"/>
              <a:t>int</a:t>
            </a:r>
            <a:r>
              <a:rPr lang="en-US" sz="2600" dirty="0" smtClean="0"/>
              <a:t> numbers[5] = {0};</a:t>
            </a:r>
            <a:endParaRPr lang="ru-RU" sz="2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Task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983800"/>
            <a:ext cx="7920880" cy="2299842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600" b="1" dirty="0" smtClean="0"/>
              <a:t>Задача</a:t>
            </a:r>
            <a:r>
              <a:rPr lang="ru-RU" sz="2600" dirty="0" smtClean="0"/>
              <a:t>. Усовершенствовать жадный алгоритм используя массив</a:t>
            </a:r>
          </a:p>
          <a:p>
            <a:pPr>
              <a:spcAft>
                <a:spcPts val="600"/>
              </a:spcAft>
            </a:pPr>
            <a:endParaRPr lang="en-US" sz="2600" dirty="0" smtClean="0"/>
          </a:p>
          <a:p>
            <a:pPr>
              <a:spcAft>
                <a:spcPts val="600"/>
              </a:spcAft>
            </a:pPr>
            <a:r>
              <a:rPr lang="ru-RU" sz="2600" b="1" dirty="0" smtClean="0"/>
              <a:t>Задача</a:t>
            </a:r>
            <a:r>
              <a:rPr lang="ru-RU" sz="2600" dirty="0" smtClean="0"/>
              <a:t>. </a:t>
            </a:r>
            <a:r>
              <a:rPr lang="ru-RU" sz="2600" dirty="0" smtClean="0"/>
              <a:t>Дан массив целых чисел. Найти максимальный и минимальный элементы массива</a:t>
            </a:r>
            <a:endParaRPr lang="ru-RU" sz="2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Function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583690"/>
            <a:ext cx="7920880" cy="3100061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600" b="1" dirty="0" smtClean="0"/>
              <a:t>Функции</a:t>
            </a:r>
            <a:r>
              <a:rPr lang="ru-RU" sz="2600" dirty="0" smtClean="0"/>
              <a:t> — </a:t>
            </a:r>
            <a:r>
              <a:rPr lang="ru-RU" sz="2600" dirty="0" smtClean="0"/>
              <a:t>это отдельные независимые блоки кода, которые выполняют ряд предопределенных команд</a:t>
            </a:r>
            <a:r>
              <a:rPr lang="ru-RU" sz="2600" dirty="0" smtClean="0"/>
              <a:t>.</a:t>
            </a:r>
            <a:endParaRPr lang="en-US" sz="2600" dirty="0" smtClean="0"/>
          </a:p>
          <a:p>
            <a:pPr>
              <a:spcAft>
                <a:spcPts val="600"/>
              </a:spcAft>
            </a:pPr>
            <a:endParaRPr lang="en-US" sz="2600" dirty="0" smtClean="0"/>
          </a:p>
          <a:p>
            <a:pPr>
              <a:spcAft>
                <a:spcPts val="600"/>
              </a:spcAft>
            </a:pPr>
            <a:r>
              <a:rPr lang="ru-RU" sz="2600" dirty="0" smtClean="0"/>
              <a:t>В языке программирования Си вы можете использовать как встроенные функции различных библиотек так и функции, которые вы создали сами, то есть свои собственные функции.</a:t>
            </a:r>
            <a:endParaRPr lang="ru-RU" sz="2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Function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145382"/>
            <a:ext cx="7920880" cy="1976677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 err="1" smtClean="0"/>
              <a:t>functionName</a:t>
            </a:r>
            <a:r>
              <a:rPr lang="en-US" sz="2600" dirty="0" smtClean="0"/>
              <a:t>(arguments) {</a:t>
            </a:r>
          </a:p>
          <a:p>
            <a:pPr>
              <a:spcAft>
                <a:spcPts val="600"/>
              </a:spcAft>
            </a:pPr>
            <a:r>
              <a:rPr lang="en-US" sz="2600" dirty="0" smtClean="0"/>
              <a:t>    …</a:t>
            </a:r>
          </a:p>
          <a:p>
            <a:pPr>
              <a:spcAft>
                <a:spcPts val="600"/>
              </a:spcAft>
            </a:pPr>
            <a:r>
              <a:rPr lang="en-US" sz="2600" dirty="0" smtClean="0"/>
              <a:t>    return  result;</a:t>
            </a:r>
            <a:endParaRPr lang="en-US" sz="2600" dirty="0" smtClean="0"/>
          </a:p>
          <a:p>
            <a:pPr>
              <a:spcAft>
                <a:spcPts val="600"/>
              </a:spcAft>
            </a:pPr>
            <a:r>
              <a:rPr lang="en-US" sz="2600" dirty="0" smtClean="0"/>
              <a:t>}</a:t>
            </a:r>
            <a:endParaRPr lang="en-US" sz="2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Function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860689"/>
            <a:ext cx="7920880" cy="2546063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600" dirty="0" smtClean="0"/>
              <a:t>Функции, которые мы будем создавать сами, обычно требуют объявления прототипа. Прототип дает основную информацию о структуре функции: он сообщает компилятору, какое значение функция возвращает, как функция будет вызываться, а также то, какие аргументы функции могут быть переданы.</a:t>
            </a:r>
            <a:endParaRPr lang="en-US" sz="2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Function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952749"/>
            <a:ext cx="7920880" cy="4361945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 err="1" smtClean="0"/>
              <a:t>getCube</a:t>
            </a:r>
            <a:r>
              <a:rPr lang="en-US" sz="2600" dirty="0" smtClean="0"/>
              <a:t>(</a:t>
            </a:r>
            <a:r>
              <a:rPr lang="en-US" sz="2600" dirty="0" err="1" smtClean="0"/>
              <a:t>int</a:t>
            </a:r>
            <a:r>
              <a:rPr lang="en-US" sz="2600" dirty="0" smtClean="0"/>
              <a:t> num);</a:t>
            </a:r>
          </a:p>
          <a:p>
            <a:pPr>
              <a:spcAft>
                <a:spcPts val="600"/>
              </a:spcAft>
            </a:pPr>
            <a:r>
              <a:rPr lang="en-US" sz="2600" dirty="0" err="1" smtClean="0"/>
              <a:t>int</a:t>
            </a:r>
            <a:r>
              <a:rPr lang="en-US" sz="2600" dirty="0" smtClean="0"/>
              <a:t> main(void) {</a:t>
            </a:r>
          </a:p>
          <a:p>
            <a:pPr>
              <a:spcAft>
                <a:spcPts val="600"/>
              </a:spcAft>
            </a:pPr>
            <a:r>
              <a:rPr lang="en-US" sz="2600" dirty="0" smtClean="0"/>
              <a:t>    …</a:t>
            </a:r>
          </a:p>
          <a:p>
            <a:pPr>
              <a:spcAft>
                <a:spcPts val="600"/>
              </a:spcAft>
            </a:pPr>
            <a:r>
              <a:rPr lang="en-US" sz="2600" dirty="0" smtClean="0"/>
              <a:t> </a:t>
            </a:r>
            <a:r>
              <a:rPr lang="en-US" sz="2600" dirty="0" smtClean="0"/>
              <a:t>   v = </a:t>
            </a:r>
            <a:r>
              <a:rPr lang="en-US" sz="2600" dirty="0" err="1" smtClean="0"/>
              <a:t>getCube</a:t>
            </a:r>
            <a:r>
              <a:rPr lang="en-US" sz="2600" dirty="0" smtClean="0"/>
              <a:t>(3);</a:t>
            </a:r>
          </a:p>
          <a:p>
            <a:pPr>
              <a:spcAft>
                <a:spcPts val="600"/>
              </a:spcAft>
            </a:pPr>
            <a:r>
              <a:rPr lang="en-US" sz="2600" dirty="0" smtClean="0"/>
              <a:t> </a:t>
            </a:r>
            <a:r>
              <a:rPr lang="en-US" sz="2600" dirty="0" smtClean="0"/>
              <a:t>   …</a:t>
            </a:r>
            <a:endParaRPr lang="en-US" sz="2600" dirty="0" smtClean="0"/>
          </a:p>
          <a:p>
            <a:pPr>
              <a:spcAft>
                <a:spcPts val="600"/>
              </a:spcAft>
            </a:pPr>
            <a:r>
              <a:rPr lang="en-US" sz="2600" dirty="0" smtClean="0"/>
              <a:t>}</a:t>
            </a:r>
          </a:p>
          <a:p>
            <a:pPr>
              <a:spcAft>
                <a:spcPts val="600"/>
              </a:spcAft>
            </a:pPr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 err="1" smtClean="0"/>
              <a:t>getCube</a:t>
            </a:r>
            <a:r>
              <a:rPr lang="en-US" sz="2600" dirty="0" smtClean="0"/>
              <a:t>(</a:t>
            </a:r>
            <a:r>
              <a:rPr lang="en-US" sz="2600" dirty="0" err="1" smtClean="0"/>
              <a:t>int</a:t>
            </a:r>
            <a:r>
              <a:rPr lang="en-US" sz="2600" dirty="0" smtClean="0"/>
              <a:t> num</a:t>
            </a:r>
            <a:r>
              <a:rPr lang="en-US" sz="2600" dirty="0" smtClean="0"/>
              <a:t>) {</a:t>
            </a:r>
          </a:p>
          <a:p>
            <a:pPr>
              <a:spcAft>
                <a:spcPts val="600"/>
              </a:spcAft>
            </a:pPr>
            <a:r>
              <a:rPr lang="en-US" sz="2600" dirty="0" smtClean="0"/>
              <a:t>    return num*num*num;</a:t>
            </a:r>
            <a:endParaRPr lang="en-US" sz="2600" dirty="0" smtClean="0"/>
          </a:p>
          <a:p>
            <a:pPr>
              <a:spcAft>
                <a:spcPts val="600"/>
              </a:spcAft>
            </a:pPr>
            <a:r>
              <a:rPr lang="en-US" sz="2600" dirty="0" smtClean="0"/>
              <a:t>}</a:t>
            </a:r>
            <a:endParaRPr lang="en-US" sz="2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Introduction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677420"/>
            <a:ext cx="7920880" cy="2453730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600" b="1" dirty="0" smtClean="0"/>
              <a:t> array;</a:t>
            </a:r>
          </a:p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600" b="1" dirty="0" smtClean="0"/>
              <a:t> </a:t>
            </a:r>
            <a:r>
              <a:rPr lang="en-US" sz="2600" b="1" dirty="0" err="1" smtClean="0"/>
              <a:t>sizeof</a:t>
            </a:r>
            <a:r>
              <a:rPr lang="en-US" sz="2600" b="1" dirty="0" smtClean="0"/>
              <a:t>;</a:t>
            </a:r>
            <a:endParaRPr lang="ru-RU" sz="2600" b="1" dirty="0" smtClean="0"/>
          </a:p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600" b="1" dirty="0" smtClean="0"/>
              <a:t> </a:t>
            </a:r>
            <a:r>
              <a:rPr lang="en-US" sz="2600" b="1" dirty="0" smtClean="0"/>
              <a:t>function;</a:t>
            </a:r>
          </a:p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600" b="1" dirty="0" smtClean="0"/>
              <a:t> </a:t>
            </a:r>
            <a:r>
              <a:rPr lang="en-US" sz="2600" b="1" dirty="0" smtClean="0"/>
              <a:t>prototype;</a:t>
            </a:r>
          </a:p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600" b="1" dirty="0" smtClean="0"/>
              <a:t> </a:t>
            </a:r>
            <a:r>
              <a:rPr lang="en-US" sz="2600" b="1" dirty="0" smtClean="0"/>
              <a:t>return;</a:t>
            </a:r>
            <a:endParaRPr lang="en-US" sz="2600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Function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706801"/>
            <a:ext cx="7920880" cy="2853840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36000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600" dirty="0" smtClean="0"/>
              <a:t>Что называют параметром функции?</a:t>
            </a:r>
          </a:p>
          <a:p>
            <a:pPr indent="-36000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600" dirty="0" smtClean="0"/>
              <a:t>Можно ли не указывать тип возвращаемого результата?</a:t>
            </a:r>
          </a:p>
          <a:p>
            <a:pPr indent="-36000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600" dirty="0" smtClean="0"/>
              <a:t>Что делает оператор </a:t>
            </a:r>
            <a:r>
              <a:rPr lang="ru-RU" sz="2600" dirty="0" err="1" smtClean="0"/>
              <a:t>return</a:t>
            </a:r>
            <a:r>
              <a:rPr lang="ru-RU" sz="2600" dirty="0" smtClean="0"/>
              <a:t>?</a:t>
            </a:r>
          </a:p>
          <a:p>
            <a:pPr indent="-36000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600" dirty="0" smtClean="0"/>
              <a:t>Как рекомендуют называть функции?</a:t>
            </a:r>
          </a:p>
          <a:p>
            <a:pPr indent="-36000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600" dirty="0" smtClean="0"/>
              <a:t>Что означает </a:t>
            </a:r>
            <a:r>
              <a:rPr lang="ru-RU" sz="2600" dirty="0" err="1" smtClean="0"/>
              <a:t>прототипирование</a:t>
            </a:r>
            <a:r>
              <a:rPr lang="ru-RU" sz="2600" dirty="0" smtClean="0"/>
              <a:t>?</a:t>
            </a:r>
            <a:endParaRPr lang="ru-RU" sz="2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Array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822216"/>
            <a:ext cx="7920880" cy="2623008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600" dirty="0" smtClean="0"/>
              <a:t>Массив (</a:t>
            </a:r>
            <a:r>
              <a:rPr lang="ru-RU" sz="2600" dirty="0" err="1" smtClean="0"/>
              <a:t>Array</a:t>
            </a:r>
            <a:r>
              <a:rPr lang="ru-RU" sz="2600" dirty="0" smtClean="0"/>
              <a:t>) относится к вторичным типам данных. </a:t>
            </a:r>
            <a:endParaRPr lang="en-US" sz="2600" dirty="0" smtClean="0"/>
          </a:p>
          <a:p>
            <a:pPr>
              <a:spcAft>
                <a:spcPts val="600"/>
              </a:spcAft>
            </a:pPr>
            <a:r>
              <a:rPr lang="ru-RU" sz="2600" dirty="0" smtClean="0"/>
              <a:t>Массив </a:t>
            </a:r>
            <a:r>
              <a:rPr lang="ru-RU" sz="2600" dirty="0" smtClean="0"/>
              <a:t>в Си представляет собой коллекция явно определенного размера элементов определенного </a:t>
            </a:r>
            <a:r>
              <a:rPr lang="ru-RU" sz="2600" dirty="0" smtClean="0"/>
              <a:t>типа, </a:t>
            </a:r>
            <a:r>
              <a:rPr lang="ru-RU" sz="2600" dirty="0" smtClean="0"/>
              <a:t>то есть </a:t>
            </a:r>
            <a:r>
              <a:rPr lang="ru-RU" sz="2600" dirty="0" smtClean="0"/>
              <a:t>массивы </a:t>
            </a:r>
            <a:r>
              <a:rPr lang="ru-RU" sz="2600" dirty="0" smtClean="0"/>
              <a:t>в Си являются однотипными (хранят данные только одного типа) и имеют заранее определенную длину (размер).</a:t>
            </a:r>
            <a:endParaRPr lang="ru-RU" sz="2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Array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876078"/>
            <a:ext cx="7920880" cy="251528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600" dirty="0" smtClean="0"/>
              <a:t>Массив – это проиндексированная последовательность однотипных данных объединенная одним идентификатором.</a:t>
            </a:r>
          </a:p>
          <a:p>
            <a:pPr>
              <a:spcAft>
                <a:spcPts val="600"/>
              </a:spcAft>
            </a:pPr>
            <a:endParaRPr lang="ru-RU" sz="2600" dirty="0" smtClean="0"/>
          </a:p>
          <a:p>
            <a:pPr>
              <a:spcAft>
                <a:spcPts val="600"/>
              </a:spcAft>
            </a:pPr>
            <a:r>
              <a:rPr lang="ru-RU" sz="2000" dirty="0" smtClean="0"/>
              <a:t>Массивы – </a:t>
            </a:r>
            <a:r>
              <a:rPr lang="ru-RU" sz="2000" dirty="0" smtClean="0"/>
              <a:t>это самый эффективный способ для хранения большого количества однотипной информации под одним и тем же названием.</a:t>
            </a:r>
            <a:endParaRPr lang="ru-RU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Array</a:t>
            </a:r>
            <a:r>
              <a:rPr lang="ru-RU" sz="3600" spc="-200" dirty="0" smtClean="0"/>
              <a:t>. </a:t>
            </a:r>
            <a:r>
              <a:rPr lang="en-US" sz="3600" spc="-200" dirty="0" smtClean="0"/>
              <a:t>Declaration and initialization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906855"/>
            <a:ext cx="7920880" cy="2453730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 err="1" smtClean="0"/>
              <a:t>arr</a:t>
            </a:r>
            <a:r>
              <a:rPr lang="en-US" sz="2600" dirty="0" smtClean="0"/>
              <a:t>[100</a:t>
            </a:r>
            <a:r>
              <a:rPr lang="en-US" sz="2600" dirty="0" smtClean="0"/>
              <a:t>];</a:t>
            </a:r>
            <a:endParaRPr lang="ru-RU" sz="2600" dirty="0" smtClean="0"/>
          </a:p>
          <a:p>
            <a:pPr>
              <a:spcAft>
                <a:spcPts val="600"/>
              </a:spcAft>
            </a:pPr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 smtClean="0"/>
              <a:t>a[] = {1, 2, 3, 4, 5, 6, 7, 8, 9, 10</a:t>
            </a:r>
            <a:r>
              <a:rPr lang="en-US" sz="2600" dirty="0" smtClean="0"/>
              <a:t>};</a:t>
            </a:r>
          </a:p>
          <a:p>
            <a:pPr>
              <a:spcAft>
                <a:spcPts val="600"/>
              </a:spcAft>
            </a:pPr>
            <a:endParaRPr lang="ru-RU" sz="2600" dirty="0" smtClean="0"/>
          </a:p>
          <a:p>
            <a:pPr>
              <a:spcAft>
                <a:spcPts val="600"/>
              </a:spcAft>
            </a:pPr>
            <a:r>
              <a:rPr lang="en-US" sz="2600" dirty="0" smtClean="0"/>
              <a:t>char </a:t>
            </a:r>
            <a:r>
              <a:rPr lang="en-US" sz="2600" dirty="0" err="1" smtClean="0"/>
              <a:t>ch</a:t>
            </a:r>
            <a:r>
              <a:rPr lang="en-US" sz="2600" dirty="0" smtClean="0"/>
              <a:t>[]  = {'</a:t>
            </a:r>
            <a:r>
              <a:rPr lang="en-US" sz="2600" dirty="0" err="1" smtClean="0"/>
              <a:t>R','u','b','y','D','e','v','.','r','u</a:t>
            </a:r>
            <a:r>
              <a:rPr lang="en-US" sz="2600" dirty="0" smtClean="0"/>
              <a:t>'};</a:t>
            </a:r>
            <a:endParaRPr lang="ru-RU" sz="2600" dirty="0" smtClean="0"/>
          </a:p>
          <a:p>
            <a:pPr>
              <a:spcAft>
                <a:spcPts val="600"/>
              </a:spcAft>
            </a:pPr>
            <a:r>
              <a:rPr lang="en-US" sz="2600" dirty="0" smtClean="0"/>
              <a:t>char </a:t>
            </a:r>
            <a:r>
              <a:rPr lang="en-US" sz="2600" dirty="0" smtClean="0"/>
              <a:t>ch2[] = "RubyDev.ru";</a:t>
            </a:r>
            <a:endParaRPr lang="ru-RU" sz="2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Array</a:t>
            </a:r>
            <a:endParaRPr lang="ru-RU" sz="3600" spc="-200" dirty="0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691680" y="2708920"/>
            <a:ext cx="720080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A</a:t>
            </a:r>
            <a:endParaRPr lang="ru-RU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2411760" y="2708920"/>
            <a:ext cx="720080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r</a:t>
            </a:r>
            <a:endParaRPr lang="ru-RU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3131840" y="2708920"/>
            <a:ext cx="720080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r</a:t>
            </a:r>
            <a:endParaRPr lang="ru-RU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51920" y="2708920"/>
            <a:ext cx="720080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a</a:t>
            </a:r>
            <a:endParaRPr lang="ru-RU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4572000" y="2708920"/>
            <a:ext cx="720080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y</a:t>
            </a:r>
            <a:endParaRPr lang="ru-RU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691680" y="4149080"/>
            <a:ext cx="1440160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ru-RU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3131840" y="4149080"/>
            <a:ext cx="1440160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ru-RU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4572000" y="4149080"/>
            <a:ext cx="1440160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ru-RU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 bwMode="auto">
          <a:xfrm>
            <a:off x="6012160" y="4149080"/>
            <a:ext cx="1440160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ru-RU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91680" y="2132856"/>
            <a:ext cx="3627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char  word[]  =  {‘A’, ‘r’, ‘r’, ‘a’, ‘y’};</a:t>
            </a:r>
            <a:endParaRPr lang="ru-RU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691680" y="3573016"/>
            <a:ext cx="1857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int</a:t>
            </a:r>
            <a:r>
              <a:rPr lang="en-US" sz="2000" dirty="0" smtClean="0"/>
              <a:t>  numbers[4];</a:t>
            </a:r>
            <a:endParaRPr lang="ru-RU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61967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305983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4999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594015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619672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2339752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3059832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3779912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4499992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Array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060743"/>
            <a:ext cx="7920880" cy="2145954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600" dirty="0" smtClean="0"/>
              <a:t>Для хранения </a:t>
            </a:r>
            <a:r>
              <a:rPr lang="ru-RU" sz="2600" dirty="0" smtClean="0"/>
              <a:t>элементов </a:t>
            </a:r>
            <a:r>
              <a:rPr lang="ru-RU" sz="2600" dirty="0" smtClean="0"/>
              <a:t>массива используется </a:t>
            </a:r>
            <a:r>
              <a:rPr lang="ru-RU" sz="2600" dirty="0" smtClean="0"/>
              <a:t>стек </a:t>
            </a:r>
            <a:r>
              <a:rPr lang="ru-RU" sz="2600" dirty="0" smtClean="0"/>
              <a:t>- </a:t>
            </a:r>
            <a:r>
              <a:rPr lang="ru-RU" sz="2600" dirty="0" smtClean="0"/>
              <a:t>элементы сохраняются по порядку, то есть занимают соседние области стека, а это означает, что мы можем перемещаться по коллекции зная позицию элемента и размер </a:t>
            </a:r>
            <a:r>
              <a:rPr lang="ru-RU" sz="2600" dirty="0" smtClean="0"/>
              <a:t>коллекции.</a:t>
            </a:r>
            <a:endParaRPr lang="ru-RU" sz="2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Array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622435"/>
            <a:ext cx="7920880" cy="1022569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600" dirty="0" smtClean="0"/>
              <a:t>Как узнать размер массива?</a:t>
            </a:r>
            <a:endParaRPr lang="en-US" sz="2600" dirty="0" smtClean="0"/>
          </a:p>
          <a:p>
            <a:pPr>
              <a:spcAft>
                <a:spcPts val="600"/>
              </a:spcAft>
            </a:pPr>
            <a:r>
              <a:rPr lang="ru-RU" sz="2600" dirty="0" smtClean="0"/>
              <a:t>???</a:t>
            </a:r>
            <a:endParaRPr lang="ru-RU" sz="2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640960" cy="720080"/>
          </a:xfrm>
        </p:spPr>
        <p:txBody>
          <a:bodyPr anchor="ctr" anchorCtr="0"/>
          <a:lstStyle/>
          <a:p>
            <a:r>
              <a:rPr lang="en-US" sz="3600" spc="-200" dirty="0" smtClean="0"/>
              <a:t>Array</a:t>
            </a:r>
            <a:endParaRPr lang="ru-RU" sz="3600" spc="-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306690"/>
            <a:ext cx="7920880" cy="3654059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600" b="1" dirty="0" smtClean="0"/>
              <a:t>Адрес массива</a:t>
            </a:r>
            <a:r>
              <a:rPr lang="ru-RU" sz="2600" dirty="0" smtClean="0"/>
              <a:t> – адрес начального элемента массива.</a:t>
            </a:r>
          </a:p>
          <a:p>
            <a:pPr>
              <a:spcAft>
                <a:spcPts val="600"/>
              </a:spcAft>
            </a:pPr>
            <a:r>
              <a:rPr lang="ru-RU" sz="2600" b="1" dirty="0" smtClean="0"/>
              <a:t>Имя </a:t>
            </a:r>
            <a:r>
              <a:rPr lang="ru-RU" sz="2600" b="1" dirty="0" smtClean="0"/>
              <a:t>массива</a:t>
            </a:r>
            <a:r>
              <a:rPr lang="ru-RU" sz="2600" dirty="0" smtClean="0"/>
              <a:t> – идентификатор, используемый для обращения к элементам массива.</a:t>
            </a:r>
          </a:p>
          <a:p>
            <a:pPr>
              <a:spcAft>
                <a:spcPts val="600"/>
              </a:spcAft>
            </a:pPr>
            <a:r>
              <a:rPr lang="ru-RU" sz="2600" b="1" dirty="0" smtClean="0"/>
              <a:t>Размер </a:t>
            </a:r>
            <a:r>
              <a:rPr lang="ru-RU" sz="2600" b="1" dirty="0" smtClean="0"/>
              <a:t>массива</a:t>
            </a:r>
            <a:r>
              <a:rPr lang="ru-RU" sz="2600" dirty="0" smtClean="0"/>
              <a:t> – количество элементов массива</a:t>
            </a:r>
          </a:p>
          <a:p>
            <a:pPr>
              <a:spcAft>
                <a:spcPts val="600"/>
              </a:spcAft>
            </a:pPr>
            <a:r>
              <a:rPr lang="ru-RU" sz="2600" b="1" dirty="0" smtClean="0"/>
              <a:t>Размер </a:t>
            </a:r>
            <a:r>
              <a:rPr lang="ru-RU" sz="2600" b="1" dirty="0" smtClean="0"/>
              <a:t>элемента</a:t>
            </a:r>
            <a:r>
              <a:rPr lang="ru-RU" sz="2600" dirty="0" smtClean="0"/>
              <a:t> – количество байт, занимаемых одним элементом массива</a:t>
            </a:r>
            <a:r>
              <a:rPr lang="ru-RU" sz="2600" dirty="0" smtClean="0"/>
              <a:t>.</a:t>
            </a:r>
            <a:endParaRPr lang="en-US" sz="2600" dirty="0" smtClean="0"/>
          </a:p>
          <a:p>
            <a:pPr>
              <a:spcAft>
                <a:spcPts val="600"/>
              </a:spcAft>
            </a:pPr>
            <a:r>
              <a:rPr lang="ru-RU" sz="2600" b="1" dirty="0" smtClean="0"/>
              <a:t>Длина массива</a:t>
            </a:r>
            <a:r>
              <a:rPr lang="ru-RU" sz="2600" dirty="0" smtClean="0"/>
              <a:t> – количество байт, отводимое в памяти для хранения всех элементов массива.</a:t>
            </a:r>
            <a:endParaRPr lang="ru-RU" sz="2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k Blue swoosh template Segoe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Белый текст и шрифт Courier для слайдов с кодом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2A43BD6-BB12-4855-A62A-BDADBADB09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1_Dk Blue swoosh template Segoe</Template>
  <TotalTime>1123</TotalTime>
  <Words>671</Words>
  <Application>Microsoft Office PowerPoint</Application>
  <PresentationFormat>Экран (4:3)</PresentationFormat>
  <Paragraphs>103</Paragraphs>
  <Slides>20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22" baseType="lpstr">
      <vt:lpstr>1_Dk Blue swoosh template Segoe</vt:lpstr>
      <vt:lpstr>Белый текст и шрифт Courier для слайдов с кодом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</vt:vector>
  </TitlesOfParts>
  <Company>Home Office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The Wizard</dc:creator>
  <cp:lastModifiedBy>The Wizard</cp:lastModifiedBy>
  <cp:revision>162</cp:revision>
  <dcterms:created xsi:type="dcterms:W3CDTF">2017-04-01T18:09:36Z</dcterms:created>
  <dcterms:modified xsi:type="dcterms:W3CDTF">2017-11-03T20:32:29Z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TC102867319990</vt:lpwstr>
  </property>
</Properties>
</file>