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2"/>
    <p:sldMasterId id="2147483674" r:id="rId3"/>
  </p:sldMasterIdLst>
  <p:notesMasterIdLst>
    <p:notesMasterId r:id="rId48"/>
  </p:notesMasterIdLst>
  <p:sldIdLst>
    <p:sldId id="257" r:id="rId4"/>
    <p:sldId id="269" r:id="rId5"/>
    <p:sldId id="270" r:id="rId6"/>
    <p:sldId id="271" r:id="rId7"/>
    <p:sldId id="272" r:id="rId8"/>
    <p:sldId id="274" r:id="rId9"/>
    <p:sldId id="273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9" r:id="rId41"/>
    <p:sldId id="310" r:id="rId42"/>
    <p:sldId id="305" r:id="rId43"/>
    <p:sldId id="306" r:id="rId44"/>
    <p:sldId id="307" r:id="rId45"/>
    <p:sldId id="308" r:id="rId46"/>
    <p:sldId id="31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4DDBE-3F67-45C5-902C-EC583528543D}" type="datetimeFigureOut">
              <a:rPr lang="en-US" smtClean="0"/>
              <a:pPr/>
              <a:t>4/7/2017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789F4-029E-4103-B002-2FFDD480A5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394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4/7/2017 7:29 PM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8685213"/>
            <a:ext cx="6172200" cy="457200"/>
          </a:xfrm>
        </p:spPr>
        <p:txBody>
          <a:bodyPr/>
          <a:lstStyle/>
          <a:p>
            <a:pPr algn="l" defTabSz="914400">
              <a:buNone/>
            </a:pP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Майкрософт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(Microsoft Corporation), 2007.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Все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права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защищены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 Microsoft, Windows, Windows Vista и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другие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названия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продуктов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являются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или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могут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являться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зарегистрированными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товарными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знаками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и/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или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товарными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знаками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в США и/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или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других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странах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</a:t>
            </a:r>
          </a:p>
          <a:p>
            <a:pPr algn="l" defTabSz="914400">
              <a:buNone/>
            </a:pP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Информация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приведена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в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этом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документе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только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в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демонстрационных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целях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и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отражает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точку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зрения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представителей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Майкрософт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момент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составления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данной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презентации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 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Поскольку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Майкрософт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вынуждена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учитывать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меняющиеся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рыночные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условия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,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она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гарантирует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точность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информации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,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указанной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после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составления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этой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презентации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, а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также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берет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себя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подобной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обязанности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  </a:t>
            </a:r>
            <a:b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 МАЙКРОСОФТ НЕ ДАЕТ НИКАКИХ ЯВНЫХ, ПОДРАЗУМЕВАЕМЫХ ИЛИ ЗАКРЕПЛЕННЫХ ЗАКОНОДАТЕЛЬСТВОМ ГАРАНТИЙ В ОТНОШЕНИИ СВЕДЕНИЙ ИЗ ЭТОЙ ПРЕЗЕНТАЦИИ.</a:t>
            </a:r>
          </a:p>
          <a:p>
            <a:pPr algn="l" defTabSz="914400">
              <a:buNone/>
            </a:pPr>
            <a:endParaRPr lang="en-US" sz="5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6172199" y="8685213"/>
            <a:ext cx="684213" cy="457200"/>
          </a:xfrm>
        </p:spPr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и объект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Заголовок и объект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пользуется для слайдов с кодом программного обеспеч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117503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757802"/>
            <a:ext cx="41148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981" y="1757802"/>
            <a:ext cx="411701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: печать с использованием оттенков сер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white rectangle.png"/>
          <p:cNvPicPr>
            <a:picLocks noChangeAspect="1"/>
          </p:cNvPicPr>
          <p:nvPr/>
        </p:nvPicPr>
        <p:blipFill>
          <a:blip r:embed="rId4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 txBox="1">
            <a:spLocks/>
          </p:cNvSpPr>
          <p:nvPr/>
        </p:nvSpPr>
        <p:spPr>
          <a:xfrm>
            <a:off x="726943" y="2736503"/>
            <a:ext cx="7690114" cy="1384994"/>
          </a:xfrm>
          <a:prstGeom prst="rect">
            <a:avLst/>
          </a:prstGeom>
        </p:spPr>
        <p:txBody>
          <a:bodyPr lIns="72000" tIns="72000" rIns="72000" bIns="7200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b="1" i="1" spc="-640" dirty="0" smtClean="0">
                <a:ln w="11430"/>
                <a:gradFill>
                  <a:gsLst>
                    <a:gs pos="0">
                      <a:srgbClr val="FFEBD4">
                        <a:lumMod val="20000"/>
                        <a:lumOff val="80000"/>
                      </a:srgbClr>
                    </a:gs>
                    <a:gs pos="62000">
                      <a:srgbClr val="D5B953"/>
                    </a:gs>
                    <a:gs pos="28000">
                      <a:srgbClr val="F8F57B"/>
                    </a:gs>
                    <a:gs pos="88000">
                      <a:srgbClr val="D1943B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This is CS50</a:t>
            </a:r>
            <a:endParaRPr lang="ru-RU" sz="9600" b="1" i="1" spc="-640" dirty="0">
              <a:ln w="11430"/>
              <a:gradFill>
                <a:gsLst>
                  <a:gs pos="0">
                    <a:srgbClr val="FFEBD4">
                      <a:lumMod val="20000"/>
                      <a:lumOff val="80000"/>
                    </a:srgbClr>
                  </a:gs>
                  <a:gs pos="62000">
                    <a:srgbClr val="D5B953"/>
                  </a:gs>
                  <a:gs pos="28000">
                    <a:srgbClr val="F8F57B"/>
                  </a:gs>
                  <a:gs pos="88000">
                    <a:srgbClr val="D1943B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Pointers</a:t>
            </a:r>
            <a:r>
              <a:rPr lang="en-US" sz="4800" spc="-300" dirty="0"/>
              <a:t>. Track the values</a:t>
            </a:r>
            <a:endParaRPr lang="ru-RU" sz="4800" spc="-3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792000" y="2708920"/>
          <a:ext cx="7560000" cy="259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79426"/>
                <a:gridCol w="2140287"/>
                <a:gridCol w="2140287"/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Code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value x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value </a:t>
                      </a:r>
                      <a:r>
                        <a:rPr lang="en-US" sz="2600" dirty="0" err="1" smtClean="0"/>
                        <a:t>ptr</a:t>
                      </a:r>
                      <a:endParaRPr lang="ru-RU" sz="26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int</a:t>
                      </a:r>
                      <a:r>
                        <a:rPr lang="en-US" sz="2600" dirty="0" smtClean="0"/>
                        <a:t> x = 5;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…</a:t>
                      </a:r>
                      <a:endParaRPr lang="ru-RU" sz="26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int</a:t>
                      </a:r>
                      <a:r>
                        <a:rPr lang="en-US" sz="2600" dirty="0" smtClean="0"/>
                        <a:t>* </a:t>
                      </a:r>
                      <a:r>
                        <a:rPr lang="en-US" sz="2600" dirty="0" err="1" smtClean="0"/>
                        <a:t>ptr</a:t>
                      </a:r>
                      <a:r>
                        <a:rPr lang="en-US" sz="2600" dirty="0" smtClean="0"/>
                        <a:t> = &amp;x;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&amp;x</a:t>
                      </a:r>
                      <a:endParaRPr lang="ru-RU" sz="26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*</a:t>
                      </a:r>
                      <a:r>
                        <a:rPr lang="en-US" sz="2600" dirty="0" err="1" smtClean="0"/>
                        <a:t>ptr</a:t>
                      </a:r>
                      <a:r>
                        <a:rPr lang="en-US" sz="2600" dirty="0" smtClean="0"/>
                        <a:t> = 35;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?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?</a:t>
                      </a:r>
                      <a:endParaRPr lang="ru-RU" sz="2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Pointers</a:t>
            </a:r>
            <a:r>
              <a:rPr lang="en-US" sz="4800" spc="-300" dirty="0"/>
              <a:t>. Track the values</a:t>
            </a:r>
            <a:endParaRPr lang="ru-RU" sz="4800" spc="-3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792000" y="2708920"/>
          <a:ext cx="7560000" cy="259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79426"/>
                <a:gridCol w="2140287"/>
                <a:gridCol w="2140287"/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Code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value x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value </a:t>
                      </a:r>
                      <a:r>
                        <a:rPr lang="en-US" sz="2600" dirty="0" err="1" smtClean="0"/>
                        <a:t>ptr</a:t>
                      </a:r>
                      <a:endParaRPr lang="ru-RU" sz="26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int</a:t>
                      </a:r>
                      <a:r>
                        <a:rPr lang="en-US" sz="2600" dirty="0" smtClean="0"/>
                        <a:t> x = 5;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…</a:t>
                      </a:r>
                      <a:endParaRPr lang="ru-RU" sz="26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int</a:t>
                      </a:r>
                      <a:r>
                        <a:rPr lang="en-US" sz="2600" dirty="0" smtClean="0"/>
                        <a:t>* </a:t>
                      </a:r>
                      <a:r>
                        <a:rPr lang="en-US" sz="2600" dirty="0" err="1" smtClean="0"/>
                        <a:t>ptr</a:t>
                      </a:r>
                      <a:r>
                        <a:rPr lang="en-US" sz="2600" dirty="0" smtClean="0"/>
                        <a:t> = &amp;x;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&amp;x</a:t>
                      </a:r>
                      <a:endParaRPr lang="ru-RU" sz="26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*</a:t>
                      </a:r>
                      <a:r>
                        <a:rPr lang="en-US" sz="2600" dirty="0" err="1" smtClean="0"/>
                        <a:t>ptr</a:t>
                      </a:r>
                      <a:r>
                        <a:rPr lang="en-US" sz="2600" dirty="0" smtClean="0"/>
                        <a:t> = 35;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35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&amp;x</a:t>
                      </a:r>
                      <a:endParaRPr lang="ru-RU" sz="2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Pointers</a:t>
            </a:r>
            <a:r>
              <a:rPr lang="en-US" sz="4800" spc="-300" dirty="0"/>
              <a:t>. </a:t>
            </a:r>
            <a:r>
              <a:rPr lang="en-US" sz="4800" spc="-300" dirty="0" smtClean="0"/>
              <a:t>Test Yourself</a:t>
            </a:r>
            <a:endParaRPr lang="ru-RU" sz="4800" spc="-3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792000" y="1556792"/>
          <a:ext cx="7560000" cy="49371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79426"/>
                <a:gridCol w="713429"/>
                <a:gridCol w="713429"/>
                <a:gridCol w="713429"/>
                <a:gridCol w="713429"/>
                <a:gridCol w="713429"/>
                <a:gridCol w="713429"/>
              </a:tblGrid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a = 3, b = 4, c = 5;</a:t>
                      </a:r>
                    </a:p>
                    <a:p>
                      <a:pPr algn="l"/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*pa = &amp;a, *</a:t>
                      </a:r>
                      <a:r>
                        <a:rPr lang="en-US" sz="1600" dirty="0" err="1" smtClean="0"/>
                        <a:t>pb</a:t>
                      </a:r>
                      <a:r>
                        <a:rPr lang="en-US" sz="1600" dirty="0" smtClean="0"/>
                        <a:t> = &amp;b, *pc = &amp;c;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c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pa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 smtClean="0"/>
                        <a:t>pb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pc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a</a:t>
                      </a:r>
                      <a:r>
                        <a:rPr lang="en-US" sz="2600" baseline="0" dirty="0" smtClean="0"/>
                        <a:t> = b * c;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a *= c;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b = *pa;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pc = pa;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*</a:t>
                      </a:r>
                      <a:r>
                        <a:rPr lang="en-US" sz="2600" dirty="0" err="1" smtClean="0"/>
                        <a:t>pb</a:t>
                      </a:r>
                      <a:r>
                        <a:rPr lang="en-US" sz="2600" dirty="0" smtClean="0"/>
                        <a:t> = b * c;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c =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dirty="0" smtClean="0"/>
                        <a:t>(*pa) * (*pc); 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*pc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dirty="0" smtClean="0"/>
                        <a:t>= a * (*</a:t>
                      </a:r>
                      <a:r>
                        <a:rPr lang="en-US" sz="2600" dirty="0" err="1" smtClean="0"/>
                        <a:t>pb</a:t>
                      </a:r>
                      <a:r>
                        <a:rPr lang="en-US" sz="2600" dirty="0" smtClean="0"/>
                        <a:t>);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Pointers</a:t>
            </a:r>
            <a:r>
              <a:rPr lang="en-US" sz="4800" spc="-300" dirty="0"/>
              <a:t>. </a:t>
            </a:r>
            <a:r>
              <a:rPr lang="en-US" sz="4800" spc="-300" dirty="0" smtClean="0"/>
              <a:t>Test Yourself</a:t>
            </a:r>
            <a:endParaRPr lang="ru-RU" sz="4800" spc="-3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792000" y="1556792"/>
          <a:ext cx="7560000" cy="49371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79426"/>
                <a:gridCol w="713429"/>
                <a:gridCol w="713429"/>
                <a:gridCol w="713429"/>
                <a:gridCol w="713429"/>
                <a:gridCol w="713429"/>
                <a:gridCol w="713429"/>
              </a:tblGrid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a = 3, b = 4, c = 5;</a:t>
                      </a:r>
                    </a:p>
                    <a:p>
                      <a:pPr algn="l"/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*pa = &amp;a, *</a:t>
                      </a:r>
                      <a:r>
                        <a:rPr lang="en-US" sz="1600" dirty="0" err="1" smtClean="0"/>
                        <a:t>pb</a:t>
                      </a:r>
                      <a:r>
                        <a:rPr lang="en-US" sz="1600" dirty="0" smtClean="0"/>
                        <a:t> = &amp;b, *pc = &amp;c;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c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pa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 smtClean="0"/>
                        <a:t>pb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pc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a</a:t>
                      </a:r>
                      <a:r>
                        <a:rPr lang="en-US" sz="2600" baseline="0" dirty="0" smtClean="0"/>
                        <a:t> = b * c;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4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&amp;c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a *= c;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b = *pa;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pc = pa;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*</a:t>
                      </a:r>
                      <a:r>
                        <a:rPr lang="en-US" sz="2600" dirty="0" err="1" smtClean="0"/>
                        <a:t>pb</a:t>
                      </a:r>
                      <a:r>
                        <a:rPr lang="en-US" sz="2600" dirty="0" smtClean="0"/>
                        <a:t> = b * c;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c =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dirty="0" smtClean="0"/>
                        <a:t>(*pa) * (*pc); 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*pc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dirty="0" smtClean="0"/>
                        <a:t>= a * (*</a:t>
                      </a:r>
                      <a:r>
                        <a:rPr lang="en-US" sz="2600" dirty="0" err="1" smtClean="0"/>
                        <a:t>pb</a:t>
                      </a:r>
                      <a:r>
                        <a:rPr lang="en-US" sz="2600" dirty="0" smtClean="0"/>
                        <a:t>);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Pointers</a:t>
            </a:r>
            <a:r>
              <a:rPr lang="en-US" sz="4800" spc="-300" dirty="0"/>
              <a:t>. </a:t>
            </a:r>
            <a:r>
              <a:rPr lang="en-US" sz="4800" spc="-300" dirty="0" smtClean="0"/>
              <a:t>Test Yourself</a:t>
            </a:r>
            <a:endParaRPr lang="ru-RU" sz="4800" spc="-3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792000" y="1556792"/>
          <a:ext cx="7560000" cy="49371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79426"/>
                <a:gridCol w="713429"/>
                <a:gridCol w="713429"/>
                <a:gridCol w="713429"/>
                <a:gridCol w="713429"/>
                <a:gridCol w="713429"/>
                <a:gridCol w="713429"/>
              </a:tblGrid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a = 3, b = 4, c = 5;</a:t>
                      </a:r>
                    </a:p>
                    <a:p>
                      <a:pPr algn="l"/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*pa = &amp;a, *</a:t>
                      </a:r>
                      <a:r>
                        <a:rPr lang="en-US" sz="1600" dirty="0" err="1" smtClean="0"/>
                        <a:t>pb</a:t>
                      </a:r>
                      <a:r>
                        <a:rPr lang="en-US" sz="1600" dirty="0" smtClean="0"/>
                        <a:t> = &amp;b, *pc = &amp;c;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c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pa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 smtClean="0"/>
                        <a:t>pb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pc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a</a:t>
                      </a:r>
                      <a:r>
                        <a:rPr lang="en-US" sz="2600" baseline="0" dirty="0" smtClean="0"/>
                        <a:t> = b * c;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4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&amp;c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a *= c;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4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&amp;c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b = *pa;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pc = pa;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*</a:t>
                      </a:r>
                      <a:r>
                        <a:rPr lang="en-US" sz="2600" dirty="0" err="1" smtClean="0"/>
                        <a:t>pb</a:t>
                      </a:r>
                      <a:r>
                        <a:rPr lang="en-US" sz="2600" dirty="0" smtClean="0"/>
                        <a:t> = b * c;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c =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dirty="0" smtClean="0"/>
                        <a:t>(*pa) * (*pc); 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*pc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dirty="0" smtClean="0"/>
                        <a:t>= a * (*</a:t>
                      </a:r>
                      <a:r>
                        <a:rPr lang="en-US" sz="2600" dirty="0" err="1" smtClean="0"/>
                        <a:t>pb</a:t>
                      </a:r>
                      <a:r>
                        <a:rPr lang="en-US" sz="2600" dirty="0" smtClean="0"/>
                        <a:t>);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Pointers</a:t>
            </a:r>
            <a:r>
              <a:rPr lang="en-US" sz="4800" spc="-300" dirty="0"/>
              <a:t>. </a:t>
            </a:r>
            <a:r>
              <a:rPr lang="en-US" sz="4800" spc="-300" dirty="0" smtClean="0"/>
              <a:t>Test Yourself</a:t>
            </a:r>
            <a:endParaRPr lang="ru-RU" sz="4800" spc="-3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792000" y="1556792"/>
          <a:ext cx="7560000" cy="49371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79426"/>
                <a:gridCol w="713429"/>
                <a:gridCol w="713429"/>
                <a:gridCol w="713429"/>
                <a:gridCol w="713429"/>
                <a:gridCol w="713429"/>
                <a:gridCol w="713429"/>
              </a:tblGrid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a = 3, b = 4, c = 5;</a:t>
                      </a:r>
                    </a:p>
                    <a:p>
                      <a:pPr algn="l"/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*pa = &amp;a, *</a:t>
                      </a:r>
                      <a:r>
                        <a:rPr lang="en-US" sz="1600" dirty="0" err="1" smtClean="0"/>
                        <a:t>pb</a:t>
                      </a:r>
                      <a:r>
                        <a:rPr lang="en-US" sz="1600" dirty="0" smtClean="0"/>
                        <a:t> = &amp;b, *pc = &amp;c;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c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pa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 smtClean="0"/>
                        <a:t>pb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pc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a</a:t>
                      </a:r>
                      <a:r>
                        <a:rPr lang="en-US" sz="2600" baseline="0" dirty="0" smtClean="0"/>
                        <a:t> = b * c;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4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&amp;c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a *= c;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4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&amp;c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b = *pa;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&amp;c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pc = pa;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*</a:t>
                      </a:r>
                      <a:r>
                        <a:rPr lang="en-US" sz="2600" dirty="0" err="1" smtClean="0"/>
                        <a:t>pb</a:t>
                      </a:r>
                      <a:r>
                        <a:rPr lang="en-US" sz="2600" dirty="0" smtClean="0"/>
                        <a:t> = b * c;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c =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dirty="0" smtClean="0"/>
                        <a:t>(*pa) * (*pc); 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*pc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dirty="0" smtClean="0"/>
                        <a:t>= a * (*</a:t>
                      </a:r>
                      <a:r>
                        <a:rPr lang="en-US" sz="2600" dirty="0" err="1" smtClean="0"/>
                        <a:t>pb</a:t>
                      </a:r>
                      <a:r>
                        <a:rPr lang="en-US" sz="2600" dirty="0" smtClean="0"/>
                        <a:t>);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Pointers</a:t>
            </a:r>
            <a:r>
              <a:rPr lang="en-US" sz="4800" spc="-300" dirty="0"/>
              <a:t>. </a:t>
            </a:r>
            <a:r>
              <a:rPr lang="en-US" sz="4800" spc="-300" dirty="0" smtClean="0"/>
              <a:t>Test Yourself</a:t>
            </a:r>
            <a:endParaRPr lang="ru-RU" sz="4800" spc="-3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792000" y="1556792"/>
          <a:ext cx="7560000" cy="49371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79426"/>
                <a:gridCol w="713429"/>
                <a:gridCol w="713429"/>
                <a:gridCol w="713429"/>
                <a:gridCol w="713429"/>
                <a:gridCol w="713429"/>
                <a:gridCol w="713429"/>
              </a:tblGrid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a = 3, b = 4, c = 5;</a:t>
                      </a:r>
                    </a:p>
                    <a:p>
                      <a:pPr algn="l"/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*pa = &amp;a, *</a:t>
                      </a:r>
                      <a:r>
                        <a:rPr lang="en-US" sz="1600" dirty="0" err="1" smtClean="0"/>
                        <a:t>pb</a:t>
                      </a:r>
                      <a:r>
                        <a:rPr lang="en-US" sz="1600" dirty="0" smtClean="0"/>
                        <a:t> = &amp;b, *pc = &amp;c;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c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pa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 smtClean="0"/>
                        <a:t>pb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pc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a</a:t>
                      </a:r>
                      <a:r>
                        <a:rPr lang="en-US" sz="2600" baseline="0" dirty="0" smtClean="0"/>
                        <a:t> = b * c;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4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&amp;c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a *= c;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4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&amp;c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b = *pa;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&amp;c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pc = pa;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*</a:t>
                      </a:r>
                      <a:r>
                        <a:rPr lang="en-US" sz="2600" dirty="0" err="1" smtClean="0"/>
                        <a:t>pb</a:t>
                      </a:r>
                      <a:r>
                        <a:rPr lang="en-US" sz="2600" dirty="0" smtClean="0"/>
                        <a:t> = b * c;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c =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dirty="0" smtClean="0"/>
                        <a:t>(*pa) * (*pc); 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*pc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dirty="0" smtClean="0"/>
                        <a:t>= a * (*</a:t>
                      </a:r>
                      <a:r>
                        <a:rPr lang="en-US" sz="2600" dirty="0" err="1" smtClean="0"/>
                        <a:t>pb</a:t>
                      </a:r>
                      <a:r>
                        <a:rPr lang="en-US" sz="2600" dirty="0" smtClean="0"/>
                        <a:t>);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Pointers</a:t>
            </a:r>
            <a:r>
              <a:rPr lang="en-US" sz="4800" spc="-300" dirty="0"/>
              <a:t>. </a:t>
            </a:r>
            <a:r>
              <a:rPr lang="en-US" sz="4800" spc="-300" dirty="0" smtClean="0"/>
              <a:t>Test Yourself</a:t>
            </a:r>
            <a:endParaRPr lang="ru-RU" sz="4800" spc="-3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792000" y="1556792"/>
          <a:ext cx="7560000" cy="49371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79426"/>
                <a:gridCol w="713429"/>
                <a:gridCol w="713429"/>
                <a:gridCol w="713429"/>
                <a:gridCol w="713429"/>
                <a:gridCol w="713429"/>
                <a:gridCol w="713429"/>
              </a:tblGrid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a = 3, b = 4, c = 5;</a:t>
                      </a:r>
                    </a:p>
                    <a:p>
                      <a:pPr algn="l"/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*pa = &amp;a, *</a:t>
                      </a:r>
                      <a:r>
                        <a:rPr lang="en-US" sz="1600" dirty="0" err="1" smtClean="0"/>
                        <a:t>pb</a:t>
                      </a:r>
                      <a:r>
                        <a:rPr lang="en-US" sz="1600" dirty="0" smtClean="0"/>
                        <a:t> = &amp;b, *pc = &amp;c;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c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pa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 smtClean="0"/>
                        <a:t>pb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pc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a</a:t>
                      </a:r>
                      <a:r>
                        <a:rPr lang="en-US" sz="2600" baseline="0" dirty="0" smtClean="0"/>
                        <a:t> = b * c;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4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&amp;c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a *= c;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4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&amp;c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b = *pa;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&amp;c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pc = pa;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*</a:t>
                      </a:r>
                      <a:r>
                        <a:rPr lang="en-US" sz="2600" dirty="0" err="1" smtClean="0"/>
                        <a:t>pb</a:t>
                      </a:r>
                      <a:r>
                        <a:rPr lang="en-US" sz="2600" dirty="0" smtClean="0"/>
                        <a:t> = b * c;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c =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dirty="0" smtClean="0"/>
                        <a:t>(*pa) * (*pc); 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*pc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dirty="0" smtClean="0"/>
                        <a:t>= a * (*</a:t>
                      </a:r>
                      <a:r>
                        <a:rPr lang="en-US" sz="2600" dirty="0" err="1" smtClean="0"/>
                        <a:t>pb</a:t>
                      </a:r>
                      <a:r>
                        <a:rPr lang="en-US" sz="2600" dirty="0" smtClean="0"/>
                        <a:t>);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Pointers</a:t>
            </a:r>
            <a:r>
              <a:rPr lang="en-US" sz="4800" spc="-300" dirty="0"/>
              <a:t>. </a:t>
            </a:r>
            <a:r>
              <a:rPr lang="en-US" sz="4800" spc="-300" dirty="0" smtClean="0"/>
              <a:t>Test Yourself</a:t>
            </a:r>
            <a:endParaRPr lang="ru-RU" sz="4800" spc="-3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792000" y="1556792"/>
          <a:ext cx="7560000" cy="49371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79426"/>
                <a:gridCol w="713429"/>
                <a:gridCol w="713429"/>
                <a:gridCol w="713429"/>
                <a:gridCol w="713429"/>
                <a:gridCol w="713429"/>
                <a:gridCol w="713429"/>
              </a:tblGrid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a = 3, b = 4, c = 5;</a:t>
                      </a:r>
                    </a:p>
                    <a:p>
                      <a:pPr algn="l"/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*pa = &amp;a, *</a:t>
                      </a:r>
                      <a:r>
                        <a:rPr lang="en-US" sz="1600" dirty="0" err="1" smtClean="0"/>
                        <a:t>pb</a:t>
                      </a:r>
                      <a:r>
                        <a:rPr lang="en-US" sz="1600" dirty="0" smtClean="0"/>
                        <a:t> = &amp;b, *pc = &amp;c;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c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pa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 smtClean="0"/>
                        <a:t>pb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pc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a</a:t>
                      </a:r>
                      <a:r>
                        <a:rPr lang="en-US" sz="2600" baseline="0" dirty="0" smtClean="0"/>
                        <a:t> = b * c;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4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&amp;c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a *= c;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4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&amp;c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b = *pa;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&amp;c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pc = pa;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*</a:t>
                      </a:r>
                      <a:r>
                        <a:rPr lang="en-US" sz="2600" dirty="0" err="1" smtClean="0"/>
                        <a:t>pb</a:t>
                      </a:r>
                      <a:r>
                        <a:rPr lang="en-US" sz="2600" dirty="0" smtClean="0"/>
                        <a:t> = b * c;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c =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dirty="0" smtClean="0"/>
                        <a:t>(*pa) * (*pc); 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10000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*pc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dirty="0" smtClean="0"/>
                        <a:t>= a * (*</a:t>
                      </a:r>
                      <a:r>
                        <a:rPr lang="en-US" sz="2600" dirty="0" err="1" smtClean="0"/>
                        <a:t>pb</a:t>
                      </a:r>
                      <a:r>
                        <a:rPr lang="en-US" sz="2600" dirty="0" smtClean="0"/>
                        <a:t>);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Pointers</a:t>
            </a:r>
            <a:r>
              <a:rPr lang="en-US" sz="4800" spc="-300" dirty="0"/>
              <a:t>. </a:t>
            </a:r>
            <a:r>
              <a:rPr lang="en-US" sz="4800" spc="-300" dirty="0" smtClean="0"/>
              <a:t>Test Yourself</a:t>
            </a:r>
            <a:endParaRPr lang="ru-RU" sz="4800" spc="-3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792000" y="1556792"/>
          <a:ext cx="7560000" cy="49371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79426"/>
                <a:gridCol w="713429"/>
                <a:gridCol w="713429"/>
                <a:gridCol w="713429"/>
                <a:gridCol w="713429"/>
                <a:gridCol w="713429"/>
                <a:gridCol w="713429"/>
              </a:tblGrid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a = 3, b = 4, c = 5;</a:t>
                      </a:r>
                    </a:p>
                    <a:p>
                      <a:pPr algn="l"/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*pa = &amp;a, *</a:t>
                      </a:r>
                      <a:r>
                        <a:rPr lang="en-US" sz="1600" dirty="0" err="1" smtClean="0"/>
                        <a:t>pb</a:t>
                      </a:r>
                      <a:r>
                        <a:rPr lang="en-US" sz="1600" dirty="0" smtClean="0"/>
                        <a:t> = &amp;b, *pc = &amp;c;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c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pa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 smtClean="0"/>
                        <a:t>pb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pc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a</a:t>
                      </a:r>
                      <a:r>
                        <a:rPr lang="en-US" sz="2600" baseline="0" dirty="0" smtClean="0"/>
                        <a:t> = b * c;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4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&amp;c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a *= c;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4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&amp;c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b = *pa;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&amp;c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pc = pa;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*</a:t>
                      </a:r>
                      <a:r>
                        <a:rPr lang="en-US" sz="2600" dirty="0" err="1" smtClean="0"/>
                        <a:t>pb</a:t>
                      </a:r>
                      <a:r>
                        <a:rPr lang="en-US" sz="2600" dirty="0" smtClean="0"/>
                        <a:t> = b * c;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c =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dirty="0" smtClean="0"/>
                        <a:t>(*pa) * (*pc); 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10000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*pc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dirty="0" smtClean="0"/>
                        <a:t>= a * (*</a:t>
                      </a:r>
                      <a:r>
                        <a:rPr lang="en-US" sz="2600" dirty="0" err="1" smtClean="0"/>
                        <a:t>pb</a:t>
                      </a:r>
                      <a:r>
                        <a:rPr lang="en-US" sz="2600" dirty="0" smtClean="0"/>
                        <a:t>);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50000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500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10000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&amp;b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&amp;a</a:t>
                      </a:r>
                      <a:endParaRPr lang="ru-RU" sz="2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Pointers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2956188"/>
            <a:ext cx="7560000" cy="94562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ru-RU" sz="2600" b="1" dirty="0" smtClean="0"/>
              <a:t>Указатель</a:t>
            </a:r>
            <a:r>
              <a:rPr lang="ru-RU" sz="2600" dirty="0" smtClean="0"/>
              <a:t> - это переменная, содержащая адрес другой переменной. </a:t>
            </a:r>
            <a:endParaRPr lang="ru-RU" sz="2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Pointers. Pointer arithmetic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2516998"/>
            <a:ext cx="7560000" cy="294617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600" b="1" dirty="0" smtClean="0"/>
              <a:t>Examples:</a:t>
            </a:r>
            <a:r>
              <a:rPr lang="en-US" sz="2600" dirty="0" smtClean="0"/>
              <a:t> </a:t>
            </a:r>
          </a:p>
          <a:p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b="1" dirty="0" smtClean="0"/>
              <a:t>x = 5</a:t>
            </a:r>
            <a:r>
              <a:rPr lang="en-US" sz="2600" dirty="0" smtClean="0"/>
              <a:t>;</a:t>
            </a:r>
          </a:p>
          <a:p>
            <a:r>
              <a:rPr lang="en-US" sz="2600" dirty="0" err="1" smtClean="0"/>
              <a:t>int</a:t>
            </a:r>
            <a:r>
              <a:rPr lang="en-US" sz="2600" dirty="0" smtClean="0"/>
              <a:t>* </a:t>
            </a:r>
            <a:r>
              <a:rPr lang="en-US" sz="2600" b="1" dirty="0" smtClean="0"/>
              <a:t>y</a:t>
            </a:r>
            <a:r>
              <a:rPr lang="en-US" sz="2600" dirty="0" smtClean="0"/>
              <a:t> = &amp;</a:t>
            </a:r>
            <a:r>
              <a:rPr lang="en-US" sz="2600" b="1" dirty="0" smtClean="0"/>
              <a:t>x</a:t>
            </a:r>
            <a:r>
              <a:rPr lang="en-US" sz="2600" dirty="0" smtClean="0"/>
              <a:t>;</a:t>
            </a:r>
          </a:p>
          <a:p>
            <a:r>
              <a:rPr lang="en-US" sz="2600" dirty="0" smtClean="0"/>
              <a:t>y += n;</a:t>
            </a:r>
          </a:p>
          <a:p>
            <a:endParaRPr lang="en-US" sz="2600" dirty="0" smtClean="0"/>
          </a:p>
          <a:p>
            <a:r>
              <a:rPr lang="en-US" sz="2600" dirty="0" smtClean="0"/>
              <a:t>Adding/subtracting </a:t>
            </a:r>
            <a:r>
              <a:rPr lang="en-US" sz="2600" b="1" dirty="0" smtClean="0"/>
              <a:t>n</a:t>
            </a:r>
            <a:r>
              <a:rPr lang="en-US" sz="2600" dirty="0" smtClean="0"/>
              <a:t> adjusts the pointer by </a:t>
            </a:r>
          </a:p>
          <a:p>
            <a:r>
              <a:rPr lang="en-US" sz="2600" b="1" dirty="0" smtClean="0"/>
              <a:t>n</a:t>
            </a:r>
            <a:r>
              <a:rPr lang="en-US" sz="2600" dirty="0" smtClean="0"/>
              <a:t> * </a:t>
            </a:r>
            <a:r>
              <a:rPr lang="en-US" sz="2600" dirty="0" err="1" smtClean="0"/>
              <a:t>sizeof</a:t>
            </a:r>
            <a:r>
              <a:rPr lang="en-US" sz="2600" dirty="0" smtClean="0"/>
              <a:t>(&lt;type of the pointer&gt;) bytes</a:t>
            </a:r>
            <a:endParaRPr lang="ru-RU" sz="2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Pointers. Pointer arithmetic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2516998"/>
            <a:ext cx="7560000" cy="294617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600" b="1" dirty="0" smtClean="0"/>
              <a:t>Examples:</a:t>
            </a:r>
            <a:r>
              <a:rPr lang="en-US" sz="2600" dirty="0" smtClean="0"/>
              <a:t> </a:t>
            </a:r>
          </a:p>
          <a:p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b="1" dirty="0" smtClean="0"/>
              <a:t>x[] = {15, 10, 25}</a:t>
            </a:r>
            <a:r>
              <a:rPr lang="en-US" sz="2600" dirty="0" smtClean="0"/>
              <a:t>;</a:t>
            </a:r>
          </a:p>
          <a:p>
            <a:r>
              <a:rPr lang="en-US" sz="2600" dirty="0" err="1" smtClean="0"/>
              <a:t>int</a:t>
            </a:r>
            <a:r>
              <a:rPr lang="en-US" sz="2600" dirty="0" smtClean="0"/>
              <a:t>* </a:t>
            </a:r>
            <a:r>
              <a:rPr lang="en-US" sz="2600" b="1" dirty="0" smtClean="0"/>
              <a:t>y</a:t>
            </a:r>
            <a:r>
              <a:rPr lang="en-US" sz="2600" dirty="0" smtClean="0"/>
              <a:t> = </a:t>
            </a:r>
            <a:r>
              <a:rPr lang="en-US" sz="2600" b="1" dirty="0" smtClean="0"/>
              <a:t>x</a:t>
            </a:r>
            <a:r>
              <a:rPr lang="en-US" sz="2600" dirty="0" smtClean="0"/>
              <a:t>;</a:t>
            </a:r>
          </a:p>
          <a:p>
            <a:endParaRPr lang="en-US" sz="2600" dirty="0" smtClean="0"/>
          </a:p>
          <a:p>
            <a:r>
              <a:rPr lang="en-US" sz="2600" b="1" dirty="0" smtClean="0"/>
              <a:t>Questions:</a:t>
            </a:r>
            <a:r>
              <a:rPr lang="en-US" sz="2600" dirty="0" smtClean="0"/>
              <a:t> </a:t>
            </a:r>
          </a:p>
          <a:p>
            <a:r>
              <a:rPr lang="en-US" sz="2600" dirty="0" smtClean="0"/>
              <a:t>*y = ?</a:t>
            </a:r>
          </a:p>
          <a:p>
            <a:r>
              <a:rPr lang="en-US" sz="2600" dirty="0" smtClean="0"/>
              <a:t>*(y + 1) = 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Pointers. What will print?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1609060"/>
            <a:ext cx="7560000" cy="476205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000" dirty="0" smtClean="0"/>
              <a:t>#include &lt;cs50.h&gt;</a:t>
            </a:r>
          </a:p>
          <a:p>
            <a:r>
              <a:rPr lang="en-US" sz="2000" dirty="0" smtClean="0"/>
              <a:t>#include 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main(void) {</a:t>
            </a:r>
          </a:p>
          <a:p>
            <a:r>
              <a:rPr lang="en-US" sz="2000" dirty="0" smtClean="0"/>
              <a:t>    </a:t>
            </a:r>
          </a:p>
          <a:p>
            <a:r>
              <a:rPr lang="en-US" sz="2000" dirty="0" smtClean="0"/>
              <a:t>    // Pointers. What will print?</a:t>
            </a:r>
          </a:p>
          <a:p>
            <a:r>
              <a:rPr lang="en-US" sz="2000" dirty="0" smtClean="0"/>
              <a:t>    char* </a:t>
            </a:r>
            <a:r>
              <a:rPr lang="en-US" sz="2000" dirty="0" err="1" smtClean="0"/>
              <a:t>str</a:t>
            </a:r>
            <a:r>
              <a:rPr lang="en-US" sz="2000" dirty="0" smtClean="0"/>
              <a:t> = "Hello, world!";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counter = 0;</a:t>
            </a:r>
          </a:p>
          <a:p>
            <a:r>
              <a:rPr lang="en-US" sz="2000" dirty="0" smtClean="0"/>
              <a:t>    </a:t>
            </a:r>
          </a:p>
          <a:p>
            <a:r>
              <a:rPr lang="en-US" sz="2000" dirty="0" smtClean="0"/>
              <a:t>    for (char* </a:t>
            </a:r>
            <a:r>
              <a:rPr lang="en-US" sz="2000" dirty="0" err="1" smtClean="0"/>
              <a:t>ptr</a:t>
            </a:r>
            <a:r>
              <a:rPr lang="en-US" sz="2000" dirty="0" smtClean="0"/>
              <a:t> = </a:t>
            </a:r>
            <a:r>
              <a:rPr lang="en-US" sz="2000" dirty="0" err="1" smtClean="0"/>
              <a:t>str</a:t>
            </a:r>
            <a:r>
              <a:rPr lang="en-US" sz="2000" dirty="0" smtClean="0"/>
              <a:t>; *</a:t>
            </a:r>
            <a:r>
              <a:rPr lang="en-US" sz="2000" dirty="0" err="1" smtClean="0"/>
              <a:t>ptr</a:t>
            </a:r>
            <a:r>
              <a:rPr lang="en-US" sz="2000" dirty="0" smtClean="0"/>
              <a:t> != '\0'; </a:t>
            </a:r>
            <a:r>
              <a:rPr lang="en-US" sz="2000" dirty="0" err="1" smtClean="0"/>
              <a:t>ptr</a:t>
            </a:r>
            <a:r>
              <a:rPr lang="en-US" sz="2000" dirty="0" smtClean="0"/>
              <a:t>++) {</a:t>
            </a:r>
          </a:p>
          <a:p>
            <a:r>
              <a:rPr lang="en-US" sz="2000" dirty="0" smtClean="0"/>
              <a:t>        counter++;</a:t>
            </a:r>
          </a:p>
          <a:p>
            <a:r>
              <a:rPr lang="en-US" sz="2000" dirty="0" smtClean="0"/>
              <a:t>    }; </a:t>
            </a:r>
          </a:p>
          <a:p>
            <a:endParaRPr lang="en-US" sz="2000" dirty="0" smtClean="0"/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("%d\n", counter);    </a:t>
            </a:r>
          </a:p>
          <a:p>
            <a:r>
              <a:rPr lang="en-US" sz="2000" dirty="0" smtClean="0"/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Pointers. A call to </a:t>
            </a:r>
            <a:r>
              <a:rPr lang="en-US" sz="4800" spc="-300" dirty="0" err="1" smtClean="0"/>
              <a:t>malloc</a:t>
            </a:r>
            <a:r>
              <a:rPr lang="en-US" sz="4800" spc="-300" dirty="0"/>
              <a:t>()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2624720"/>
            <a:ext cx="7560000" cy="273072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3200" b="1" dirty="0" smtClean="0"/>
              <a:t>Examples: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int</a:t>
            </a:r>
            <a:r>
              <a:rPr lang="en-US" sz="3200" dirty="0" smtClean="0"/>
              <a:t>* </a:t>
            </a:r>
            <a:r>
              <a:rPr lang="en-US" sz="3200" dirty="0" err="1" smtClean="0"/>
              <a:t>ptr</a:t>
            </a:r>
            <a:r>
              <a:rPr lang="en-US" sz="3200" dirty="0" smtClean="0"/>
              <a:t> = </a:t>
            </a:r>
            <a:r>
              <a:rPr lang="en-US" sz="3200" dirty="0" err="1" smtClean="0"/>
              <a:t>malloc</a:t>
            </a:r>
            <a:r>
              <a:rPr lang="en-US" sz="3200" dirty="0" smtClean="0"/>
              <a:t>(</a:t>
            </a:r>
            <a:r>
              <a:rPr lang="en-US" sz="3200" dirty="0" err="1" smtClean="0"/>
              <a:t>sizeof</a:t>
            </a:r>
            <a:r>
              <a:rPr lang="en-US" sz="3200" dirty="0" smtClean="0"/>
              <a:t>(</a:t>
            </a:r>
            <a:r>
              <a:rPr lang="en-US" sz="3200" dirty="0" err="1" smtClean="0"/>
              <a:t>int</a:t>
            </a:r>
            <a:r>
              <a:rPr lang="en-US" sz="3200" dirty="0" smtClean="0"/>
              <a:t>)*10);</a:t>
            </a:r>
            <a:endParaRPr lang="ru-RU" sz="3200" dirty="0" smtClean="0"/>
          </a:p>
          <a:p>
            <a:endParaRPr lang="ru-RU" sz="3200" dirty="0" smtClean="0"/>
          </a:p>
          <a:p>
            <a:r>
              <a:rPr lang="ru-RU" sz="2400" dirty="0" smtClean="0"/>
              <a:t>Память выделяют с помощью функции </a:t>
            </a:r>
            <a:r>
              <a:rPr lang="ru-RU" sz="2400" dirty="0" err="1" smtClean="0"/>
              <a:t>malloc</a:t>
            </a:r>
            <a:r>
              <a:rPr lang="ru-RU" sz="2400" dirty="0" smtClean="0"/>
              <a:t>. Эта функция выделяет определенное количество байтов памяти и возвращает указатель на эту область памяти.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Pointers. Check for NULL! 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2193833"/>
            <a:ext cx="7560000" cy="359250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3200" b="1" dirty="0" smtClean="0"/>
              <a:t>Examples:</a:t>
            </a:r>
            <a:r>
              <a:rPr lang="en-US" sz="3200" dirty="0" smtClean="0"/>
              <a:t> 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int</a:t>
            </a:r>
            <a:r>
              <a:rPr lang="en-US" sz="3200" dirty="0" smtClean="0"/>
              <a:t>* </a:t>
            </a:r>
            <a:r>
              <a:rPr lang="en-US" sz="3200" dirty="0" err="1" smtClean="0"/>
              <a:t>ptr</a:t>
            </a:r>
            <a:r>
              <a:rPr lang="en-US" sz="3200" dirty="0" smtClean="0"/>
              <a:t> = </a:t>
            </a:r>
            <a:r>
              <a:rPr lang="en-US" sz="3200" dirty="0" err="1" smtClean="0"/>
              <a:t>malloc</a:t>
            </a:r>
            <a:r>
              <a:rPr lang="en-US" sz="3200" dirty="0" smtClean="0"/>
              <a:t>(</a:t>
            </a:r>
            <a:r>
              <a:rPr lang="en-US" sz="3200" dirty="0" err="1" smtClean="0"/>
              <a:t>sizeof</a:t>
            </a:r>
            <a:r>
              <a:rPr lang="en-US" sz="3200" dirty="0" smtClean="0"/>
              <a:t>(</a:t>
            </a:r>
            <a:r>
              <a:rPr lang="en-US" sz="3200" dirty="0" err="1" smtClean="0"/>
              <a:t>int</a:t>
            </a:r>
            <a:r>
              <a:rPr lang="en-US" sz="3200" dirty="0" smtClean="0"/>
              <a:t>) * 10); </a:t>
            </a:r>
          </a:p>
          <a:p>
            <a:r>
              <a:rPr lang="en-US" sz="3200" dirty="0" smtClean="0"/>
              <a:t>if (</a:t>
            </a:r>
            <a:r>
              <a:rPr lang="en-US" sz="3200" dirty="0" err="1" smtClean="0"/>
              <a:t>ptr</a:t>
            </a:r>
            <a:r>
              <a:rPr lang="en-US" sz="3200" dirty="0" smtClean="0"/>
              <a:t> == NULL) { </a:t>
            </a:r>
          </a:p>
          <a:p>
            <a:r>
              <a:rPr lang="en-US" sz="3200" dirty="0" smtClean="0"/>
              <a:t>    </a:t>
            </a:r>
            <a:r>
              <a:rPr lang="en-US" sz="3200" dirty="0" err="1" smtClean="0"/>
              <a:t>printf</a:t>
            </a:r>
            <a:r>
              <a:rPr lang="en-US" sz="3200" dirty="0" smtClean="0"/>
              <a:t>("Error -- out of memory.\n");</a:t>
            </a:r>
          </a:p>
          <a:p>
            <a:r>
              <a:rPr lang="en-US" sz="3200" dirty="0" smtClean="0"/>
              <a:t>    return 1; </a:t>
            </a:r>
          </a:p>
          <a:p>
            <a:r>
              <a:rPr lang="en-US" sz="3200" dirty="0" smtClean="0"/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Pointers. A call to free()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2440054"/>
            <a:ext cx="7560000" cy="3100061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3200" b="1" dirty="0" smtClean="0"/>
              <a:t>Examples: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free(</a:t>
            </a:r>
            <a:r>
              <a:rPr lang="en-US" sz="3200" dirty="0" err="1" smtClean="0"/>
              <a:t>ptr</a:t>
            </a:r>
            <a:r>
              <a:rPr lang="en-US" sz="3200" dirty="0" smtClean="0"/>
              <a:t>);</a:t>
            </a:r>
          </a:p>
          <a:p>
            <a:endParaRPr lang="en-US" sz="3200" dirty="0" smtClean="0"/>
          </a:p>
          <a:p>
            <a:r>
              <a:rPr lang="ru-RU" sz="2400" dirty="0" smtClean="0"/>
              <a:t>Память, выделенную с помощью функции </a:t>
            </a:r>
            <a:r>
              <a:rPr lang="ru-RU" sz="2400" dirty="0" err="1" smtClean="0"/>
              <a:t>malloc</a:t>
            </a:r>
            <a:r>
              <a:rPr lang="ru-RU" sz="2400" dirty="0" smtClean="0"/>
              <a:t>, всегда необходимо освобождать с помощью функции </a:t>
            </a:r>
            <a:r>
              <a:rPr lang="ru-RU" sz="2400" dirty="0" err="1" smtClean="0"/>
              <a:t>free</a:t>
            </a:r>
            <a:r>
              <a:rPr lang="ru-RU" sz="2400" dirty="0" smtClean="0"/>
              <a:t>, поскольку иначе область памяти останется недоступной для использования.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smtClean="0"/>
              <a:t>Structure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2547776"/>
            <a:ext cx="7560000" cy="288461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dirty="0" smtClean="0"/>
              <a:t>Одним из наиболее важных действий при разработке программы является выбор подходящего способа представления данных. Во многих случаях базовых типов языка Си оказывается недостаточно.</a:t>
            </a:r>
          </a:p>
          <a:p>
            <a:r>
              <a:rPr lang="ru-RU" sz="2400" dirty="0" smtClean="0"/>
              <a:t>Язык Си позволяет расширить возможности представления данных с помощью переменных типа </a:t>
            </a:r>
            <a:r>
              <a:rPr lang="ru-RU" sz="2400" b="1" dirty="0" smtClean="0"/>
              <a:t>структуры</a:t>
            </a:r>
            <a:r>
              <a:rPr lang="ru-RU" sz="2400" dirty="0" smtClean="0"/>
              <a:t>.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smtClean="0"/>
              <a:t>Structure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2624721"/>
            <a:ext cx="7560000" cy="273072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ru-RU" sz="2400" b="1" dirty="0" smtClean="0"/>
              <a:t>Задача: Каталог книг</a:t>
            </a:r>
          </a:p>
          <a:p>
            <a:endParaRPr lang="ru-RU" sz="2400" dirty="0" smtClean="0"/>
          </a:p>
          <a:p>
            <a:r>
              <a:rPr lang="ru-RU" sz="2400" dirty="0" smtClean="0"/>
              <a:t>Информация о книге:</a:t>
            </a:r>
          </a:p>
          <a:p>
            <a:r>
              <a:rPr lang="ru-RU" sz="2400" dirty="0" smtClean="0"/>
              <a:t>- название;</a:t>
            </a:r>
          </a:p>
          <a:p>
            <a:r>
              <a:rPr lang="ru-RU" sz="2400" dirty="0" smtClean="0"/>
              <a:t>- автор;</a:t>
            </a:r>
          </a:p>
          <a:p>
            <a:r>
              <a:rPr lang="ru-RU" sz="2400" dirty="0" smtClean="0"/>
              <a:t>- количество страниц;</a:t>
            </a:r>
          </a:p>
          <a:p>
            <a:r>
              <a:rPr lang="ru-RU" sz="2400" dirty="0" smtClean="0"/>
              <a:t>…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smtClean="0"/>
              <a:t>Structure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2255390"/>
            <a:ext cx="7560000" cy="346939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400" dirty="0" err="1" smtClean="0"/>
              <a:t>struct</a:t>
            </a:r>
            <a:r>
              <a:rPr lang="en-US" sz="2400" dirty="0" smtClean="0"/>
              <a:t> book {</a:t>
            </a:r>
            <a:endParaRPr lang="ru-RU" sz="2400" dirty="0" smtClean="0"/>
          </a:p>
          <a:p>
            <a:r>
              <a:rPr lang="en-US" sz="2400" dirty="0" smtClean="0"/>
              <a:t>    </a:t>
            </a:r>
            <a:endParaRPr lang="ru-RU" sz="2400" dirty="0" smtClean="0"/>
          </a:p>
          <a:p>
            <a:r>
              <a:rPr lang="ru-RU" sz="2400" dirty="0" smtClean="0"/>
              <a:t>    </a:t>
            </a:r>
            <a:r>
              <a:rPr lang="en-US" sz="2400" dirty="0" smtClean="0"/>
              <a:t>char* title;</a:t>
            </a:r>
            <a:endParaRPr lang="ru-RU" sz="2400" dirty="0" smtClean="0"/>
          </a:p>
          <a:p>
            <a:r>
              <a:rPr lang="en-US" sz="2400" dirty="0" smtClean="0"/>
              <a:t>    char* author;</a:t>
            </a:r>
            <a:endParaRPr lang="ru-RU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page;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en-US" sz="2400" dirty="0" smtClean="0"/>
              <a:t>};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en-US" sz="2400" dirty="0" err="1" smtClean="0"/>
              <a:t>struct</a:t>
            </a:r>
            <a:r>
              <a:rPr lang="en-US" sz="2400" dirty="0" smtClean="0"/>
              <a:t> book </a:t>
            </a:r>
            <a:r>
              <a:rPr lang="en-US" sz="2400" b="1" dirty="0" err="1" smtClean="0"/>
              <a:t>my_book</a:t>
            </a:r>
            <a:r>
              <a:rPr lang="en-US" sz="2400" dirty="0" smtClean="0"/>
              <a:t>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Structure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1332067"/>
            <a:ext cx="7560000" cy="531605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1400" dirty="0" smtClean="0"/>
              <a:t>#include &lt;cs50.h&gt;</a:t>
            </a:r>
          </a:p>
          <a:p>
            <a:r>
              <a:rPr lang="en-US" sz="1400" dirty="0" smtClean="0"/>
              <a:t>#include &lt;</a:t>
            </a:r>
            <a:r>
              <a:rPr lang="en-US" sz="1400" dirty="0" err="1" smtClean="0"/>
              <a:t>stdio.h</a:t>
            </a:r>
            <a:r>
              <a:rPr lang="en-US" sz="1400" dirty="0" smtClean="0"/>
              <a:t>&gt;</a:t>
            </a:r>
          </a:p>
          <a:p>
            <a:r>
              <a:rPr lang="en-US" sz="1400" dirty="0" err="1" smtClean="0"/>
              <a:t>struct</a:t>
            </a:r>
            <a:r>
              <a:rPr lang="en-US" sz="1400" dirty="0" smtClean="0"/>
              <a:t> book {</a:t>
            </a:r>
          </a:p>
          <a:p>
            <a:r>
              <a:rPr lang="en-US" sz="1400" dirty="0" smtClean="0"/>
              <a:t>    char* title;</a:t>
            </a:r>
          </a:p>
          <a:p>
            <a:r>
              <a:rPr lang="en-US" sz="1400" dirty="0" smtClean="0"/>
              <a:t>    char* author;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page;</a:t>
            </a:r>
          </a:p>
          <a:p>
            <a:r>
              <a:rPr lang="en-US" sz="1400" dirty="0" smtClean="0"/>
              <a:t>};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main(void){</a:t>
            </a:r>
          </a:p>
          <a:p>
            <a:endParaRPr lang="en-US" sz="1400" dirty="0" smtClean="0"/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struct</a:t>
            </a:r>
            <a:r>
              <a:rPr lang="en-US" sz="1400" dirty="0" smtClean="0"/>
              <a:t> book </a:t>
            </a:r>
            <a:r>
              <a:rPr lang="en-US" sz="1400" dirty="0" err="1" smtClean="0"/>
              <a:t>mybook</a:t>
            </a:r>
            <a:r>
              <a:rPr lang="en-US" sz="1400" dirty="0" smtClean="0"/>
              <a:t>;</a:t>
            </a:r>
          </a:p>
          <a:p>
            <a:endParaRPr lang="en-US" sz="1400" dirty="0" smtClean="0"/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("Please enter a title book: ");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mybook.title</a:t>
            </a:r>
            <a:r>
              <a:rPr lang="en-US" sz="1400" dirty="0" smtClean="0"/>
              <a:t> = </a:t>
            </a:r>
            <a:r>
              <a:rPr lang="en-US" sz="1400" dirty="0" err="1" smtClean="0"/>
              <a:t>GetString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("Please enter a author of book: ");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mybook.author</a:t>
            </a:r>
            <a:r>
              <a:rPr lang="en-US" sz="1400" dirty="0" smtClean="0"/>
              <a:t> = </a:t>
            </a:r>
            <a:r>
              <a:rPr lang="en-US" sz="1400" dirty="0" err="1" smtClean="0"/>
              <a:t>GetString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("Please enter a number of page: ");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mybook.page</a:t>
            </a:r>
            <a:r>
              <a:rPr lang="en-US" sz="1400" dirty="0" smtClean="0"/>
              <a:t> = </a:t>
            </a:r>
            <a:r>
              <a:rPr lang="en-US" sz="1400" dirty="0" err="1" smtClean="0"/>
              <a:t>GetInt</a:t>
            </a:r>
            <a:r>
              <a:rPr lang="en-US" sz="1400" dirty="0" smtClean="0"/>
              <a:t>();</a:t>
            </a:r>
          </a:p>
          <a:p>
            <a:endParaRPr lang="en-US" sz="1400" dirty="0" smtClean="0"/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("=============================\n");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("Your book: \n");    </a:t>
            </a:r>
          </a:p>
          <a:p>
            <a:r>
              <a:rPr lang="en-US" sz="1400" smtClean="0"/>
              <a:t>    printf</a:t>
            </a:r>
            <a:r>
              <a:rPr lang="en-US" sz="1400" dirty="0" smtClean="0"/>
              <a:t>("Title - %s;\</a:t>
            </a:r>
            <a:r>
              <a:rPr lang="en-US" sz="1400" dirty="0" err="1" smtClean="0"/>
              <a:t>nAuthor</a:t>
            </a:r>
            <a:r>
              <a:rPr lang="en-US" sz="1400" dirty="0" smtClean="0"/>
              <a:t> - %s;\</a:t>
            </a:r>
            <a:r>
              <a:rPr lang="en-US" sz="1400" dirty="0" err="1" smtClean="0"/>
              <a:t>nPage</a:t>
            </a:r>
            <a:r>
              <a:rPr lang="en-US" sz="1400" dirty="0" smtClean="0"/>
              <a:t> - %d.\n", </a:t>
            </a:r>
            <a:r>
              <a:rPr lang="en-US" sz="1400" dirty="0" err="1" smtClean="0"/>
              <a:t>mybook.title</a:t>
            </a:r>
            <a:r>
              <a:rPr lang="en-US" sz="1400" dirty="0" smtClean="0"/>
              <a:t>, </a:t>
            </a:r>
            <a:r>
              <a:rPr lang="en-US" sz="1400" dirty="0" err="1" smtClean="0"/>
              <a:t>mybook.author</a:t>
            </a:r>
            <a:r>
              <a:rPr lang="en-US" sz="1400" dirty="0" smtClean="0"/>
              <a:t>, </a:t>
            </a:r>
            <a:r>
              <a:rPr lang="en-US" sz="1400" dirty="0" err="1" smtClean="0"/>
              <a:t>mybook.page</a:t>
            </a:r>
            <a:r>
              <a:rPr lang="en-US" sz="1400" dirty="0" smtClean="0"/>
              <a:t>);</a:t>
            </a:r>
          </a:p>
          <a:p>
            <a:endParaRPr lang="en-US" sz="1400" dirty="0" smtClean="0"/>
          </a:p>
          <a:p>
            <a:r>
              <a:rPr lang="en-US" sz="1400" dirty="0" smtClean="0"/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Pointers. Creating pointers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1628800"/>
            <a:ext cx="7560000" cy="4546611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600" b="1" dirty="0" smtClean="0"/>
              <a:t>Declaring pointers:</a:t>
            </a:r>
            <a:r>
              <a:rPr lang="ru-RU" sz="2600" dirty="0" smtClean="0"/>
              <a:t> </a:t>
            </a:r>
            <a:endParaRPr lang="en-US" sz="2600" dirty="0" smtClean="0"/>
          </a:p>
          <a:p>
            <a:r>
              <a:rPr lang="en-US" sz="2600" dirty="0" err="1" smtClean="0"/>
              <a:t>data_type</a:t>
            </a:r>
            <a:r>
              <a:rPr lang="en-US" sz="2600" dirty="0" smtClean="0"/>
              <a:t>* </a:t>
            </a:r>
            <a:r>
              <a:rPr lang="en-US" sz="2600" dirty="0" err="1" smtClean="0"/>
              <a:t>pointer_name</a:t>
            </a:r>
            <a:r>
              <a:rPr lang="en-US" sz="2600" dirty="0" smtClean="0"/>
              <a:t>;</a:t>
            </a:r>
          </a:p>
          <a:p>
            <a:endParaRPr lang="en-US" sz="2600" dirty="0" smtClean="0"/>
          </a:p>
          <a:p>
            <a:r>
              <a:rPr lang="en-US" sz="2600" b="1" dirty="0" smtClean="0"/>
              <a:t>Examples:</a:t>
            </a:r>
            <a:r>
              <a:rPr lang="en-US" sz="2600" dirty="0" smtClean="0"/>
              <a:t> </a:t>
            </a:r>
          </a:p>
          <a:p>
            <a:r>
              <a:rPr lang="en-US" sz="2600" dirty="0" err="1" smtClean="0"/>
              <a:t>int</a:t>
            </a:r>
            <a:r>
              <a:rPr lang="en-US" sz="2600" dirty="0" smtClean="0"/>
              <a:t>* </a:t>
            </a:r>
            <a:r>
              <a:rPr lang="en-US" sz="2600" b="1" dirty="0" smtClean="0"/>
              <a:t>x</a:t>
            </a:r>
            <a:r>
              <a:rPr lang="en-US" sz="2600" dirty="0" smtClean="0"/>
              <a:t>;</a:t>
            </a:r>
          </a:p>
          <a:p>
            <a:r>
              <a:rPr lang="en-US" sz="2600" dirty="0" smtClean="0"/>
              <a:t>float* </a:t>
            </a:r>
            <a:r>
              <a:rPr lang="en-US" sz="2600" b="1" dirty="0" smtClean="0"/>
              <a:t>y</a:t>
            </a:r>
            <a:r>
              <a:rPr lang="en-US" sz="2600" dirty="0" smtClean="0"/>
              <a:t>;</a:t>
            </a:r>
          </a:p>
          <a:p>
            <a:r>
              <a:rPr lang="en-US" sz="2600" dirty="0" smtClean="0"/>
              <a:t>char* </a:t>
            </a:r>
            <a:r>
              <a:rPr lang="en-US" sz="2600" b="1" dirty="0" err="1" smtClean="0"/>
              <a:t>str</a:t>
            </a:r>
            <a:r>
              <a:rPr lang="en-US" sz="2600" dirty="0" smtClean="0"/>
              <a:t>;</a:t>
            </a:r>
          </a:p>
          <a:p>
            <a:endParaRPr lang="en-US" sz="2600" dirty="0" smtClean="0"/>
          </a:p>
          <a:p>
            <a:r>
              <a:rPr lang="ru-RU" sz="2600" dirty="0" smtClean="0"/>
              <a:t>По адресу, на который ссылается указатель, можно хранить лишь данные того же типа, что и сам указатель.</a:t>
            </a:r>
            <a:endParaRPr lang="ru-RU" sz="2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/>
              <a:t>Structure. Declaration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2255390"/>
            <a:ext cx="3780000" cy="346939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400" dirty="0" err="1" smtClean="0"/>
              <a:t>struct</a:t>
            </a:r>
            <a:r>
              <a:rPr lang="en-US" sz="2400" dirty="0" smtClean="0"/>
              <a:t> book {</a:t>
            </a:r>
            <a:endParaRPr lang="ru-RU" sz="2400" dirty="0" smtClean="0"/>
          </a:p>
          <a:p>
            <a:r>
              <a:rPr lang="en-US" sz="2400" dirty="0" smtClean="0"/>
              <a:t>    </a:t>
            </a:r>
            <a:endParaRPr lang="ru-RU" sz="2400" dirty="0" smtClean="0"/>
          </a:p>
          <a:p>
            <a:r>
              <a:rPr lang="ru-RU" sz="2400" dirty="0" smtClean="0"/>
              <a:t>    </a:t>
            </a:r>
            <a:r>
              <a:rPr lang="en-US" sz="2400" dirty="0" smtClean="0"/>
              <a:t>char* title;</a:t>
            </a:r>
            <a:endParaRPr lang="ru-RU" sz="2400" dirty="0" smtClean="0"/>
          </a:p>
          <a:p>
            <a:r>
              <a:rPr lang="en-US" sz="2400" dirty="0" smtClean="0"/>
              <a:t>    char* author;</a:t>
            </a:r>
            <a:endParaRPr lang="ru-RU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page;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en-US" sz="2400" dirty="0" smtClean="0"/>
              <a:t>};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en-US" sz="2400" dirty="0" err="1" smtClean="0"/>
              <a:t>struct</a:t>
            </a:r>
            <a:r>
              <a:rPr lang="en-US" sz="2400" dirty="0" smtClean="0"/>
              <a:t> book </a:t>
            </a:r>
            <a:r>
              <a:rPr lang="en-US" sz="2400" b="1" dirty="0" err="1" smtClean="0"/>
              <a:t>my_book</a:t>
            </a:r>
            <a:r>
              <a:rPr lang="en-US" sz="2400" dirty="0" smtClean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6456" y="2276872"/>
            <a:ext cx="3780000" cy="273072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400" dirty="0" err="1" smtClean="0"/>
              <a:t>struct</a:t>
            </a:r>
            <a:r>
              <a:rPr lang="en-US" sz="2400" dirty="0" smtClean="0"/>
              <a:t> book {</a:t>
            </a:r>
            <a:endParaRPr lang="ru-RU" sz="2400" dirty="0" smtClean="0"/>
          </a:p>
          <a:p>
            <a:r>
              <a:rPr lang="en-US" sz="2400" dirty="0" smtClean="0"/>
              <a:t>    </a:t>
            </a:r>
            <a:endParaRPr lang="ru-RU" sz="2400" dirty="0" smtClean="0"/>
          </a:p>
          <a:p>
            <a:r>
              <a:rPr lang="ru-RU" sz="2400" dirty="0" smtClean="0"/>
              <a:t>    </a:t>
            </a:r>
            <a:r>
              <a:rPr lang="en-US" sz="2400" dirty="0" smtClean="0"/>
              <a:t>char* title;</a:t>
            </a:r>
            <a:endParaRPr lang="ru-RU" sz="2400" dirty="0" smtClean="0"/>
          </a:p>
          <a:p>
            <a:r>
              <a:rPr lang="en-US" sz="2400" dirty="0" smtClean="0"/>
              <a:t>    char* author;</a:t>
            </a:r>
            <a:endParaRPr lang="ru-RU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page;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en-US" sz="2400" dirty="0" smtClean="0"/>
              <a:t>} </a:t>
            </a:r>
            <a:r>
              <a:rPr lang="en-US" sz="2400" b="1" dirty="0" err="1" smtClean="0"/>
              <a:t>my_book</a:t>
            </a:r>
            <a:r>
              <a:rPr lang="en-US" sz="2400" dirty="0" smtClean="0"/>
              <a:t>;</a:t>
            </a:r>
            <a:endParaRPr lang="ru-RU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/>
              <a:t>Structure. Initialization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2624722"/>
            <a:ext cx="3707992" cy="273072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400" dirty="0" err="1" smtClean="0"/>
              <a:t>struct</a:t>
            </a:r>
            <a:r>
              <a:rPr lang="en-US" sz="2400" dirty="0" smtClean="0"/>
              <a:t> book </a:t>
            </a:r>
            <a:r>
              <a:rPr lang="en-US" sz="2400" b="1" dirty="0" err="1" smtClean="0"/>
              <a:t>my_book</a:t>
            </a:r>
            <a:r>
              <a:rPr lang="en-US" sz="2400" b="1" dirty="0" smtClean="0"/>
              <a:t> </a:t>
            </a:r>
            <a:r>
              <a:rPr lang="en-US" sz="2400" dirty="0" smtClean="0"/>
              <a:t>{</a:t>
            </a:r>
            <a:endParaRPr lang="ru-RU" sz="2400" dirty="0" smtClean="0"/>
          </a:p>
          <a:p>
            <a:r>
              <a:rPr lang="en-US" sz="2400" dirty="0" smtClean="0"/>
              <a:t>    </a:t>
            </a:r>
            <a:endParaRPr lang="ru-RU" sz="2400" dirty="0" smtClean="0"/>
          </a:p>
          <a:p>
            <a:r>
              <a:rPr lang="ru-RU" sz="2400" dirty="0" smtClean="0"/>
              <a:t>    </a:t>
            </a:r>
            <a:r>
              <a:rPr lang="en-US" sz="2400" dirty="0" smtClean="0"/>
              <a:t>“book name”,</a:t>
            </a:r>
            <a:endParaRPr lang="ru-RU" sz="2400" dirty="0" smtClean="0"/>
          </a:p>
          <a:p>
            <a:r>
              <a:rPr lang="en-US" sz="2400" dirty="0" smtClean="0"/>
              <a:t>    “book name”,</a:t>
            </a:r>
            <a:endParaRPr lang="ru-RU" sz="2400" dirty="0" smtClean="0"/>
          </a:p>
          <a:p>
            <a:r>
              <a:rPr lang="en-US" sz="2400" dirty="0" smtClean="0"/>
              <a:t>    56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en-US" sz="240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4048" y="2636912"/>
            <a:ext cx="3707992" cy="236139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400" dirty="0" err="1" smtClean="0"/>
              <a:t>struct</a:t>
            </a:r>
            <a:r>
              <a:rPr lang="en-US" sz="2400" dirty="0" smtClean="0"/>
              <a:t> book </a:t>
            </a:r>
            <a:r>
              <a:rPr lang="en-US" sz="2400" b="1" dirty="0" err="1" smtClean="0"/>
              <a:t>my_book</a:t>
            </a:r>
            <a:r>
              <a:rPr lang="en-US" sz="2400" b="1" dirty="0" smtClean="0"/>
              <a:t> </a:t>
            </a:r>
            <a:r>
              <a:rPr lang="en-US" sz="2400" dirty="0" smtClean="0"/>
              <a:t>{</a:t>
            </a:r>
            <a:endParaRPr lang="ru-RU" sz="2400" dirty="0" smtClean="0"/>
          </a:p>
          <a:p>
            <a:r>
              <a:rPr lang="en-US" sz="2400" dirty="0" smtClean="0"/>
              <a:t>    </a:t>
            </a:r>
            <a:endParaRPr lang="ru-RU" sz="2400" dirty="0" smtClean="0"/>
          </a:p>
          <a:p>
            <a:r>
              <a:rPr lang="ru-RU" sz="2400" dirty="0" smtClean="0"/>
              <a:t>    </a:t>
            </a:r>
            <a:r>
              <a:rPr lang="en-US" sz="2400" dirty="0" smtClean="0"/>
              <a:t>.title = “book name”,</a:t>
            </a:r>
            <a:endParaRPr lang="ru-RU" sz="2400" dirty="0" smtClean="0"/>
          </a:p>
          <a:p>
            <a:r>
              <a:rPr lang="en-US" sz="2400" dirty="0" smtClean="0"/>
              <a:t>    .page = 56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en-US" sz="2400" dirty="0" smtClean="0"/>
              <a:t>};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/>
              <a:t>Structure. </a:t>
            </a:r>
            <a:r>
              <a:rPr lang="en-US" sz="4800" spc="-300" dirty="0" smtClean="0"/>
              <a:t>Access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2994053"/>
            <a:ext cx="7560000" cy="199206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400" dirty="0" err="1" smtClean="0"/>
              <a:t>library.title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library.author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library.page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r>
              <a:rPr lang="ru-RU" sz="2400" dirty="0" smtClean="0"/>
              <a:t>(</a:t>
            </a:r>
            <a:r>
              <a:rPr lang="en-US" sz="2400" dirty="0" smtClean="0"/>
              <a:t>.</a:t>
            </a:r>
            <a:r>
              <a:rPr lang="ru-RU" sz="2400" dirty="0" smtClean="0"/>
              <a:t>)</a:t>
            </a:r>
            <a:r>
              <a:rPr lang="en-US" sz="2400" dirty="0" smtClean="0"/>
              <a:t> – </a:t>
            </a:r>
            <a:r>
              <a:rPr lang="ru-RU" sz="2400" dirty="0" smtClean="0"/>
              <a:t>оператор принадлежности структуре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/>
              <a:t>Structure. </a:t>
            </a:r>
            <a:r>
              <a:rPr lang="en-US" sz="4800" spc="-300" dirty="0" smtClean="0"/>
              <a:t>Array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2255390"/>
            <a:ext cx="7560000" cy="346939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400" dirty="0" err="1" smtClean="0"/>
              <a:t>struct</a:t>
            </a:r>
            <a:r>
              <a:rPr lang="en-US" sz="2400" dirty="0" smtClean="0"/>
              <a:t> book library[size];</a:t>
            </a:r>
          </a:p>
          <a:p>
            <a:endParaRPr lang="en-US" sz="2400" dirty="0" smtClean="0"/>
          </a:p>
          <a:p>
            <a:r>
              <a:rPr lang="en-US" sz="2400" dirty="0" smtClean="0"/>
              <a:t>library[0].title;</a:t>
            </a:r>
          </a:p>
          <a:p>
            <a:r>
              <a:rPr lang="en-US" sz="2400" dirty="0" smtClean="0"/>
              <a:t>library[0].author;</a:t>
            </a:r>
          </a:p>
          <a:p>
            <a:r>
              <a:rPr lang="en-US" sz="2400" dirty="0" smtClean="0"/>
              <a:t>library[0].page;</a:t>
            </a:r>
          </a:p>
          <a:p>
            <a:endParaRPr lang="en-US" sz="2400" dirty="0" smtClean="0"/>
          </a:p>
          <a:p>
            <a:r>
              <a:rPr lang="en-US" sz="2400" dirty="0" smtClean="0"/>
              <a:t>library[1].title;</a:t>
            </a:r>
          </a:p>
          <a:p>
            <a:r>
              <a:rPr lang="en-US" sz="2400" dirty="0" smtClean="0"/>
              <a:t>library[1].author;</a:t>
            </a:r>
          </a:p>
          <a:p>
            <a:r>
              <a:rPr lang="en-US" sz="2400" dirty="0" smtClean="0"/>
              <a:t>library[1].page;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Structure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2994053"/>
            <a:ext cx="7560000" cy="199206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ru-RU" sz="2400" dirty="0" smtClean="0"/>
              <a:t>Реализовать программу </a:t>
            </a:r>
            <a:r>
              <a:rPr lang="en-US" sz="2400" dirty="0" smtClean="0"/>
              <a:t>Greedy</a:t>
            </a:r>
            <a:r>
              <a:rPr lang="ru-RU" sz="2400" dirty="0" smtClean="0"/>
              <a:t> (жадный алгоритм) с использованием структуры </a:t>
            </a:r>
            <a:r>
              <a:rPr lang="en-US" sz="2400" dirty="0" smtClean="0"/>
              <a:t>{</a:t>
            </a:r>
            <a:endParaRPr lang="ru-RU" sz="2400" dirty="0" smtClean="0"/>
          </a:p>
          <a:p>
            <a:r>
              <a:rPr lang="ru-RU" sz="2400" dirty="0" smtClean="0"/>
              <a:t>    номинал монеты, </a:t>
            </a:r>
          </a:p>
          <a:p>
            <a:r>
              <a:rPr lang="ru-RU" sz="2400" dirty="0" smtClean="0"/>
              <a:t>    количество монет</a:t>
            </a:r>
          </a:p>
          <a:p>
            <a:r>
              <a:rPr lang="en-US" sz="2400" dirty="0" smtClean="0"/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File I/O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2994053"/>
            <a:ext cx="7560000" cy="199206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ru-RU" sz="2400" dirty="0" smtClean="0"/>
              <a:t>Реализовать программу </a:t>
            </a:r>
            <a:r>
              <a:rPr lang="en-US" sz="2400" dirty="0" smtClean="0"/>
              <a:t>Greedy</a:t>
            </a:r>
            <a:r>
              <a:rPr lang="ru-RU" sz="2400" dirty="0" smtClean="0"/>
              <a:t> (жадный алгоритм) с использованием структуры </a:t>
            </a:r>
            <a:r>
              <a:rPr lang="en-US" sz="2400" dirty="0" smtClean="0"/>
              <a:t>{</a:t>
            </a:r>
            <a:endParaRPr lang="ru-RU" sz="2400" dirty="0" smtClean="0"/>
          </a:p>
          <a:p>
            <a:r>
              <a:rPr lang="ru-RU" sz="2400" dirty="0" smtClean="0"/>
              <a:t>    номинал монеты, </a:t>
            </a:r>
          </a:p>
          <a:p>
            <a:r>
              <a:rPr lang="ru-RU" sz="2400" dirty="0" smtClean="0"/>
              <a:t>    количество монет</a:t>
            </a:r>
          </a:p>
          <a:p>
            <a:r>
              <a:rPr lang="en-US" sz="2400" dirty="0" smtClean="0"/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File I/O. Redirection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2840165"/>
            <a:ext cx="7560000" cy="2299842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800" dirty="0" smtClean="0"/>
              <a:t>./program &gt; output.txt</a:t>
            </a:r>
          </a:p>
          <a:p>
            <a:endParaRPr lang="en-US" sz="2800" dirty="0" smtClean="0"/>
          </a:p>
          <a:p>
            <a:r>
              <a:rPr lang="en-US" sz="2800" dirty="0" smtClean="0"/>
              <a:t>./program &gt;&gt; output.txt</a:t>
            </a:r>
          </a:p>
          <a:p>
            <a:endParaRPr lang="en-US" sz="2800" dirty="0" smtClean="0"/>
          </a:p>
          <a:p>
            <a:r>
              <a:rPr lang="en-US" sz="2800" dirty="0" smtClean="0"/>
              <a:t>./program &lt; input.txt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File I/O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2424669"/>
            <a:ext cx="7560000" cy="313083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800" b="1" dirty="0" smtClean="0"/>
              <a:t>Step 1. Create a reference to the file</a:t>
            </a:r>
          </a:p>
          <a:p>
            <a:r>
              <a:rPr lang="en-US" sz="2800" dirty="0" smtClean="0"/>
              <a:t>FILE* </a:t>
            </a:r>
            <a:r>
              <a:rPr lang="en-US" sz="2800" dirty="0" err="1" smtClean="0"/>
              <a:t>my_file</a:t>
            </a:r>
            <a:r>
              <a:rPr lang="en-US" sz="2800" dirty="0" smtClean="0"/>
              <a:t>;</a:t>
            </a:r>
          </a:p>
          <a:p>
            <a:endParaRPr lang="en-US" sz="2800" dirty="0" smtClean="0"/>
          </a:p>
          <a:p>
            <a:r>
              <a:rPr lang="ru-RU" sz="2200" dirty="0" smtClean="0"/>
              <a:t>Для того чтобы можно было читать из файла или писать в файл, он должен быть предварительно открыт с помощью библиотечной функции </a:t>
            </a:r>
            <a:r>
              <a:rPr lang="ru-RU" sz="2200" b="1" dirty="0" err="1" smtClean="0"/>
              <a:t>fopen</a:t>
            </a:r>
            <a:r>
              <a:rPr lang="ru-RU" sz="2200" dirty="0" smtClean="0"/>
              <a:t>. Функция </a:t>
            </a:r>
            <a:r>
              <a:rPr lang="ru-RU" sz="2200" b="1" dirty="0" err="1" smtClean="0"/>
              <a:t>fopen</a:t>
            </a:r>
            <a:r>
              <a:rPr lang="ru-RU" sz="2200" dirty="0" smtClean="0"/>
              <a:t> получает внешнее имя типа </a:t>
            </a:r>
            <a:r>
              <a:rPr lang="en-US" sz="2200" b="1" dirty="0" smtClean="0"/>
              <a:t>file.txt</a:t>
            </a:r>
            <a:r>
              <a:rPr lang="ru-RU" sz="2200" dirty="0" smtClean="0"/>
              <a:t>, после чего возвращает указатель, используемый в дальнейшем для доступа к файлу.</a:t>
            </a:r>
            <a:endParaRPr lang="en-US" sz="2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File I/O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1916839"/>
            <a:ext cx="7560000" cy="4146502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800" b="1" dirty="0" smtClean="0"/>
              <a:t>Step 2. Open the file</a:t>
            </a:r>
          </a:p>
          <a:p>
            <a:r>
              <a:rPr lang="en-US" sz="2800" dirty="0" err="1" smtClean="0"/>
              <a:t>my_file</a:t>
            </a:r>
            <a:r>
              <a:rPr lang="en-US" sz="2800" dirty="0" smtClean="0"/>
              <a:t> = </a:t>
            </a:r>
            <a:r>
              <a:rPr lang="en-US" sz="2800" dirty="0" err="1" smtClean="0"/>
              <a:t>fopen</a:t>
            </a:r>
            <a:r>
              <a:rPr lang="en-US" sz="2800" dirty="0" smtClean="0"/>
              <a:t>(“file.txt”, “r”);</a:t>
            </a:r>
          </a:p>
          <a:p>
            <a:endParaRPr lang="en-US" sz="2800" dirty="0" smtClean="0"/>
          </a:p>
          <a:p>
            <a:r>
              <a:rPr lang="en-US" sz="2200" dirty="0" smtClean="0"/>
              <a:t>1</a:t>
            </a:r>
            <a:r>
              <a:rPr lang="en-US" sz="2200" baseline="30000" dirty="0" smtClean="0"/>
              <a:t>st</a:t>
            </a:r>
            <a:r>
              <a:rPr lang="en-US" sz="2200" dirty="0" smtClean="0"/>
              <a:t> argument – path to the file</a:t>
            </a:r>
          </a:p>
          <a:p>
            <a:r>
              <a:rPr lang="en-US" sz="2200" dirty="0" smtClean="0"/>
              <a:t>2</a:t>
            </a:r>
            <a:r>
              <a:rPr lang="en-US" sz="2200" baseline="30000" dirty="0" smtClean="0"/>
              <a:t>nd</a:t>
            </a:r>
            <a:r>
              <a:rPr lang="en-US" sz="2200" dirty="0" smtClean="0"/>
              <a:t> argument – mode (“r” -- read, “w” -- write, “a” -- append)</a:t>
            </a:r>
          </a:p>
          <a:p>
            <a:endParaRPr lang="en-US" sz="2200" dirty="0" smtClean="0"/>
          </a:p>
          <a:p>
            <a:r>
              <a:rPr lang="ru-RU" sz="2200" dirty="0" smtClean="0"/>
              <a:t>Этот указатель, называемый указателем файла, ссылается на структуру, содержащую информацию о файле (адрес буфера, положение текущего символа в буфере, открыт файл на чтение или на запись, были ли ошибки при работе с файлом и не встретился ли конец файла).</a:t>
            </a:r>
            <a:endParaRPr lang="en-US" sz="2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File I/O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2055338"/>
            <a:ext cx="7560000" cy="386950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ru-RU" sz="2200" dirty="0" smtClean="0"/>
              <a:t>Тот факт, что некий файл, которого раньше не было, открывается на запись или добавление, означает, что он создается (если такая процедура физически возможна). Открытие уже существующего файла на запись приводит к выбрасыванию его старого содержимого, в то время как при открытии файла на добавление его старое содержимое сохраняется. Попытка читать несуществующий файл является ошибкой. Могут иметь место и другие ошибки; например, ошибкой считается попытка чтения файла, который по статусу запрещено читать. При наличии любой ошибки </a:t>
            </a:r>
            <a:r>
              <a:rPr lang="ru-RU" sz="2200" dirty="0" err="1" smtClean="0"/>
              <a:t>fopen</a:t>
            </a:r>
            <a:r>
              <a:rPr lang="ru-RU" sz="2200" dirty="0" smtClean="0"/>
              <a:t> возвращает NULL.</a:t>
            </a:r>
            <a:endParaRPr lang="en-US" sz="2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Pointers. Creating pointers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2116888"/>
            <a:ext cx="7560000" cy="3746392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600" b="1" dirty="0" smtClean="0"/>
              <a:t>Initializing</a:t>
            </a:r>
            <a:r>
              <a:rPr lang="ru-RU" sz="2600" b="1" dirty="0" smtClean="0"/>
              <a:t> </a:t>
            </a:r>
            <a:r>
              <a:rPr lang="en-US" sz="2600" b="1" dirty="0" smtClean="0"/>
              <a:t>pointers:</a:t>
            </a:r>
            <a:r>
              <a:rPr lang="ru-RU" sz="2600" dirty="0" smtClean="0"/>
              <a:t> </a:t>
            </a:r>
            <a:endParaRPr lang="en-US" sz="2600" dirty="0" smtClean="0"/>
          </a:p>
          <a:p>
            <a:r>
              <a:rPr lang="en-US" sz="2600" dirty="0" err="1" smtClean="0"/>
              <a:t>pointer_name</a:t>
            </a:r>
            <a:r>
              <a:rPr lang="ru-RU" sz="2600" dirty="0" smtClean="0"/>
              <a:t> = </a:t>
            </a:r>
            <a:r>
              <a:rPr lang="en-US" sz="2600" dirty="0" smtClean="0"/>
              <a:t>&amp;</a:t>
            </a:r>
            <a:r>
              <a:rPr lang="en-US" sz="2600" dirty="0" err="1" smtClean="0"/>
              <a:t>variable_name</a:t>
            </a:r>
            <a:r>
              <a:rPr lang="en-US" sz="2600" dirty="0" smtClean="0"/>
              <a:t>;</a:t>
            </a:r>
          </a:p>
          <a:p>
            <a:endParaRPr lang="en-US" sz="2600" dirty="0" smtClean="0"/>
          </a:p>
          <a:p>
            <a:r>
              <a:rPr lang="en-US" sz="2600" b="1" dirty="0" smtClean="0"/>
              <a:t>Examples:</a:t>
            </a:r>
            <a:r>
              <a:rPr lang="en-US" sz="2600" dirty="0" smtClean="0"/>
              <a:t> </a:t>
            </a:r>
          </a:p>
          <a:p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b="1" dirty="0" smtClean="0"/>
              <a:t>x</a:t>
            </a:r>
            <a:r>
              <a:rPr lang="en-US" sz="2600" dirty="0" smtClean="0"/>
              <a:t>;</a:t>
            </a:r>
          </a:p>
          <a:p>
            <a:r>
              <a:rPr lang="en-US" sz="2600" dirty="0" err="1" smtClean="0"/>
              <a:t>int</a:t>
            </a:r>
            <a:r>
              <a:rPr lang="en-US" sz="2600" dirty="0" smtClean="0"/>
              <a:t>* </a:t>
            </a:r>
            <a:r>
              <a:rPr lang="en-US" sz="2600" b="1" dirty="0" smtClean="0"/>
              <a:t>y</a:t>
            </a:r>
            <a:r>
              <a:rPr lang="en-US" sz="2600" dirty="0" smtClean="0"/>
              <a:t> = &amp;</a:t>
            </a:r>
            <a:r>
              <a:rPr lang="en-US" sz="2600" b="1" dirty="0" smtClean="0"/>
              <a:t>x</a:t>
            </a:r>
            <a:r>
              <a:rPr lang="en-US" sz="2600" dirty="0" smtClean="0"/>
              <a:t>;</a:t>
            </a:r>
          </a:p>
          <a:p>
            <a:endParaRPr lang="en-US" sz="2600" dirty="0" smtClean="0"/>
          </a:p>
          <a:p>
            <a:r>
              <a:rPr lang="ru-RU" sz="2600" dirty="0" smtClean="0"/>
              <a:t>Указатель хранит в себе адрес переменной на которую он указывает.</a:t>
            </a:r>
            <a:endParaRPr lang="ru-RU" sz="2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File I/O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1701394"/>
            <a:ext cx="7560000" cy="457738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400" b="1" dirty="0" smtClean="0"/>
              <a:t>Step 3a: Read from the file </a:t>
            </a:r>
          </a:p>
          <a:p>
            <a:r>
              <a:rPr lang="en-US" sz="2400" dirty="0" smtClean="0"/>
              <a:t>●  </a:t>
            </a:r>
            <a:r>
              <a:rPr lang="en-US" sz="2400" dirty="0" err="1" smtClean="0"/>
              <a:t>fgetc</a:t>
            </a:r>
            <a:r>
              <a:rPr lang="en-US" sz="2400" dirty="0" smtClean="0"/>
              <a:t> -- returns the next character </a:t>
            </a:r>
          </a:p>
          <a:p>
            <a:r>
              <a:rPr lang="en-US" sz="2400" dirty="0" smtClean="0"/>
              <a:t>●  </a:t>
            </a:r>
            <a:r>
              <a:rPr lang="en-US" sz="2400" dirty="0" err="1" smtClean="0"/>
              <a:t>fgets</a:t>
            </a:r>
            <a:r>
              <a:rPr lang="en-US" sz="2400" dirty="0" smtClean="0"/>
              <a:t> -- returns a line of text </a:t>
            </a:r>
          </a:p>
          <a:p>
            <a:r>
              <a:rPr lang="en-US" sz="2400" dirty="0" smtClean="0"/>
              <a:t>●  </a:t>
            </a:r>
            <a:r>
              <a:rPr lang="en-US" sz="2400" dirty="0" err="1" smtClean="0"/>
              <a:t>fread</a:t>
            </a:r>
            <a:r>
              <a:rPr lang="en-US" sz="2400" dirty="0" smtClean="0"/>
              <a:t> -- reads a certain # of bytes and places </a:t>
            </a:r>
          </a:p>
          <a:p>
            <a:r>
              <a:rPr lang="en-US" sz="2400" dirty="0" smtClean="0"/>
              <a:t>them into an array </a:t>
            </a:r>
          </a:p>
          <a:p>
            <a:r>
              <a:rPr lang="en-US" sz="2400" dirty="0" smtClean="0"/>
              <a:t>●  </a:t>
            </a:r>
            <a:r>
              <a:rPr lang="en-US" sz="2400" dirty="0" err="1" smtClean="0"/>
              <a:t>fseek</a:t>
            </a:r>
            <a:r>
              <a:rPr lang="en-US" sz="2400" dirty="0" smtClean="0"/>
              <a:t> -- moves to a certain position </a:t>
            </a:r>
          </a:p>
          <a:p>
            <a:endParaRPr lang="en-US" sz="2400" dirty="0" smtClean="0"/>
          </a:p>
          <a:p>
            <a:r>
              <a:rPr lang="en-US" sz="2400" b="1" dirty="0" smtClean="0"/>
              <a:t>Step 3b: Write to the file </a:t>
            </a:r>
          </a:p>
          <a:p>
            <a:r>
              <a:rPr lang="en-US" sz="2400" dirty="0" smtClean="0"/>
              <a:t>●  </a:t>
            </a:r>
            <a:r>
              <a:rPr lang="en-US" sz="2400" dirty="0" err="1" smtClean="0"/>
              <a:t>fputc</a:t>
            </a:r>
            <a:r>
              <a:rPr lang="en-US" sz="2400" dirty="0" smtClean="0"/>
              <a:t> -- write a character </a:t>
            </a:r>
          </a:p>
          <a:p>
            <a:r>
              <a:rPr lang="en-US" sz="2400" dirty="0" smtClean="0"/>
              <a:t>●  </a:t>
            </a:r>
            <a:r>
              <a:rPr lang="en-US" sz="2400" dirty="0" err="1" smtClean="0"/>
              <a:t>fputs</a:t>
            </a:r>
            <a:r>
              <a:rPr lang="en-US" sz="2400" dirty="0" smtClean="0"/>
              <a:t> -- returns a line of text </a:t>
            </a:r>
          </a:p>
          <a:p>
            <a:r>
              <a:rPr lang="en-US" sz="2400" dirty="0" smtClean="0"/>
              <a:t>●  </a:t>
            </a:r>
            <a:r>
              <a:rPr lang="en-US" sz="2400" dirty="0" err="1" smtClean="0"/>
              <a:t>fprintf</a:t>
            </a:r>
            <a:r>
              <a:rPr lang="en-US" sz="2400" dirty="0" smtClean="0"/>
              <a:t> -- print a formatted output to a file </a:t>
            </a:r>
          </a:p>
          <a:p>
            <a:r>
              <a:rPr lang="en-US" sz="2400" dirty="0" smtClean="0"/>
              <a:t>●  </a:t>
            </a:r>
            <a:r>
              <a:rPr lang="en-US" sz="2400" dirty="0" err="1" smtClean="0"/>
              <a:t>fwrite</a:t>
            </a:r>
            <a:r>
              <a:rPr lang="en-US" sz="2400" dirty="0" smtClean="0"/>
              <a:t> -- write an array of bytes to a file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File I/O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2501614"/>
            <a:ext cx="7560000" cy="2976951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800" b="1" dirty="0" smtClean="0"/>
              <a:t>Step 4: Close the file </a:t>
            </a:r>
          </a:p>
          <a:p>
            <a:r>
              <a:rPr lang="en-US" sz="2800" dirty="0" err="1" smtClean="0"/>
              <a:t>fclose</a:t>
            </a:r>
            <a:r>
              <a:rPr lang="en-US" sz="2800" dirty="0" smtClean="0"/>
              <a:t>(file);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Remember! </a:t>
            </a:r>
          </a:p>
          <a:p>
            <a:r>
              <a:rPr lang="en-US" sz="2200" dirty="0" smtClean="0"/>
              <a:t>●  Always open a file before reading from or writing to it </a:t>
            </a:r>
          </a:p>
          <a:p>
            <a:r>
              <a:rPr lang="en-US" sz="2200" dirty="0" smtClean="0"/>
              <a:t>●  Always close a file if you open it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/>
              <a:t>File I/O. </a:t>
            </a:r>
            <a:r>
              <a:rPr lang="en-US" sz="4800" spc="-300" dirty="0" smtClean="0"/>
              <a:t>Writing to a file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1332065"/>
            <a:ext cx="7560000" cy="531605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400" dirty="0" smtClean="0"/>
              <a:t>#include &lt;cs50.h&gt;</a:t>
            </a:r>
          </a:p>
          <a:p>
            <a:r>
              <a:rPr lang="en-US" sz="2400" dirty="0" smtClean="0"/>
              <a:t>#include 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main(void){</a:t>
            </a:r>
          </a:p>
          <a:p>
            <a:r>
              <a:rPr lang="en-US" sz="2400" dirty="0" smtClean="0"/>
              <a:t>    // Write to File</a:t>
            </a:r>
          </a:p>
          <a:p>
            <a:r>
              <a:rPr lang="en-US" sz="2400" dirty="0" smtClean="0"/>
              <a:t>    FILE* </a:t>
            </a:r>
            <a:r>
              <a:rPr lang="en-US" sz="2400" dirty="0" err="1" smtClean="0"/>
              <a:t>myfile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myfile</a:t>
            </a:r>
            <a:r>
              <a:rPr lang="en-US" sz="2400" dirty="0" smtClean="0"/>
              <a:t> = </a:t>
            </a:r>
            <a:r>
              <a:rPr lang="en-US" sz="2400" dirty="0" err="1" smtClean="0"/>
              <a:t>fopen</a:t>
            </a:r>
            <a:r>
              <a:rPr lang="en-US" sz="2400" dirty="0" smtClean="0"/>
              <a:t>("hello.txt", "w");</a:t>
            </a:r>
          </a:p>
          <a:p>
            <a:r>
              <a:rPr lang="en-US" sz="2400" dirty="0" smtClean="0"/>
              <a:t>    if (</a:t>
            </a:r>
            <a:r>
              <a:rPr lang="en-US" sz="2400" dirty="0" err="1" smtClean="0"/>
              <a:t>myfile</a:t>
            </a:r>
            <a:r>
              <a:rPr lang="en-US" sz="2400" dirty="0" smtClean="0"/>
              <a:t> == NULL) {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("Error!!! Code 1.");</a:t>
            </a:r>
          </a:p>
          <a:p>
            <a:r>
              <a:rPr lang="en-US" sz="2400" dirty="0" smtClean="0"/>
              <a:t>        return 1;        </a:t>
            </a:r>
          </a:p>
          <a:p>
            <a:r>
              <a:rPr lang="en-US" sz="2400" dirty="0" smtClean="0"/>
              <a:t>    };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fprintf</a:t>
            </a:r>
            <a:r>
              <a:rPr lang="en-US" sz="2400" dirty="0" smtClean="0"/>
              <a:t>(</a:t>
            </a:r>
            <a:r>
              <a:rPr lang="en-US" sz="2400" dirty="0" err="1" smtClean="0"/>
              <a:t>myfile</a:t>
            </a:r>
            <a:r>
              <a:rPr lang="en-US" sz="2400" dirty="0" smtClean="0"/>
              <a:t>, "Hello, world! :=)");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fclose</a:t>
            </a:r>
            <a:r>
              <a:rPr lang="en-US" sz="2400" dirty="0" smtClean="0"/>
              <a:t>(</a:t>
            </a:r>
            <a:r>
              <a:rPr lang="en-US" sz="2400" dirty="0" err="1" smtClean="0"/>
              <a:t>myfile</a:t>
            </a:r>
            <a:r>
              <a:rPr lang="en-US" sz="2400" dirty="0" smtClean="0"/>
              <a:t>);    </a:t>
            </a:r>
          </a:p>
          <a:p>
            <a:r>
              <a:rPr lang="en-US" sz="2400" dirty="0" smtClean="0"/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/>
              <a:t>File I/O. </a:t>
            </a:r>
            <a:r>
              <a:rPr lang="en-US" sz="4800" spc="-300" smtClean="0"/>
              <a:t>Reading from </a:t>
            </a:r>
            <a:r>
              <a:rPr lang="en-US" sz="4800" spc="-300" dirty="0" smtClean="0"/>
              <a:t>a file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1332065"/>
            <a:ext cx="7560000" cy="531605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1400" dirty="0" smtClean="0"/>
              <a:t>#include &lt;</a:t>
            </a:r>
            <a:r>
              <a:rPr lang="en-US" sz="1400" dirty="0" err="1" smtClean="0"/>
              <a:t>stdio.h</a:t>
            </a:r>
            <a:r>
              <a:rPr lang="en-US" sz="1400" dirty="0" smtClean="0"/>
              <a:t>&gt; 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main(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argc</a:t>
            </a:r>
            <a:r>
              <a:rPr lang="en-US" sz="1400" dirty="0" smtClean="0"/>
              <a:t>, char* </a:t>
            </a:r>
            <a:r>
              <a:rPr lang="en-US" sz="1400" dirty="0" err="1" smtClean="0"/>
              <a:t>argv</a:t>
            </a:r>
            <a:r>
              <a:rPr lang="en-US" sz="1400" dirty="0" smtClean="0"/>
              <a:t>[]) </a:t>
            </a:r>
          </a:p>
          <a:p>
            <a:r>
              <a:rPr lang="en-US" sz="1400" dirty="0" smtClean="0"/>
              <a:t>{ </a:t>
            </a:r>
          </a:p>
          <a:p>
            <a:r>
              <a:rPr lang="en-US" sz="1400" dirty="0" smtClean="0"/>
              <a:t>if (</a:t>
            </a:r>
            <a:r>
              <a:rPr lang="en-US" sz="1400" dirty="0" err="1" smtClean="0"/>
              <a:t>argc</a:t>
            </a:r>
            <a:r>
              <a:rPr lang="en-US" sz="1400" dirty="0" smtClean="0"/>
              <a:t> &lt; 2) </a:t>
            </a:r>
          </a:p>
          <a:p>
            <a:r>
              <a:rPr lang="en-US" sz="1400" dirty="0" smtClean="0"/>
              <a:t>    { 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("Usage: cat file [file ...]\n"); </a:t>
            </a:r>
          </a:p>
          <a:p>
            <a:r>
              <a:rPr lang="en-US" sz="1400" dirty="0" smtClean="0"/>
              <a:t>        return 1; </a:t>
            </a:r>
          </a:p>
          <a:p>
            <a:r>
              <a:rPr lang="en-US" sz="1400" dirty="0" smtClean="0"/>
              <a:t>    } </a:t>
            </a:r>
          </a:p>
          <a:p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1;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argc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++) </a:t>
            </a:r>
          </a:p>
          <a:p>
            <a:r>
              <a:rPr lang="en-US" sz="1400" dirty="0" smtClean="0"/>
              <a:t>    { </a:t>
            </a:r>
          </a:p>
          <a:p>
            <a:r>
              <a:rPr lang="en-US" sz="1400" dirty="0" smtClean="0"/>
              <a:t>        FILE* file = </a:t>
            </a:r>
            <a:r>
              <a:rPr lang="en-US" sz="1400" dirty="0" err="1" smtClean="0"/>
              <a:t>fopen</a:t>
            </a:r>
            <a:r>
              <a:rPr lang="en-US" sz="1400" dirty="0" smtClean="0"/>
              <a:t>(</a:t>
            </a:r>
            <a:r>
              <a:rPr lang="en-US" sz="1400" dirty="0" err="1" smtClean="0"/>
              <a:t>argv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], "r"); </a:t>
            </a:r>
          </a:p>
          <a:p>
            <a:r>
              <a:rPr lang="en-US" sz="1400" dirty="0" smtClean="0"/>
              <a:t>if (file == NULL) </a:t>
            </a:r>
          </a:p>
          <a:p>
            <a:r>
              <a:rPr lang="en-US" sz="1400" dirty="0" smtClean="0"/>
              <a:t>        { 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("cat: %s: No such file or directory\n", </a:t>
            </a:r>
            <a:r>
              <a:rPr lang="en-US" sz="1400" dirty="0" err="1" smtClean="0"/>
              <a:t>argv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]); </a:t>
            </a:r>
          </a:p>
          <a:p>
            <a:r>
              <a:rPr lang="en-US" sz="1400" dirty="0" smtClean="0"/>
              <a:t>            return 1; </a:t>
            </a:r>
          </a:p>
          <a:p>
            <a:r>
              <a:rPr lang="en-US" sz="1400" dirty="0" smtClean="0"/>
              <a:t>        } </a:t>
            </a:r>
          </a:p>
          <a:p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c = </a:t>
            </a:r>
            <a:r>
              <a:rPr lang="en-US" sz="1400" dirty="0" err="1" smtClean="0"/>
              <a:t>fgetc</a:t>
            </a:r>
            <a:r>
              <a:rPr lang="en-US" sz="1400" dirty="0" smtClean="0"/>
              <a:t>(file); c != EOF; c = </a:t>
            </a:r>
            <a:r>
              <a:rPr lang="en-US" sz="1400" dirty="0" err="1" smtClean="0"/>
              <a:t>fgetc</a:t>
            </a:r>
            <a:r>
              <a:rPr lang="en-US" sz="1400" dirty="0" smtClean="0"/>
              <a:t>(file)) </a:t>
            </a:r>
          </a:p>
          <a:p>
            <a:r>
              <a:rPr lang="en-US" sz="1400" dirty="0" smtClean="0"/>
              <a:t>        { 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putchar</a:t>
            </a:r>
            <a:r>
              <a:rPr lang="en-US" sz="1400" dirty="0" smtClean="0"/>
              <a:t>(c); </a:t>
            </a:r>
          </a:p>
          <a:p>
            <a:r>
              <a:rPr lang="en-US" sz="1400" dirty="0" smtClean="0"/>
              <a:t>        } 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fclose</a:t>
            </a:r>
            <a:r>
              <a:rPr lang="en-US" sz="1400" dirty="0" smtClean="0"/>
              <a:t>(file); </a:t>
            </a:r>
          </a:p>
          <a:p>
            <a:r>
              <a:rPr lang="en-US" sz="1400" dirty="0" smtClean="0"/>
              <a:t>    } </a:t>
            </a:r>
          </a:p>
          <a:p>
            <a:r>
              <a:rPr lang="en-US" sz="1400" dirty="0" smtClean="0"/>
              <a:t>    return 0; </a:t>
            </a:r>
          </a:p>
          <a:p>
            <a:r>
              <a:rPr lang="en-US" sz="1400" dirty="0" smtClean="0"/>
              <a:t>}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/>
              <a:t>File I/O. </a:t>
            </a:r>
            <a:r>
              <a:rPr lang="en-US" sz="4800" spc="-300" dirty="0" smtClean="0"/>
              <a:t>Home work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3055614"/>
            <a:ext cx="7560000" cy="186895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ru-RU" sz="2800" dirty="0" smtClean="0"/>
              <a:t>Напишите программу, которая запрашивает у пользователя имя (адрес) текстового файла, далее открывает его и считает в нем количество символов и строк.</a:t>
            </a:r>
            <a:endParaRPr 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1296000"/>
          </a:xfrm>
        </p:spPr>
        <p:txBody>
          <a:bodyPr anchor="ctr" anchorCtr="0"/>
          <a:lstStyle/>
          <a:p>
            <a:r>
              <a:rPr lang="en-US" sz="4800" spc="-300" dirty="0" smtClean="0"/>
              <a:t>Pointers</a:t>
            </a:r>
            <a:r>
              <a:rPr lang="en-US" sz="4800" spc="-300" dirty="0"/>
              <a:t>. </a:t>
            </a:r>
            <a:r>
              <a:rPr lang="en-US" sz="4800" spc="-300" dirty="0" smtClean="0"/>
              <a:t>Referencing</a:t>
            </a:r>
            <a:r>
              <a:rPr lang="ru-RU" sz="4800" spc="-300" dirty="0" smtClean="0"/>
              <a:t> </a:t>
            </a:r>
            <a:r>
              <a:rPr lang="en-US" sz="4800" spc="-300" dirty="0" smtClean="0"/>
              <a:t>and</a:t>
            </a:r>
            <a:r>
              <a:rPr lang="ru-RU" sz="4800" spc="-300" dirty="0" smtClean="0"/>
              <a:t> </a:t>
            </a:r>
            <a:r>
              <a:rPr lang="en-US" sz="4800" spc="-300" dirty="0" smtClean="0"/>
              <a:t>Dereferencing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2100684"/>
            <a:ext cx="7560000" cy="423883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600" b="1" dirty="0" smtClean="0"/>
              <a:t>Referencing</a:t>
            </a:r>
            <a:r>
              <a:rPr lang="ru-RU" sz="2600" b="1" dirty="0" smtClean="0"/>
              <a:t> (взятие адреса)</a:t>
            </a:r>
            <a:r>
              <a:rPr lang="en-US" sz="2600" b="1" dirty="0" smtClean="0"/>
              <a:t>:</a:t>
            </a:r>
            <a:r>
              <a:rPr lang="ru-RU" sz="2600" dirty="0" smtClean="0"/>
              <a:t> </a:t>
            </a:r>
            <a:endParaRPr lang="en-US" sz="2600" dirty="0" smtClean="0"/>
          </a:p>
          <a:p>
            <a:r>
              <a:rPr lang="en-US" sz="2600" dirty="0" smtClean="0"/>
              <a:t>&amp;</a:t>
            </a:r>
            <a:r>
              <a:rPr lang="en-US" sz="2600" dirty="0" err="1" smtClean="0"/>
              <a:t>variable_name</a:t>
            </a:r>
            <a:r>
              <a:rPr lang="en-US" sz="2600" dirty="0" smtClean="0"/>
              <a:t>;</a:t>
            </a:r>
          </a:p>
          <a:p>
            <a:endParaRPr lang="en-US" sz="2600" dirty="0" smtClean="0"/>
          </a:p>
          <a:p>
            <a:r>
              <a:rPr lang="en-US" sz="2600" b="1" dirty="0" smtClean="0"/>
              <a:t>Dereferencing</a:t>
            </a:r>
            <a:r>
              <a:rPr lang="ru-RU" sz="2600" b="1" dirty="0" smtClean="0"/>
              <a:t> (разыменование)</a:t>
            </a:r>
            <a:r>
              <a:rPr lang="en-US" sz="2600" b="1" dirty="0" smtClean="0"/>
              <a:t>:</a:t>
            </a:r>
            <a:r>
              <a:rPr lang="en-US" sz="2600" dirty="0" smtClean="0"/>
              <a:t> </a:t>
            </a:r>
          </a:p>
          <a:p>
            <a:r>
              <a:rPr lang="en-US" sz="2600" dirty="0" smtClean="0"/>
              <a:t>*</a:t>
            </a:r>
            <a:r>
              <a:rPr lang="en-US" sz="2600" dirty="0" err="1" smtClean="0"/>
              <a:t>pointer_name</a:t>
            </a:r>
            <a:r>
              <a:rPr lang="en-US" sz="2600" dirty="0" smtClean="0"/>
              <a:t>;</a:t>
            </a:r>
          </a:p>
          <a:p>
            <a:endParaRPr lang="en-US" sz="2600" dirty="0" smtClean="0"/>
          </a:p>
          <a:p>
            <a:pPr>
              <a:spcAft>
                <a:spcPts val="1200"/>
              </a:spcAft>
            </a:pPr>
            <a:r>
              <a:rPr lang="ru-RU" sz="2000" b="1" dirty="0" smtClean="0"/>
              <a:t>Взятие адреса</a:t>
            </a:r>
            <a:r>
              <a:rPr lang="ru-RU" sz="2000" dirty="0" smtClean="0"/>
              <a:t> - это операция, с помощью которой можно узнать, по какому адресу хранится переменная в памяти компьютера.</a:t>
            </a:r>
          </a:p>
          <a:p>
            <a:r>
              <a:rPr lang="ru-RU" sz="2000" b="1" dirty="0" smtClean="0"/>
              <a:t>Разыменование</a:t>
            </a:r>
            <a:r>
              <a:rPr lang="ru-RU" sz="2000" dirty="0" smtClean="0"/>
              <a:t> - это получение доступа к значению переменной, адрес которой хранится в указателе. Проще говоря, разыменование позволяет получить значение, на которое ссылается указатель.</a:t>
            </a:r>
            <a:endParaRPr lang="ru-RU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Pointers</a:t>
            </a:r>
            <a:r>
              <a:rPr lang="en-US" sz="4800" spc="-300" dirty="0"/>
              <a:t>. Under the hood ...</a:t>
            </a:r>
            <a:endParaRPr lang="ru-RU" sz="4800" spc="-3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792000" y="2708920"/>
          <a:ext cx="7559999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864"/>
                <a:gridCol w="1668045"/>
                <a:gridCol w="1668045"/>
                <a:gridCol w="1668045"/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Code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Variable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Address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Value</a:t>
                      </a:r>
                      <a:endParaRPr lang="ru-RU" sz="26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int</a:t>
                      </a:r>
                      <a:r>
                        <a:rPr lang="en-US" sz="2600" dirty="0" smtClean="0"/>
                        <a:t> </a:t>
                      </a:r>
                      <a:r>
                        <a:rPr lang="en-US" sz="2600" b="1" dirty="0" smtClean="0"/>
                        <a:t>x</a:t>
                      </a:r>
                      <a:r>
                        <a:rPr lang="en-US" sz="2600" dirty="0" smtClean="0"/>
                        <a:t> = 5;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x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0x04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?</a:t>
                      </a:r>
                      <a:endParaRPr lang="ru-RU" sz="26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int</a:t>
                      </a:r>
                      <a:r>
                        <a:rPr lang="en-US" sz="2600" dirty="0" smtClean="0"/>
                        <a:t>* </a:t>
                      </a:r>
                      <a:r>
                        <a:rPr lang="en-US" sz="2600" b="1" dirty="0" err="1" smtClean="0"/>
                        <a:t>ptr</a:t>
                      </a:r>
                      <a:r>
                        <a:rPr lang="en-US" sz="2600" dirty="0" smtClean="0"/>
                        <a:t> = &amp;</a:t>
                      </a:r>
                      <a:r>
                        <a:rPr lang="en-US" sz="2600" b="1" dirty="0" smtClean="0"/>
                        <a:t>x</a:t>
                      </a:r>
                      <a:r>
                        <a:rPr lang="en-US" sz="2600" dirty="0" smtClean="0"/>
                        <a:t>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 smtClean="0"/>
                        <a:t>ptr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0x08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?</a:t>
                      </a:r>
                      <a:endParaRPr lang="ru-RU" sz="26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int</a:t>
                      </a:r>
                      <a:r>
                        <a:rPr lang="en-US" sz="2600" dirty="0" smtClean="0"/>
                        <a:t> </a:t>
                      </a:r>
                      <a:r>
                        <a:rPr lang="en-US" sz="2600" b="1" dirty="0" smtClean="0"/>
                        <a:t>y</a:t>
                      </a:r>
                      <a:r>
                        <a:rPr lang="en-US" sz="2600" dirty="0" smtClean="0"/>
                        <a:t> = *</a:t>
                      </a:r>
                      <a:r>
                        <a:rPr lang="en-US" sz="2600" b="1" dirty="0" err="1" smtClean="0"/>
                        <a:t>ptr</a:t>
                      </a:r>
                      <a:r>
                        <a:rPr lang="en-US" sz="2600" dirty="0" smtClean="0"/>
                        <a:t>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y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0x0C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?</a:t>
                      </a:r>
                      <a:endParaRPr lang="ru-RU" sz="2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Pointers</a:t>
            </a:r>
            <a:r>
              <a:rPr lang="en-US" sz="4800" spc="-300" dirty="0"/>
              <a:t>. Under the hood ...</a:t>
            </a:r>
            <a:endParaRPr lang="ru-RU" sz="4800" spc="-3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792000" y="2708920"/>
          <a:ext cx="7559999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864"/>
                <a:gridCol w="1668045"/>
                <a:gridCol w="1668045"/>
                <a:gridCol w="1668045"/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Code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Variable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Address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Value</a:t>
                      </a:r>
                      <a:endParaRPr lang="ru-RU" sz="26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int</a:t>
                      </a:r>
                      <a:r>
                        <a:rPr lang="en-US" sz="2600" dirty="0" smtClean="0"/>
                        <a:t> </a:t>
                      </a:r>
                      <a:r>
                        <a:rPr lang="en-US" sz="2600" b="1" dirty="0" smtClean="0"/>
                        <a:t>x</a:t>
                      </a:r>
                      <a:r>
                        <a:rPr lang="en-US" sz="2600" dirty="0" smtClean="0"/>
                        <a:t> = 5;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x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0x04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ru-RU" sz="26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int</a:t>
                      </a:r>
                      <a:r>
                        <a:rPr lang="en-US" sz="2600" dirty="0" smtClean="0"/>
                        <a:t>* </a:t>
                      </a:r>
                      <a:r>
                        <a:rPr lang="en-US" sz="2600" b="1" dirty="0" err="1" smtClean="0"/>
                        <a:t>ptr</a:t>
                      </a:r>
                      <a:r>
                        <a:rPr lang="en-US" sz="2600" dirty="0" smtClean="0"/>
                        <a:t> = &amp;</a:t>
                      </a:r>
                      <a:r>
                        <a:rPr lang="en-US" sz="2600" b="1" dirty="0" smtClean="0"/>
                        <a:t>x</a:t>
                      </a:r>
                      <a:r>
                        <a:rPr lang="en-US" sz="2600" dirty="0" smtClean="0"/>
                        <a:t>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 smtClean="0"/>
                        <a:t>ptr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0x08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0x04</a:t>
                      </a:r>
                      <a:endParaRPr lang="ru-RU" sz="26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int</a:t>
                      </a:r>
                      <a:r>
                        <a:rPr lang="en-US" sz="2600" dirty="0" smtClean="0"/>
                        <a:t> </a:t>
                      </a:r>
                      <a:r>
                        <a:rPr lang="en-US" sz="2600" b="1" dirty="0" smtClean="0"/>
                        <a:t>y</a:t>
                      </a:r>
                      <a:r>
                        <a:rPr lang="en-US" sz="2600" dirty="0" smtClean="0"/>
                        <a:t> = *</a:t>
                      </a:r>
                      <a:r>
                        <a:rPr lang="en-US" sz="2600" b="1" dirty="0" err="1" smtClean="0"/>
                        <a:t>ptr</a:t>
                      </a:r>
                      <a:r>
                        <a:rPr lang="en-US" sz="2600" dirty="0" smtClean="0"/>
                        <a:t>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y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0x0C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ru-RU" sz="2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Pointers</a:t>
            </a:r>
            <a:r>
              <a:rPr lang="en-US" sz="4800" spc="-300" dirty="0"/>
              <a:t>. Track the values</a:t>
            </a:r>
            <a:endParaRPr lang="ru-RU" sz="4800" spc="-3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792000" y="2708920"/>
          <a:ext cx="7560000" cy="259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79426"/>
                <a:gridCol w="2140287"/>
                <a:gridCol w="2140287"/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Code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value x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value </a:t>
                      </a:r>
                      <a:r>
                        <a:rPr lang="en-US" sz="2600" dirty="0" err="1" smtClean="0"/>
                        <a:t>ptr</a:t>
                      </a:r>
                      <a:endParaRPr lang="ru-RU" sz="26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int</a:t>
                      </a:r>
                      <a:r>
                        <a:rPr lang="en-US" sz="2600" dirty="0" smtClean="0"/>
                        <a:t> x = 5;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?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?</a:t>
                      </a:r>
                      <a:endParaRPr lang="ru-RU" sz="26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int</a:t>
                      </a:r>
                      <a:r>
                        <a:rPr lang="en-US" sz="2600" dirty="0" smtClean="0"/>
                        <a:t>* </a:t>
                      </a:r>
                      <a:r>
                        <a:rPr lang="en-US" sz="2600" dirty="0" err="1" smtClean="0"/>
                        <a:t>ptr</a:t>
                      </a:r>
                      <a:r>
                        <a:rPr lang="en-US" sz="2600" dirty="0" smtClean="0"/>
                        <a:t> = &amp;x;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?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?</a:t>
                      </a:r>
                      <a:endParaRPr lang="ru-RU" sz="26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*</a:t>
                      </a:r>
                      <a:r>
                        <a:rPr lang="en-US" sz="2600" dirty="0" err="1" smtClean="0"/>
                        <a:t>ptr</a:t>
                      </a:r>
                      <a:r>
                        <a:rPr lang="en-US" sz="2600" dirty="0" smtClean="0"/>
                        <a:t> = 35;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?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?</a:t>
                      </a:r>
                      <a:endParaRPr lang="ru-RU" sz="2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Pointers</a:t>
            </a:r>
            <a:r>
              <a:rPr lang="en-US" sz="4800" spc="-300" dirty="0"/>
              <a:t>. Track the values</a:t>
            </a:r>
            <a:endParaRPr lang="ru-RU" sz="4800" spc="-3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792000" y="2708920"/>
          <a:ext cx="7560000" cy="259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79426"/>
                <a:gridCol w="2140287"/>
                <a:gridCol w="2140287"/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Code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value x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value </a:t>
                      </a:r>
                      <a:r>
                        <a:rPr lang="en-US" sz="2600" dirty="0" err="1" smtClean="0"/>
                        <a:t>ptr</a:t>
                      </a:r>
                      <a:endParaRPr lang="ru-RU" sz="26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int</a:t>
                      </a:r>
                      <a:r>
                        <a:rPr lang="en-US" sz="2600" dirty="0" smtClean="0"/>
                        <a:t> x = 5;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…</a:t>
                      </a:r>
                      <a:endParaRPr lang="ru-RU" sz="26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int</a:t>
                      </a:r>
                      <a:r>
                        <a:rPr lang="en-US" sz="2600" dirty="0" smtClean="0"/>
                        <a:t>* </a:t>
                      </a:r>
                      <a:r>
                        <a:rPr lang="en-US" sz="2600" dirty="0" err="1" smtClean="0"/>
                        <a:t>ptr</a:t>
                      </a:r>
                      <a:r>
                        <a:rPr lang="en-US" sz="2600" dirty="0" smtClean="0"/>
                        <a:t> = &amp;x;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?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?</a:t>
                      </a:r>
                      <a:endParaRPr lang="ru-RU" sz="26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*</a:t>
                      </a:r>
                      <a:r>
                        <a:rPr lang="en-US" sz="2600" dirty="0" err="1" smtClean="0"/>
                        <a:t>ptr</a:t>
                      </a:r>
                      <a:r>
                        <a:rPr lang="en-US" sz="2600" dirty="0" smtClean="0"/>
                        <a:t> = 35;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?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?</a:t>
                      </a:r>
                      <a:endParaRPr lang="ru-RU" sz="2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k Blue swoosh template 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Белый текст и шрифт Courier для слайдов с кодом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2A43BD6-BB12-4855-A62A-BDADBADB09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1_Dk Blue swoosh template Segoe</Template>
  <TotalTime>387</TotalTime>
  <Words>2577</Words>
  <Application>Microsoft Office PowerPoint</Application>
  <PresentationFormat>Экран (4:3)</PresentationFormat>
  <Paragraphs>654</Paragraphs>
  <Slides>44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44</vt:i4>
      </vt:variant>
    </vt:vector>
  </HeadingPairs>
  <TitlesOfParts>
    <vt:vector size="46" baseType="lpstr">
      <vt:lpstr>1_Dk Blue swoosh template Segoe</vt:lpstr>
      <vt:lpstr>Белый текст и шрифт Courier для слайдов с кодом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</vt:vector>
  </TitlesOfParts>
  <Company>Home 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The Wizard</dc:creator>
  <cp:lastModifiedBy>The Wizard</cp:lastModifiedBy>
  <cp:revision>75</cp:revision>
  <dcterms:created xsi:type="dcterms:W3CDTF">2017-04-01T18:09:36Z</dcterms:created>
  <dcterms:modified xsi:type="dcterms:W3CDTF">2017-04-07T16:31:51Z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TC102867319990</vt:lpwstr>
  </property>
</Properties>
</file>