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2"/>
    <p:sldMasterId id="2147483674" r:id="rId3"/>
  </p:sldMasterIdLst>
  <p:notesMasterIdLst>
    <p:notesMasterId r:id="rId28"/>
  </p:notesMasterIdLst>
  <p:sldIdLst>
    <p:sldId id="257" r:id="rId4"/>
    <p:sldId id="269" r:id="rId5"/>
    <p:sldId id="271" r:id="rId6"/>
    <p:sldId id="272" r:id="rId7"/>
    <p:sldId id="273" r:id="rId8"/>
    <p:sldId id="274" r:id="rId9"/>
    <p:sldId id="275" r:id="rId10"/>
    <p:sldId id="276" r:id="rId11"/>
    <p:sldId id="278" r:id="rId12"/>
    <p:sldId id="277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4DDBE-3F67-45C5-902C-EC583528543D}" type="datetimeFigureOut">
              <a:rPr lang="en-US" smtClean="0"/>
              <a:pPr/>
              <a:t>4/10/2017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789F4-029E-4103-B002-2FFDD480A5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33948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algn="r" defTabSz="914400">
              <a:buNone/>
            </a:pPr>
            <a:fld id="{81331B57-0BE5-4F82-AA58-76F53EFF3ADA}" type="datetime8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4/10/2017 7:21 PM</a:t>
            </a:fld>
            <a:endParaRPr lang="en-US" sz="1200" b="0" i="0" dirty="0"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0" y="8685213"/>
            <a:ext cx="6172200" cy="457200"/>
          </a:xfrm>
        </p:spPr>
        <p:txBody>
          <a:bodyPr/>
          <a:lstStyle/>
          <a:p>
            <a:pPr algn="l" defTabSz="914400">
              <a:buNone/>
            </a:pP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©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Корпорация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Майкрософт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(Microsoft Corporation), 2007.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Все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права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защищены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. Microsoft, Windows, Windows Vista и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другие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названия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продуктов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являются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или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могут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являться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зарегистрированными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товарными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знаками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и/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или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товарными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знаками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в США и/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или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других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странах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.</a:t>
            </a:r>
          </a:p>
          <a:p>
            <a:pPr algn="l" defTabSz="914400">
              <a:buNone/>
            </a:pP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Информация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приведена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в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этом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документе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только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в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демонстрационных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целях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и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не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отражает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точку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зрения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представителей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корпорации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Майкрософт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на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момент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составления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данной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презентации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. 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Поскольку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корпорация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Майкрософт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вынуждена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учитывать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меняющиеся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рыночные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условия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,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она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не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гарантирует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точность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информации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,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указанной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после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составления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этой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презентации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, а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также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не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берет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на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себя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подобной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обязанности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.  </a:t>
            </a:r>
            <a:b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</a:b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КОРПОРАЦИЯ МАЙКРОСОФТ НЕ ДАЕТ НИКАКИХ ЯВНЫХ, ПОДРАЗУМЕВАЕМЫХ ИЛИ ЗАКРЕПЛЕННЫХ ЗАКОНОДАТЕЛЬСТВОМ ГАРАНТИЙ В ОТНОШЕНИИ СВЕДЕНИЙ ИЗ ЭТОЙ ПРЕЗЕНТАЦИИ.</a:t>
            </a:r>
          </a:p>
          <a:p>
            <a:pPr algn="l" defTabSz="914400">
              <a:buNone/>
            </a:pPr>
            <a:endParaRPr lang="en-US" sz="5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6172199" y="8685213"/>
            <a:ext cx="684213" cy="457200"/>
          </a:xfrm>
        </p:spPr>
        <p:txBody>
          <a:bodyPr/>
          <a:lstStyle/>
          <a:p>
            <a:pPr algn="r" defTabSz="914400">
              <a:buNone/>
            </a:pPr>
            <a:fld id="{EC87E0CF-87F6-4B58-B8B8-DCAB2DAAF3CA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30250" y="1905000"/>
            <a:ext cx="7681913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30249" y="4344988"/>
            <a:ext cx="768191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noProof="0" smtClean="0"/>
              <a:t>Образец подзаголовка</a:t>
            </a:r>
            <a:endParaRPr lang="ru-RU" noProof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Заголовок и объект"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Заголовок и объект"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Текст 6"/>
          <p:cNvSpPr>
            <a:spLocks noGrp="1"/>
          </p:cNvSpPr>
          <p:nvPr>
            <p:ph type="body" sz="quarter" idx="11"/>
          </p:nvPr>
        </p:nvSpPr>
        <p:spPr>
          <a:xfrm>
            <a:off x="0" y="6238875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+mj-lt"/>
              </a:defRPr>
            </a:lvl1pPr>
          </a:lstStyle>
          <a:p>
            <a:pPr lvl="0"/>
            <a:r>
              <a:rPr lang="ru-RU" noProof="0" smtClean="0"/>
              <a:t>Образец текста</a:t>
            </a: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ролик, видео и прочие особые слайд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noProof="0" smtClean="0"/>
              <a:t>Образец подзаголовка</a:t>
            </a:r>
            <a:endParaRPr lang="ru-RU" noProof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7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ru-RU" noProof="0" smtClean="0"/>
              <a:t>щелкните, чтобы…</a:t>
            </a:r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пользуется для слайдов с кодом программного обеспеч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0"/>
          </p:nvPr>
        </p:nvSpPr>
        <p:spPr>
          <a:xfrm>
            <a:off x="722313" y="1905000"/>
            <a:ext cx="8040688" cy="2117503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ролик, видео и прочие особые слайд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noProof="0" smtClean="0"/>
              <a:t>Образец подзаголовка</a:t>
            </a:r>
            <a:endParaRPr lang="ru-RU" noProof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7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ru-RU" noProof="0" smtClean="0"/>
              <a:t>щелкните, чтобы…</a:t>
            </a: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81000" y="1411553"/>
            <a:ext cx="4114800" cy="1742015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11553"/>
            <a:ext cx="4114800" cy="1742015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757802"/>
            <a:ext cx="4114800" cy="34624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ru-RU" noProof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80999" y="2174875"/>
            <a:ext cx="41148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981" y="1757802"/>
            <a:ext cx="4117019" cy="34624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ru-RU" noProof="0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117974" cy="1537344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ALKIN: печать с использованием оттенков серог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412875"/>
            <a:ext cx="8382000" cy="213596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61" r:id="rId12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</p:titleStyle>
    <p:bodyStyle>
      <a:lvl1pPr marL="396875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5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6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344488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white rectangle.png"/>
          <p:cNvPicPr>
            <a:picLocks noChangeAspect="1"/>
          </p:cNvPicPr>
          <p:nvPr/>
        </p:nvPicPr>
        <p:blipFill>
          <a:blip r:embed="rId4" cstate="print"/>
          <a:srcRect b="10453"/>
          <a:stretch>
            <a:fillRect/>
          </a:stretch>
        </p:blipFill>
        <p:spPr>
          <a:xfrm>
            <a:off x="0" y="1299706"/>
            <a:ext cx="9144000" cy="555829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2" y="1905000"/>
            <a:ext cx="8040688" cy="2108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25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</p:titleStyle>
    <p:bodyStyle>
      <a:lvl1pPr marL="0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30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1pPr>
      <a:lvl2pPr marL="384954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8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2pPr>
      <a:lvl3pPr marL="761970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3pPr>
      <a:lvl4pPr marL="1094009" indent="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4pPr>
      <a:lvl5pPr marL="1426047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3"/>
          <p:cNvSpPr txBox="1">
            <a:spLocks/>
          </p:cNvSpPr>
          <p:nvPr/>
        </p:nvSpPr>
        <p:spPr>
          <a:xfrm>
            <a:off x="726943" y="2736503"/>
            <a:ext cx="7690114" cy="1384994"/>
          </a:xfrm>
          <a:prstGeom prst="rect">
            <a:avLst/>
          </a:prstGeom>
        </p:spPr>
        <p:txBody>
          <a:bodyPr lIns="72000" tIns="72000" rIns="72000" bIns="7200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600" b="1" i="1" spc="-640" dirty="0" smtClean="0">
                <a:ln w="11430"/>
                <a:gradFill>
                  <a:gsLst>
                    <a:gs pos="0">
                      <a:srgbClr val="FFEBD4">
                        <a:lumMod val="20000"/>
                        <a:lumOff val="80000"/>
                      </a:srgbClr>
                    </a:gs>
                    <a:gs pos="62000">
                      <a:srgbClr val="D5B953"/>
                    </a:gs>
                    <a:gs pos="28000">
                      <a:srgbClr val="F8F57B"/>
                    </a:gs>
                    <a:gs pos="88000">
                      <a:srgbClr val="D1943B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This is CS50</a:t>
            </a:r>
            <a:endParaRPr lang="ru-RU" sz="9600" b="1" i="1" spc="-640" dirty="0">
              <a:ln w="11430"/>
              <a:gradFill>
                <a:gsLst>
                  <a:gs pos="0">
                    <a:srgbClr val="FFEBD4">
                      <a:lumMod val="20000"/>
                      <a:lumOff val="80000"/>
                    </a:srgbClr>
                  </a:gs>
                  <a:gs pos="62000">
                    <a:srgbClr val="D5B953"/>
                  </a:gs>
                  <a:gs pos="28000">
                    <a:srgbClr val="F8F57B"/>
                  </a:gs>
                  <a:gs pos="88000">
                    <a:srgbClr val="D1943B"/>
                  </a:gs>
                </a:gsLst>
                <a:lin ang="5400000" scaled="0"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792000" y="548680"/>
            <a:ext cx="7560000" cy="648072"/>
          </a:xfrm>
        </p:spPr>
        <p:txBody>
          <a:bodyPr anchor="ctr" anchorCtr="0"/>
          <a:lstStyle/>
          <a:p>
            <a:r>
              <a:rPr lang="en-US" sz="4800" spc="-300" dirty="0" smtClean="0"/>
              <a:t>List. Create. Step3</a:t>
            </a:r>
            <a:endParaRPr lang="ru-RU" sz="4800" spc="-300" dirty="0"/>
          </a:p>
        </p:txBody>
      </p:sp>
      <p:grpSp>
        <p:nvGrpSpPr>
          <p:cNvPr id="2" name="Группа 34"/>
          <p:cNvGrpSpPr/>
          <p:nvPr/>
        </p:nvGrpSpPr>
        <p:grpSpPr>
          <a:xfrm>
            <a:off x="827584" y="1988840"/>
            <a:ext cx="2088000" cy="900000"/>
            <a:chOff x="3059832" y="1988840"/>
            <a:chExt cx="2088000" cy="900000"/>
          </a:xfrm>
        </p:grpSpPr>
        <p:sp>
          <p:nvSpPr>
            <p:cNvPr id="15" name="Прямоугольник 14"/>
            <p:cNvSpPr/>
            <p:nvPr/>
          </p:nvSpPr>
          <p:spPr bwMode="auto">
            <a:xfrm>
              <a:off x="3059832" y="1988840"/>
              <a:ext cx="2088000" cy="900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ru-RU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 bwMode="auto">
            <a:xfrm>
              <a:off x="3149776" y="2078840"/>
              <a:ext cx="900000" cy="720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3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data</a:t>
              </a:r>
              <a:endParaRPr lang="ru-RU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10" name="Прямоугольник 9"/>
            <p:cNvSpPr/>
            <p:nvPr/>
          </p:nvSpPr>
          <p:spPr bwMode="auto">
            <a:xfrm>
              <a:off x="4157888" y="2078840"/>
              <a:ext cx="900000" cy="720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pointer</a:t>
              </a:r>
              <a:endParaRPr lang="ru-RU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</p:grpSp>
      <p:sp>
        <p:nvSpPr>
          <p:cNvPr id="31" name="Прямоугольник 30"/>
          <p:cNvSpPr/>
          <p:nvPr/>
        </p:nvSpPr>
        <p:spPr bwMode="auto">
          <a:xfrm>
            <a:off x="935696" y="3429000"/>
            <a:ext cx="900000" cy="90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FIRSTpointer</a:t>
            </a:r>
            <a:endParaRPr lang="ru-RU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grpSp>
        <p:nvGrpSpPr>
          <p:cNvPr id="3" name="Группа 35"/>
          <p:cNvGrpSpPr/>
          <p:nvPr/>
        </p:nvGrpSpPr>
        <p:grpSpPr>
          <a:xfrm>
            <a:off x="3491880" y="1988840"/>
            <a:ext cx="2088000" cy="900000"/>
            <a:chOff x="3059832" y="1988840"/>
            <a:chExt cx="2088000" cy="900000"/>
          </a:xfrm>
        </p:grpSpPr>
        <p:sp>
          <p:nvSpPr>
            <p:cNvPr id="37" name="Прямоугольник 36"/>
            <p:cNvSpPr/>
            <p:nvPr/>
          </p:nvSpPr>
          <p:spPr bwMode="auto">
            <a:xfrm>
              <a:off x="3059832" y="1988840"/>
              <a:ext cx="2088000" cy="900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ru-RU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38" name="Прямоугольник 37"/>
            <p:cNvSpPr/>
            <p:nvPr/>
          </p:nvSpPr>
          <p:spPr bwMode="auto">
            <a:xfrm>
              <a:off x="3149776" y="2078840"/>
              <a:ext cx="900000" cy="720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3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data</a:t>
              </a:r>
              <a:endParaRPr lang="ru-RU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39" name="Прямоугольник 38"/>
            <p:cNvSpPr/>
            <p:nvPr/>
          </p:nvSpPr>
          <p:spPr bwMode="auto">
            <a:xfrm>
              <a:off x="4157888" y="2078840"/>
              <a:ext cx="900000" cy="720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pointer</a:t>
              </a:r>
              <a:endParaRPr lang="ru-RU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</p:grpSp>
      <p:sp>
        <p:nvSpPr>
          <p:cNvPr id="40" name="Прямоугольник 39"/>
          <p:cNvSpPr/>
          <p:nvPr/>
        </p:nvSpPr>
        <p:spPr bwMode="auto">
          <a:xfrm>
            <a:off x="3599992" y="3429000"/>
            <a:ext cx="900000" cy="90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SECOND pointer</a:t>
            </a:r>
            <a:endParaRPr lang="ru-RU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grpSp>
        <p:nvGrpSpPr>
          <p:cNvPr id="5" name="Группа 40"/>
          <p:cNvGrpSpPr/>
          <p:nvPr/>
        </p:nvGrpSpPr>
        <p:grpSpPr>
          <a:xfrm>
            <a:off x="6300192" y="1988840"/>
            <a:ext cx="2088000" cy="900000"/>
            <a:chOff x="3059832" y="1988840"/>
            <a:chExt cx="2088000" cy="900000"/>
          </a:xfrm>
        </p:grpSpPr>
        <p:sp>
          <p:nvSpPr>
            <p:cNvPr id="42" name="Прямоугольник 41"/>
            <p:cNvSpPr/>
            <p:nvPr/>
          </p:nvSpPr>
          <p:spPr bwMode="auto">
            <a:xfrm>
              <a:off x="3059832" y="1988840"/>
              <a:ext cx="2088000" cy="900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ru-RU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43" name="Прямоугольник 42"/>
            <p:cNvSpPr/>
            <p:nvPr/>
          </p:nvSpPr>
          <p:spPr bwMode="auto">
            <a:xfrm>
              <a:off x="3149776" y="2078840"/>
              <a:ext cx="900000" cy="720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3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data</a:t>
              </a:r>
              <a:endParaRPr lang="ru-RU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44" name="Прямоугольник 43"/>
            <p:cNvSpPr/>
            <p:nvPr/>
          </p:nvSpPr>
          <p:spPr bwMode="auto">
            <a:xfrm>
              <a:off x="4157888" y="2078840"/>
              <a:ext cx="900000" cy="720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pointer</a:t>
              </a:r>
              <a:endParaRPr lang="ru-RU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</p:grpSp>
      <p:sp>
        <p:nvSpPr>
          <p:cNvPr id="45" name="Прямоугольник 44"/>
          <p:cNvSpPr/>
          <p:nvPr/>
        </p:nvSpPr>
        <p:spPr bwMode="auto">
          <a:xfrm>
            <a:off x="6408304" y="3464904"/>
            <a:ext cx="900000" cy="90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THIRD pointer</a:t>
            </a:r>
            <a:endParaRPr lang="ru-RU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cxnSp>
        <p:nvCxnSpPr>
          <p:cNvPr id="47" name="Прямая со стрелкой 46"/>
          <p:cNvCxnSpPr>
            <a:stCxn id="31" idx="0"/>
            <a:endCxn id="7" idx="2"/>
          </p:cNvCxnSpPr>
          <p:nvPr/>
        </p:nvCxnSpPr>
        <p:spPr>
          <a:xfrm flipH="1" flipV="1">
            <a:off x="1367528" y="2798840"/>
            <a:ext cx="18168" cy="630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stCxn id="40" idx="0"/>
            <a:endCxn id="38" idx="2"/>
          </p:cNvCxnSpPr>
          <p:nvPr/>
        </p:nvCxnSpPr>
        <p:spPr>
          <a:xfrm flipH="1" flipV="1">
            <a:off x="4031824" y="2798840"/>
            <a:ext cx="18168" cy="630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45" idx="0"/>
            <a:endCxn id="43" idx="2"/>
          </p:cNvCxnSpPr>
          <p:nvPr/>
        </p:nvCxnSpPr>
        <p:spPr>
          <a:xfrm flipH="1" flipV="1">
            <a:off x="6840136" y="2798840"/>
            <a:ext cx="18168" cy="66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92000" y="4891577"/>
            <a:ext cx="7596424" cy="1345735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r>
              <a:rPr lang="en-US" sz="2600" dirty="0" smtClean="0"/>
              <a:t>first = </a:t>
            </a:r>
            <a:r>
              <a:rPr lang="en-US" sz="2600" dirty="0" err="1" smtClean="0"/>
              <a:t>malloc</a:t>
            </a:r>
            <a:r>
              <a:rPr lang="en-US" sz="2600" dirty="0" smtClean="0"/>
              <a:t>(</a:t>
            </a:r>
            <a:r>
              <a:rPr lang="en-US" sz="2600" dirty="0" err="1" smtClean="0"/>
              <a:t>sizeof</a:t>
            </a:r>
            <a:r>
              <a:rPr lang="en-US" sz="2600" dirty="0" smtClean="0"/>
              <a:t>(</a:t>
            </a:r>
            <a:r>
              <a:rPr lang="en-US" sz="2600" dirty="0" err="1" smtClean="0"/>
              <a:t>struct</a:t>
            </a:r>
            <a:r>
              <a:rPr lang="en-US" sz="2600" dirty="0" smtClean="0"/>
              <a:t> node</a:t>
            </a:r>
            <a:r>
              <a:rPr lang="en-US" sz="2600" dirty="0" smtClean="0"/>
              <a:t>));</a:t>
            </a:r>
          </a:p>
          <a:p>
            <a:r>
              <a:rPr lang="en-US" sz="2600" dirty="0" smtClean="0"/>
              <a:t>second </a:t>
            </a:r>
            <a:r>
              <a:rPr lang="en-US" sz="2600" dirty="0" smtClean="0"/>
              <a:t>= </a:t>
            </a:r>
            <a:r>
              <a:rPr lang="en-US" sz="2600" dirty="0" err="1" smtClean="0"/>
              <a:t>malloc</a:t>
            </a:r>
            <a:r>
              <a:rPr lang="en-US" sz="2600" dirty="0" smtClean="0"/>
              <a:t>(</a:t>
            </a:r>
            <a:r>
              <a:rPr lang="en-US" sz="2600" dirty="0" err="1" smtClean="0"/>
              <a:t>sizeof</a:t>
            </a:r>
            <a:r>
              <a:rPr lang="en-US" sz="2600" dirty="0" smtClean="0"/>
              <a:t>(</a:t>
            </a:r>
            <a:r>
              <a:rPr lang="en-US" sz="2600" dirty="0" err="1" smtClean="0"/>
              <a:t>struct</a:t>
            </a:r>
            <a:r>
              <a:rPr lang="en-US" sz="2600" dirty="0" smtClean="0"/>
              <a:t> node))</a:t>
            </a:r>
            <a:r>
              <a:rPr lang="en-US" sz="2600" dirty="0" smtClean="0"/>
              <a:t>;</a:t>
            </a:r>
            <a:endParaRPr lang="ru-RU" sz="2600" dirty="0" smtClean="0"/>
          </a:p>
          <a:p>
            <a:r>
              <a:rPr lang="en-US" sz="2600" dirty="0" smtClean="0"/>
              <a:t>third </a:t>
            </a:r>
            <a:r>
              <a:rPr lang="en-US" sz="2600" dirty="0" smtClean="0"/>
              <a:t>= </a:t>
            </a:r>
            <a:r>
              <a:rPr lang="en-US" sz="2600" dirty="0" err="1" smtClean="0"/>
              <a:t>malloc</a:t>
            </a:r>
            <a:r>
              <a:rPr lang="en-US" sz="2600" dirty="0" smtClean="0"/>
              <a:t>(</a:t>
            </a:r>
            <a:r>
              <a:rPr lang="en-US" sz="2600" dirty="0" err="1" smtClean="0"/>
              <a:t>sizeof</a:t>
            </a:r>
            <a:r>
              <a:rPr lang="en-US" sz="2600" dirty="0" smtClean="0"/>
              <a:t>(</a:t>
            </a:r>
            <a:r>
              <a:rPr lang="en-US" sz="2600" dirty="0" err="1" smtClean="0"/>
              <a:t>struct</a:t>
            </a:r>
            <a:r>
              <a:rPr lang="en-US" sz="2600" dirty="0" smtClean="0"/>
              <a:t> node))</a:t>
            </a:r>
            <a:r>
              <a:rPr lang="en-US" sz="2600" dirty="0" smtClean="0"/>
              <a:t>;</a:t>
            </a:r>
            <a:endParaRPr lang="ru-RU" sz="26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792000" y="548680"/>
            <a:ext cx="7560000" cy="648072"/>
          </a:xfrm>
        </p:spPr>
        <p:txBody>
          <a:bodyPr anchor="ctr" anchorCtr="0"/>
          <a:lstStyle/>
          <a:p>
            <a:r>
              <a:rPr lang="en-US" sz="4800" spc="-300" dirty="0" smtClean="0"/>
              <a:t>List. Create. Step4</a:t>
            </a:r>
            <a:endParaRPr lang="ru-RU" sz="4800" spc="-300" dirty="0"/>
          </a:p>
        </p:txBody>
      </p:sp>
      <p:grpSp>
        <p:nvGrpSpPr>
          <p:cNvPr id="2" name="Группа 34"/>
          <p:cNvGrpSpPr/>
          <p:nvPr/>
        </p:nvGrpSpPr>
        <p:grpSpPr>
          <a:xfrm>
            <a:off x="827584" y="1988840"/>
            <a:ext cx="2088000" cy="900000"/>
            <a:chOff x="3059832" y="1988840"/>
            <a:chExt cx="2088000" cy="900000"/>
          </a:xfrm>
        </p:grpSpPr>
        <p:sp>
          <p:nvSpPr>
            <p:cNvPr id="15" name="Прямоугольник 14"/>
            <p:cNvSpPr/>
            <p:nvPr/>
          </p:nvSpPr>
          <p:spPr bwMode="auto">
            <a:xfrm>
              <a:off x="3059832" y="1988840"/>
              <a:ext cx="2088000" cy="900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ru-RU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 bwMode="auto">
            <a:xfrm>
              <a:off x="3149776" y="2078840"/>
              <a:ext cx="900000" cy="720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3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data</a:t>
              </a:r>
              <a:endParaRPr lang="ru-RU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10" name="Прямоугольник 9"/>
            <p:cNvSpPr/>
            <p:nvPr/>
          </p:nvSpPr>
          <p:spPr bwMode="auto">
            <a:xfrm>
              <a:off x="4157888" y="2078840"/>
              <a:ext cx="900000" cy="720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pointer</a:t>
              </a:r>
              <a:endParaRPr lang="ru-RU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</p:grpSp>
      <p:sp>
        <p:nvSpPr>
          <p:cNvPr id="31" name="Прямоугольник 30"/>
          <p:cNvSpPr/>
          <p:nvPr/>
        </p:nvSpPr>
        <p:spPr bwMode="auto">
          <a:xfrm>
            <a:off x="935696" y="3429000"/>
            <a:ext cx="900000" cy="90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FIRSTpointer</a:t>
            </a:r>
            <a:endParaRPr lang="ru-RU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grpSp>
        <p:nvGrpSpPr>
          <p:cNvPr id="3" name="Группа 35"/>
          <p:cNvGrpSpPr/>
          <p:nvPr/>
        </p:nvGrpSpPr>
        <p:grpSpPr>
          <a:xfrm>
            <a:off x="3491880" y="1988840"/>
            <a:ext cx="2088000" cy="900000"/>
            <a:chOff x="3059832" y="1988840"/>
            <a:chExt cx="2088000" cy="900000"/>
          </a:xfrm>
        </p:grpSpPr>
        <p:sp>
          <p:nvSpPr>
            <p:cNvPr id="37" name="Прямоугольник 36"/>
            <p:cNvSpPr/>
            <p:nvPr/>
          </p:nvSpPr>
          <p:spPr bwMode="auto">
            <a:xfrm>
              <a:off x="3059832" y="1988840"/>
              <a:ext cx="2088000" cy="900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ru-RU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38" name="Прямоугольник 37"/>
            <p:cNvSpPr/>
            <p:nvPr/>
          </p:nvSpPr>
          <p:spPr bwMode="auto">
            <a:xfrm>
              <a:off x="3149776" y="2078840"/>
              <a:ext cx="900000" cy="720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3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data</a:t>
              </a:r>
              <a:endParaRPr lang="ru-RU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39" name="Прямоугольник 38"/>
            <p:cNvSpPr/>
            <p:nvPr/>
          </p:nvSpPr>
          <p:spPr bwMode="auto">
            <a:xfrm>
              <a:off x="4157888" y="2078840"/>
              <a:ext cx="900000" cy="720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pointer</a:t>
              </a:r>
              <a:endParaRPr lang="ru-RU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</p:grpSp>
      <p:sp>
        <p:nvSpPr>
          <p:cNvPr id="40" name="Прямоугольник 39"/>
          <p:cNvSpPr/>
          <p:nvPr/>
        </p:nvSpPr>
        <p:spPr bwMode="auto">
          <a:xfrm>
            <a:off x="3599992" y="3429000"/>
            <a:ext cx="900000" cy="90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SECOND pointer</a:t>
            </a:r>
            <a:endParaRPr lang="ru-RU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grpSp>
        <p:nvGrpSpPr>
          <p:cNvPr id="5" name="Группа 40"/>
          <p:cNvGrpSpPr/>
          <p:nvPr/>
        </p:nvGrpSpPr>
        <p:grpSpPr>
          <a:xfrm>
            <a:off x="6300192" y="1988840"/>
            <a:ext cx="2088000" cy="900000"/>
            <a:chOff x="3059832" y="1988840"/>
            <a:chExt cx="2088000" cy="900000"/>
          </a:xfrm>
        </p:grpSpPr>
        <p:sp>
          <p:nvSpPr>
            <p:cNvPr id="42" name="Прямоугольник 41"/>
            <p:cNvSpPr/>
            <p:nvPr/>
          </p:nvSpPr>
          <p:spPr bwMode="auto">
            <a:xfrm>
              <a:off x="3059832" y="1988840"/>
              <a:ext cx="2088000" cy="900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ru-RU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43" name="Прямоугольник 42"/>
            <p:cNvSpPr/>
            <p:nvPr/>
          </p:nvSpPr>
          <p:spPr bwMode="auto">
            <a:xfrm>
              <a:off x="3149776" y="2078840"/>
              <a:ext cx="900000" cy="720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3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data</a:t>
              </a:r>
              <a:endParaRPr lang="ru-RU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44" name="Прямоугольник 43"/>
            <p:cNvSpPr/>
            <p:nvPr/>
          </p:nvSpPr>
          <p:spPr bwMode="auto">
            <a:xfrm>
              <a:off x="4157888" y="2078840"/>
              <a:ext cx="900000" cy="720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pointer</a:t>
              </a:r>
              <a:endParaRPr lang="ru-RU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</p:grpSp>
      <p:sp>
        <p:nvSpPr>
          <p:cNvPr id="45" name="Прямоугольник 44"/>
          <p:cNvSpPr/>
          <p:nvPr/>
        </p:nvSpPr>
        <p:spPr bwMode="auto">
          <a:xfrm>
            <a:off x="6408304" y="3464904"/>
            <a:ext cx="900000" cy="90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THIRD pointer</a:t>
            </a:r>
            <a:endParaRPr lang="ru-RU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cxnSp>
        <p:nvCxnSpPr>
          <p:cNvPr id="47" name="Прямая со стрелкой 46"/>
          <p:cNvCxnSpPr>
            <a:stCxn id="31" idx="0"/>
            <a:endCxn id="7" idx="2"/>
          </p:cNvCxnSpPr>
          <p:nvPr/>
        </p:nvCxnSpPr>
        <p:spPr>
          <a:xfrm flipH="1" flipV="1">
            <a:off x="1367528" y="2798840"/>
            <a:ext cx="18168" cy="630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stCxn id="40" idx="0"/>
            <a:endCxn id="38" idx="2"/>
          </p:cNvCxnSpPr>
          <p:nvPr/>
        </p:nvCxnSpPr>
        <p:spPr>
          <a:xfrm flipH="1" flipV="1">
            <a:off x="4031824" y="2798840"/>
            <a:ext cx="18168" cy="630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45" idx="0"/>
            <a:endCxn id="43" idx="2"/>
          </p:cNvCxnSpPr>
          <p:nvPr/>
        </p:nvCxnSpPr>
        <p:spPr>
          <a:xfrm flipH="1" flipV="1">
            <a:off x="6840136" y="2798840"/>
            <a:ext cx="18168" cy="66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92000" y="4891577"/>
            <a:ext cx="7596424" cy="1345735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r>
              <a:rPr lang="en-US" sz="2600" dirty="0" smtClean="0"/>
              <a:t>first -&gt; pointer = second;</a:t>
            </a:r>
          </a:p>
          <a:p>
            <a:r>
              <a:rPr lang="en-US" sz="2600" dirty="0" smtClean="0"/>
              <a:t>second </a:t>
            </a:r>
            <a:r>
              <a:rPr lang="en-US" sz="2600" dirty="0" smtClean="0"/>
              <a:t>-&gt; pointer = </a:t>
            </a:r>
            <a:r>
              <a:rPr lang="en-US" sz="2600" dirty="0" smtClean="0"/>
              <a:t>third;</a:t>
            </a:r>
            <a:endParaRPr lang="ru-RU" sz="2600" dirty="0" smtClean="0"/>
          </a:p>
          <a:p>
            <a:r>
              <a:rPr lang="en-US" sz="2600" dirty="0" smtClean="0"/>
              <a:t>third </a:t>
            </a:r>
            <a:r>
              <a:rPr lang="en-US" sz="2600" dirty="0" smtClean="0"/>
              <a:t>-&gt; pointer = </a:t>
            </a:r>
            <a:r>
              <a:rPr lang="en-US" sz="2600" dirty="0" smtClean="0"/>
              <a:t>NULL;</a:t>
            </a:r>
            <a:endParaRPr lang="ru-RU" sz="2600" dirty="0" smtClean="0"/>
          </a:p>
        </p:txBody>
      </p:sp>
      <p:cxnSp>
        <p:nvCxnSpPr>
          <p:cNvPr id="23" name="Прямая со стрелкой 22"/>
          <p:cNvCxnSpPr>
            <a:stCxn id="10" idx="3"/>
            <a:endCxn id="37" idx="1"/>
          </p:cNvCxnSpPr>
          <p:nvPr/>
        </p:nvCxnSpPr>
        <p:spPr>
          <a:xfrm>
            <a:off x="2825640" y="2438840"/>
            <a:ext cx="6662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39" idx="3"/>
            <a:endCxn id="42" idx="1"/>
          </p:cNvCxnSpPr>
          <p:nvPr/>
        </p:nvCxnSpPr>
        <p:spPr>
          <a:xfrm>
            <a:off x="5489936" y="2438840"/>
            <a:ext cx="8102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792000" y="548680"/>
            <a:ext cx="7560000" cy="648072"/>
          </a:xfrm>
        </p:spPr>
        <p:txBody>
          <a:bodyPr anchor="ctr" anchorCtr="0"/>
          <a:lstStyle/>
          <a:p>
            <a:r>
              <a:rPr lang="en-US" sz="4800" spc="-300" dirty="0" smtClean="0"/>
              <a:t>List. Create. Step4</a:t>
            </a:r>
            <a:endParaRPr lang="ru-RU" sz="4800" spc="-300" dirty="0"/>
          </a:p>
        </p:txBody>
      </p:sp>
      <p:grpSp>
        <p:nvGrpSpPr>
          <p:cNvPr id="2" name="Группа 34"/>
          <p:cNvGrpSpPr/>
          <p:nvPr/>
        </p:nvGrpSpPr>
        <p:grpSpPr>
          <a:xfrm>
            <a:off x="827584" y="1988840"/>
            <a:ext cx="2088000" cy="900000"/>
            <a:chOff x="3059832" y="1988840"/>
            <a:chExt cx="2088000" cy="900000"/>
          </a:xfrm>
        </p:grpSpPr>
        <p:sp>
          <p:nvSpPr>
            <p:cNvPr id="15" name="Прямоугольник 14"/>
            <p:cNvSpPr/>
            <p:nvPr/>
          </p:nvSpPr>
          <p:spPr bwMode="auto">
            <a:xfrm>
              <a:off x="3059832" y="1988840"/>
              <a:ext cx="2088000" cy="900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ru-RU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 bwMode="auto">
            <a:xfrm>
              <a:off x="3149776" y="2078840"/>
              <a:ext cx="900000" cy="720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3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5</a:t>
              </a:r>
              <a:endParaRPr lang="ru-RU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10" name="Прямоугольник 9"/>
            <p:cNvSpPr/>
            <p:nvPr/>
          </p:nvSpPr>
          <p:spPr bwMode="auto">
            <a:xfrm>
              <a:off x="4157888" y="2078840"/>
              <a:ext cx="900000" cy="720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pointer</a:t>
              </a:r>
              <a:endParaRPr lang="ru-RU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</p:grpSp>
      <p:sp>
        <p:nvSpPr>
          <p:cNvPr id="31" name="Прямоугольник 30"/>
          <p:cNvSpPr/>
          <p:nvPr/>
        </p:nvSpPr>
        <p:spPr bwMode="auto">
          <a:xfrm>
            <a:off x="935696" y="3429000"/>
            <a:ext cx="900000" cy="90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FIRSTpointer</a:t>
            </a:r>
            <a:endParaRPr lang="ru-RU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grpSp>
        <p:nvGrpSpPr>
          <p:cNvPr id="3" name="Группа 35"/>
          <p:cNvGrpSpPr/>
          <p:nvPr/>
        </p:nvGrpSpPr>
        <p:grpSpPr>
          <a:xfrm>
            <a:off x="3491880" y="1988840"/>
            <a:ext cx="2088000" cy="900000"/>
            <a:chOff x="3059832" y="1988840"/>
            <a:chExt cx="2088000" cy="900000"/>
          </a:xfrm>
        </p:grpSpPr>
        <p:sp>
          <p:nvSpPr>
            <p:cNvPr id="37" name="Прямоугольник 36"/>
            <p:cNvSpPr/>
            <p:nvPr/>
          </p:nvSpPr>
          <p:spPr bwMode="auto">
            <a:xfrm>
              <a:off x="3059832" y="1988840"/>
              <a:ext cx="2088000" cy="900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ru-RU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38" name="Прямоугольник 37"/>
            <p:cNvSpPr/>
            <p:nvPr/>
          </p:nvSpPr>
          <p:spPr bwMode="auto">
            <a:xfrm>
              <a:off x="3149776" y="2078840"/>
              <a:ext cx="900000" cy="720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3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7</a:t>
              </a:r>
              <a:endParaRPr lang="ru-RU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39" name="Прямоугольник 38"/>
            <p:cNvSpPr/>
            <p:nvPr/>
          </p:nvSpPr>
          <p:spPr bwMode="auto">
            <a:xfrm>
              <a:off x="4157888" y="2078840"/>
              <a:ext cx="900000" cy="720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pointer</a:t>
              </a:r>
              <a:endParaRPr lang="ru-RU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</p:grpSp>
      <p:sp>
        <p:nvSpPr>
          <p:cNvPr id="40" name="Прямоугольник 39"/>
          <p:cNvSpPr/>
          <p:nvPr/>
        </p:nvSpPr>
        <p:spPr bwMode="auto">
          <a:xfrm>
            <a:off x="3599992" y="3429000"/>
            <a:ext cx="900000" cy="90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SECOND pointer</a:t>
            </a:r>
            <a:endParaRPr lang="ru-RU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grpSp>
        <p:nvGrpSpPr>
          <p:cNvPr id="5" name="Группа 40"/>
          <p:cNvGrpSpPr/>
          <p:nvPr/>
        </p:nvGrpSpPr>
        <p:grpSpPr>
          <a:xfrm>
            <a:off x="6300192" y="1988840"/>
            <a:ext cx="2088000" cy="900000"/>
            <a:chOff x="3059832" y="1988840"/>
            <a:chExt cx="2088000" cy="900000"/>
          </a:xfrm>
        </p:grpSpPr>
        <p:sp>
          <p:nvSpPr>
            <p:cNvPr id="42" name="Прямоугольник 41"/>
            <p:cNvSpPr/>
            <p:nvPr/>
          </p:nvSpPr>
          <p:spPr bwMode="auto">
            <a:xfrm>
              <a:off x="3059832" y="1988840"/>
              <a:ext cx="2088000" cy="900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ru-RU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43" name="Прямоугольник 42"/>
            <p:cNvSpPr/>
            <p:nvPr/>
          </p:nvSpPr>
          <p:spPr bwMode="auto">
            <a:xfrm>
              <a:off x="3149776" y="2078840"/>
              <a:ext cx="900000" cy="720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3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9</a:t>
              </a:r>
              <a:endParaRPr lang="ru-RU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44" name="Прямоугольник 43"/>
            <p:cNvSpPr/>
            <p:nvPr/>
          </p:nvSpPr>
          <p:spPr bwMode="auto">
            <a:xfrm>
              <a:off x="4157888" y="2078840"/>
              <a:ext cx="900000" cy="720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pointer</a:t>
              </a:r>
              <a:endParaRPr lang="ru-RU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</p:grpSp>
      <p:sp>
        <p:nvSpPr>
          <p:cNvPr id="45" name="Прямоугольник 44"/>
          <p:cNvSpPr/>
          <p:nvPr/>
        </p:nvSpPr>
        <p:spPr bwMode="auto">
          <a:xfrm>
            <a:off x="6408304" y="3464904"/>
            <a:ext cx="900000" cy="90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THIRD pointer</a:t>
            </a:r>
            <a:endParaRPr lang="ru-RU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cxnSp>
        <p:nvCxnSpPr>
          <p:cNvPr id="47" name="Прямая со стрелкой 46"/>
          <p:cNvCxnSpPr>
            <a:stCxn id="31" idx="0"/>
            <a:endCxn id="7" idx="2"/>
          </p:cNvCxnSpPr>
          <p:nvPr/>
        </p:nvCxnSpPr>
        <p:spPr>
          <a:xfrm flipH="1" flipV="1">
            <a:off x="1367528" y="2798840"/>
            <a:ext cx="18168" cy="630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stCxn id="40" idx="0"/>
            <a:endCxn id="38" idx="2"/>
          </p:cNvCxnSpPr>
          <p:nvPr/>
        </p:nvCxnSpPr>
        <p:spPr>
          <a:xfrm flipH="1" flipV="1">
            <a:off x="4031824" y="2798840"/>
            <a:ext cx="18168" cy="630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45" idx="0"/>
            <a:endCxn id="43" idx="2"/>
          </p:cNvCxnSpPr>
          <p:nvPr/>
        </p:nvCxnSpPr>
        <p:spPr>
          <a:xfrm flipH="1" flipV="1">
            <a:off x="6840136" y="2798840"/>
            <a:ext cx="18168" cy="66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92000" y="4891577"/>
            <a:ext cx="7596424" cy="1345735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r>
              <a:rPr lang="en-US" sz="2600" dirty="0" smtClean="0"/>
              <a:t>first -&gt; data = 5;</a:t>
            </a:r>
          </a:p>
          <a:p>
            <a:r>
              <a:rPr lang="en-US" sz="2600" dirty="0" smtClean="0"/>
              <a:t>second </a:t>
            </a:r>
            <a:r>
              <a:rPr lang="en-US" sz="2600" dirty="0" smtClean="0"/>
              <a:t>-&gt; data</a:t>
            </a:r>
            <a:r>
              <a:rPr lang="en-US" sz="2600" dirty="0" smtClean="0"/>
              <a:t> </a:t>
            </a:r>
            <a:r>
              <a:rPr lang="en-US" sz="2600" dirty="0" smtClean="0"/>
              <a:t>= </a:t>
            </a:r>
            <a:r>
              <a:rPr lang="en-US" sz="2600" dirty="0" smtClean="0"/>
              <a:t>7;</a:t>
            </a:r>
            <a:endParaRPr lang="ru-RU" sz="2600" dirty="0" smtClean="0"/>
          </a:p>
          <a:p>
            <a:r>
              <a:rPr lang="en-US" sz="2600" dirty="0" smtClean="0"/>
              <a:t>third </a:t>
            </a:r>
            <a:r>
              <a:rPr lang="en-US" sz="2600" dirty="0" smtClean="0"/>
              <a:t>-&gt; data</a:t>
            </a:r>
            <a:r>
              <a:rPr lang="en-US" sz="2600" dirty="0" smtClean="0"/>
              <a:t> </a:t>
            </a:r>
            <a:r>
              <a:rPr lang="en-US" sz="2600" dirty="0" smtClean="0"/>
              <a:t>= </a:t>
            </a:r>
            <a:r>
              <a:rPr lang="en-US" sz="2600" dirty="0" smtClean="0"/>
              <a:t>9;</a:t>
            </a:r>
            <a:endParaRPr lang="ru-RU" sz="2600" dirty="0" smtClean="0"/>
          </a:p>
        </p:txBody>
      </p:sp>
      <p:cxnSp>
        <p:nvCxnSpPr>
          <p:cNvPr id="23" name="Прямая со стрелкой 22"/>
          <p:cNvCxnSpPr>
            <a:stCxn id="10" idx="3"/>
            <a:endCxn id="37" idx="1"/>
          </p:cNvCxnSpPr>
          <p:nvPr/>
        </p:nvCxnSpPr>
        <p:spPr>
          <a:xfrm>
            <a:off x="2825640" y="2438840"/>
            <a:ext cx="6662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39" idx="3"/>
            <a:endCxn id="42" idx="1"/>
          </p:cNvCxnSpPr>
          <p:nvPr/>
        </p:nvCxnSpPr>
        <p:spPr>
          <a:xfrm>
            <a:off x="5489936" y="2438840"/>
            <a:ext cx="8102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792000" y="548680"/>
            <a:ext cx="7560000" cy="648072"/>
          </a:xfrm>
        </p:spPr>
        <p:txBody>
          <a:bodyPr anchor="ctr" anchorCtr="0"/>
          <a:lstStyle/>
          <a:p>
            <a:r>
              <a:rPr lang="en-US" sz="4800" spc="-300" dirty="0" smtClean="0"/>
              <a:t>List. Create</a:t>
            </a:r>
            <a:endParaRPr lang="ru-RU" sz="4800" spc="-300" dirty="0"/>
          </a:p>
        </p:txBody>
      </p:sp>
      <p:grpSp>
        <p:nvGrpSpPr>
          <p:cNvPr id="2" name="Группа 34"/>
          <p:cNvGrpSpPr/>
          <p:nvPr/>
        </p:nvGrpSpPr>
        <p:grpSpPr>
          <a:xfrm>
            <a:off x="827584" y="2709120"/>
            <a:ext cx="2088000" cy="900000"/>
            <a:chOff x="3059832" y="1988840"/>
            <a:chExt cx="2088000" cy="900000"/>
          </a:xfrm>
        </p:grpSpPr>
        <p:sp>
          <p:nvSpPr>
            <p:cNvPr id="15" name="Прямоугольник 14"/>
            <p:cNvSpPr/>
            <p:nvPr/>
          </p:nvSpPr>
          <p:spPr bwMode="auto">
            <a:xfrm>
              <a:off x="3059832" y="1988840"/>
              <a:ext cx="2088000" cy="900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ru-RU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 bwMode="auto">
            <a:xfrm>
              <a:off x="3149776" y="2078840"/>
              <a:ext cx="900000" cy="720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3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5</a:t>
              </a:r>
              <a:endParaRPr lang="ru-RU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10" name="Прямоугольник 9"/>
            <p:cNvSpPr/>
            <p:nvPr/>
          </p:nvSpPr>
          <p:spPr bwMode="auto">
            <a:xfrm>
              <a:off x="4157888" y="2078840"/>
              <a:ext cx="900000" cy="720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pointer</a:t>
              </a:r>
              <a:endParaRPr lang="ru-RU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</p:grpSp>
      <p:sp>
        <p:nvSpPr>
          <p:cNvPr id="31" name="Прямоугольник 30"/>
          <p:cNvSpPr/>
          <p:nvPr/>
        </p:nvSpPr>
        <p:spPr bwMode="auto">
          <a:xfrm>
            <a:off x="935696" y="4149280"/>
            <a:ext cx="900000" cy="90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FIRSTpointer</a:t>
            </a:r>
            <a:endParaRPr lang="ru-RU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grpSp>
        <p:nvGrpSpPr>
          <p:cNvPr id="3" name="Группа 35"/>
          <p:cNvGrpSpPr/>
          <p:nvPr/>
        </p:nvGrpSpPr>
        <p:grpSpPr>
          <a:xfrm>
            <a:off x="3491880" y="2709120"/>
            <a:ext cx="2088000" cy="900000"/>
            <a:chOff x="3059832" y="1988840"/>
            <a:chExt cx="2088000" cy="900000"/>
          </a:xfrm>
        </p:grpSpPr>
        <p:sp>
          <p:nvSpPr>
            <p:cNvPr id="37" name="Прямоугольник 36"/>
            <p:cNvSpPr/>
            <p:nvPr/>
          </p:nvSpPr>
          <p:spPr bwMode="auto">
            <a:xfrm>
              <a:off x="3059832" y="1988840"/>
              <a:ext cx="2088000" cy="900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ru-RU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38" name="Прямоугольник 37"/>
            <p:cNvSpPr/>
            <p:nvPr/>
          </p:nvSpPr>
          <p:spPr bwMode="auto">
            <a:xfrm>
              <a:off x="3149776" y="2078840"/>
              <a:ext cx="900000" cy="720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3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7</a:t>
              </a:r>
              <a:endParaRPr lang="ru-RU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39" name="Прямоугольник 38"/>
            <p:cNvSpPr/>
            <p:nvPr/>
          </p:nvSpPr>
          <p:spPr bwMode="auto">
            <a:xfrm>
              <a:off x="4157888" y="2078840"/>
              <a:ext cx="900000" cy="720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pointer</a:t>
              </a:r>
              <a:endParaRPr lang="ru-RU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</p:grpSp>
      <p:grpSp>
        <p:nvGrpSpPr>
          <p:cNvPr id="5" name="Группа 40"/>
          <p:cNvGrpSpPr/>
          <p:nvPr/>
        </p:nvGrpSpPr>
        <p:grpSpPr>
          <a:xfrm>
            <a:off x="6300192" y="2709120"/>
            <a:ext cx="2088000" cy="900000"/>
            <a:chOff x="3059832" y="1988840"/>
            <a:chExt cx="2088000" cy="900000"/>
          </a:xfrm>
        </p:grpSpPr>
        <p:sp>
          <p:nvSpPr>
            <p:cNvPr id="42" name="Прямоугольник 41"/>
            <p:cNvSpPr/>
            <p:nvPr/>
          </p:nvSpPr>
          <p:spPr bwMode="auto">
            <a:xfrm>
              <a:off x="3059832" y="1988840"/>
              <a:ext cx="2088000" cy="900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ru-RU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43" name="Прямоугольник 42"/>
            <p:cNvSpPr/>
            <p:nvPr/>
          </p:nvSpPr>
          <p:spPr bwMode="auto">
            <a:xfrm>
              <a:off x="3149776" y="2078840"/>
              <a:ext cx="900000" cy="720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3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9</a:t>
              </a:r>
              <a:endParaRPr lang="ru-RU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44" name="Прямоугольник 43"/>
            <p:cNvSpPr/>
            <p:nvPr/>
          </p:nvSpPr>
          <p:spPr bwMode="auto">
            <a:xfrm>
              <a:off x="4157888" y="2078840"/>
              <a:ext cx="900000" cy="720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pointer</a:t>
              </a:r>
              <a:endParaRPr lang="ru-RU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</p:grpSp>
      <p:cxnSp>
        <p:nvCxnSpPr>
          <p:cNvPr id="47" name="Прямая со стрелкой 46"/>
          <p:cNvCxnSpPr>
            <a:stCxn id="31" idx="0"/>
            <a:endCxn id="7" idx="2"/>
          </p:cNvCxnSpPr>
          <p:nvPr/>
        </p:nvCxnSpPr>
        <p:spPr>
          <a:xfrm flipH="1" flipV="1">
            <a:off x="1367528" y="3519120"/>
            <a:ext cx="18168" cy="630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0" idx="3"/>
            <a:endCxn id="37" idx="1"/>
          </p:cNvCxnSpPr>
          <p:nvPr/>
        </p:nvCxnSpPr>
        <p:spPr>
          <a:xfrm>
            <a:off x="2825640" y="3159120"/>
            <a:ext cx="6662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39" idx="3"/>
            <a:endCxn id="42" idx="1"/>
          </p:cNvCxnSpPr>
          <p:nvPr/>
        </p:nvCxnSpPr>
        <p:spPr>
          <a:xfrm>
            <a:off x="5489936" y="3159120"/>
            <a:ext cx="8102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792000" y="548680"/>
            <a:ext cx="7560000" cy="648072"/>
          </a:xfrm>
        </p:spPr>
        <p:txBody>
          <a:bodyPr anchor="ctr" anchorCtr="0"/>
          <a:lstStyle/>
          <a:p>
            <a:r>
              <a:rPr lang="en-US" sz="4800" spc="-300" dirty="0" smtClean="0"/>
              <a:t>List. Create. Step1</a:t>
            </a:r>
            <a:endParaRPr lang="ru-RU" sz="4800" spc="-300" dirty="0"/>
          </a:p>
        </p:txBody>
      </p:sp>
      <p:sp>
        <p:nvSpPr>
          <p:cNvPr id="31" name="Прямоугольник 30"/>
          <p:cNvSpPr/>
          <p:nvPr/>
        </p:nvSpPr>
        <p:spPr bwMode="auto">
          <a:xfrm>
            <a:off x="935696" y="3284984"/>
            <a:ext cx="900000" cy="90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HEAD pointer</a:t>
            </a:r>
            <a:endParaRPr lang="ru-RU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92000" y="5291686"/>
            <a:ext cx="7596424" cy="545516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r>
              <a:rPr lang="en-US" sz="2600" dirty="0" err="1" smtClean="0"/>
              <a:t>struct</a:t>
            </a:r>
            <a:r>
              <a:rPr lang="en-US" sz="2600" dirty="0" smtClean="0"/>
              <a:t> node* head = NULL;</a:t>
            </a:r>
            <a:endParaRPr lang="ru-RU" sz="26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792000" y="548680"/>
            <a:ext cx="7560000" cy="648072"/>
          </a:xfrm>
        </p:spPr>
        <p:txBody>
          <a:bodyPr anchor="ctr" anchorCtr="0"/>
          <a:lstStyle/>
          <a:p>
            <a:r>
              <a:rPr lang="en-US" sz="4800" spc="-300" dirty="0" smtClean="0"/>
              <a:t>List. Create. Step2</a:t>
            </a:r>
            <a:endParaRPr lang="ru-RU" sz="4800" spc="-300" dirty="0"/>
          </a:p>
        </p:txBody>
      </p:sp>
      <p:grpSp>
        <p:nvGrpSpPr>
          <p:cNvPr id="2" name="Группа 34"/>
          <p:cNvGrpSpPr/>
          <p:nvPr/>
        </p:nvGrpSpPr>
        <p:grpSpPr>
          <a:xfrm>
            <a:off x="827584" y="1844824"/>
            <a:ext cx="2088000" cy="900000"/>
            <a:chOff x="3059832" y="1988840"/>
            <a:chExt cx="2088000" cy="900000"/>
          </a:xfrm>
        </p:grpSpPr>
        <p:sp>
          <p:nvSpPr>
            <p:cNvPr id="15" name="Прямоугольник 14"/>
            <p:cNvSpPr/>
            <p:nvPr/>
          </p:nvSpPr>
          <p:spPr bwMode="auto">
            <a:xfrm>
              <a:off x="3059832" y="1988840"/>
              <a:ext cx="2088000" cy="900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ru-RU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 bwMode="auto">
            <a:xfrm>
              <a:off x="3149776" y="2078840"/>
              <a:ext cx="900000" cy="720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3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data</a:t>
              </a:r>
              <a:endParaRPr lang="ru-RU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10" name="Прямоугольник 9"/>
            <p:cNvSpPr/>
            <p:nvPr/>
          </p:nvSpPr>
          <p:spPr bwMode="auto">
            <a:xfrm>
              <a:off x="4157888" y="2078840"/>
              <a:ext cx="900000" cy="720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pointer</a:t>
              </a:r>
              <a:endParaRPr lang="ru-RU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</p:grpSp>
      <p:sp>
        <p:nvSpPr>
          <p:cNvPr id="31" name="Прямоугольник 30"/>
          <p:cNvSpPr/>
          <p:nvPr/>
        </p:nvSpPr>
        <p:spPr bwMode="auto">
          <a:xfrm>
            <a:off x="935696" y="3284984"/>
            <a:ext cx="900000" cy="90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HEAD pointer</a:t>
            </a:r>
            <a:endParaRPr lang="ru-RU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cxnSp>
        <p:nvCxnSpPr>
          <p:cNvPr id="47" name="Прямая со стрелкой 46"/>
          <p:cNvCxnSpPr>
            <a:stCxn id="31" idx="0"/>
            <a:endCxn id="15" idx="2"/>
          </p:cNvCxnSpPr>
          <p:nvPr/>
        </p:nvCxnSpPr>
        <p:spPr>
          <a:xfrm flipV="1">
            <a:off x="1385696" y="2744824"/>
            <a:ext cx="485888" cy="540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92000" y="5291686"/>
            <a:ext cx="7596424" cy="545516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r>
              <a:rPr lang="en-US" sz="2600" dirty="0" smtClean="0"/>
              <a:t>head = </a:t>
            </a:r>
            <a:r>
              <a:rPr lang="en-US" sz="2600" dirty="0" err="1" smtClean="0"/>
              <a:t>malloc</a:t>
            </a:r>
            <a:r>
              <a:rPr lang="en-US" sz="2600" dirty="0" smtClean="0"/>
              <a:t>(</a:t>
            </a:r>
            <a:r>
              <a:rPr lang="en-US" sz="2600" dirty="0" err="1" smtClean="0"/>
              <a:t>sizeof</a:t>
            </a:r>
            <a:r>
              <a:rPr lang="en-US" sz="2600" dirty="0" smtClean="0"/>
              <a:t>(</a:t>
            </a:r>
            <a:r>
              <a:rPr lang="en-US" sz="2600" dirty="0" err="1" smtClean="0"/>
              <a:t>struct</a:t>
            </a:r>
            <a:r>
              <a:rPr lang="en-US" sz="2600" dirty="0" smtClean="0"/>
              <a:t> node));</a:t>
            </a:r>
            <a:endParaRPr lang="ru-RU" sz="26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792000" y="548680"/>
            <a:ext cx="7560000" cy="648072"/>
          </a:xfrm>
        </p:spPr>
        <p:txBody>
          <a:bodyPr anchor="ctr" anchorCtr="0"/>
          <a:lstStyle/>
          <a:p>
            <a:r>
              <a:rPr lang="en-US" sz="4800" spc="-300" dirty="0" smtClean="0"/>
              <a:t>List. Create. Step3</a:t>
            </a:r>
            <a:endParaRPr lang="ru-RU" sz="4800" spc="-300" dirty="0"/>
          </a:p>
        </p:txBody>
      </p:sp>
      <p:grpSp>
        <p:nvGrpSpPr>
          <p:cNvPr id="2" name="Группа 34"/>
          <p:cNvGrpSpPr/>
          <p:nvPr/>
        </p:nvGrpSpPr>
        <p:grpSpPr>
          <a:xfrm>
            <a:off x="827584" y="1844824"/>
            <a:ext cx="2088000" cy="900000"/>
            <a:chOff x="3059832" y="1988840"/>
            <a:chExt cx="2088000" cy="900000"/>
          </a:xfrm>
        </p:grpSpPr>
        <p:sp>
          <p:nvSpPr>
            <p:cNvPr id="15" name="Прямоугольник 14"/>
            <p:cNvSpPr/>
            <p:nvPr/>
          </p:nvSpPr>
          <p:spPr bwMode="auto">
            <a:xfrm>
              <a:off x="3059832" y="1988840"/>
              <a:ext cx="2088000" cy="900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ru-RU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 bwMode="auto">
            <a:xfrm>
              <a:off x="3149776" y="2078840"/>
              <a:ext cx="900000" cy="720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3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data</a:t>
              </a:r>
              <a:endParaRPr lang="ru-RU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10" name="Прямоугольник 9"/>
            <p:cNvSpPr/>
            <p:nvPr/>
          </p:nvSpPr>
          <p:spPr bwMode="auto">
            <a:xfrm>
              <a:off x="4157888" y="2078840"/>
              <a:ext cx="900000" cy="720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pointer</a:t>
              </a:r>
              <a:endParaRPr lang="ru-RU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</p:grpSp>
      <p:sp>
        <p:nvSpPr>
          <p:cNvPr id="31" name="Прямоугольник 30"/>
          <p:cNvSpPr/>
          <p:nvPr/>
        </p:nvSpPr>
        <p:spPr bwMode="auto">
          <a:xfrm>
            <a:off x="935696" y="3284984"/>
            <a:ext cx="900000" cy="90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HEAD pointer</a:t>
            </a:r>
            <a:endParaRPr lang="ru-RU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grpSp>
        <p:nvGrpSpPr>
          <p:cNvPr id="3" name="Группа 35"/>
          <p:cNvGrpSpPr/>
          <p:nvPr/>
        </p:nvGrpSpPr>
        <p:grpSpPr>
          <a:xfrm>
            <a:off x="3491880" y="1844824"/>
            <a:ext cx="2088000" cy="900000"/>
            <a:chOff x="3059832" y="1988840"/>
            <a:chExt cx="2088000" cy="900000"/>
          </a:xfrm>
        </p:grpSpPr>
        <p:sp>
          <p:nvSpPr>
            <p:cNvPr id="37" name="Прямоугольник 36"/>
            <p:cNvSpPr/>
            <p:nvPr/>
          </p:nvSpPr>
          <p:spPr bwMode="auto">
            <a:xfrm>
              <a:off x="3059832" y="1988840"/>
              <a:ext cx="2088000" cy="900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ru-RU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38" name="Прямоугольник 37"/>
            <p:cNvSpPr/>
            <p:nvPr/>
          </p:nvSpPr>
          <p:spPr bwMode="auto">
            <a:xfrm>
              <a:off x="3149776" y="2078840"/>
              <a:ext cx="900000" cy="720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3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data</a:t>
              </a:r>
              <a:endParaRPr lang="ru-RU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39" name="Прямоугольник 38"/>
            <p:cNvSpPr/>
            <p:nvPr/>
          </p:nvSpPr>
          <p:spPr bwMode="auto">
            <a:xfrm>
              <a:off x="4157888" y="2078840"/>
              <a:ext cx="900000" cy="720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pointer</a:t>
              </a:r>
              <a:endParaRPr lang="ru-RU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</p:grpSp>
      <p:cxnSp>
        <p:nvCxnSpPr>
          <p:cNvPr id="47" name="Прямая со стрелкой 46"/>
          <p:cNvCxnSpPr>
            <a:stCxn id="31" idx="0"/>
            <a:endCxn id="15" idx="2"/>
          </p:cNvCxnSpPr>
          <p:nvPr/>
        </p:nvCxnSpPr>
        <p:spPr>
          <a:xfrm flipV="1">
            <a:off x="1385696" y="2744824"/>
            <a:ext cx="485888" cy="540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0" idx="3"/>
            <a:endCxn id="37" idx="1"/>
          </p:cNvCxnSpPr>
          <p:nvPr/>
        </p:nvCxnSpPr>
        <p:spPr>
          <a:xfrm>
            <a:off x="2825640" y="2294824"/>
            <a:ext cx="6662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92000" y="5291686"/>
            <a:ext cx="7596424" cy="545516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r>
              <a:rPr lang="en-US" sz="2600" dirty="0" smtClean="0"/>
              <a:t>head -&gt; pointer = </a:t>
            </a:r>
            <a:r>
              <a:rPr lang="en-US" sz="2600" dirty="0" err="1" smtClean="0"/>
              <a:t>malloc</a:t>
            </a:r>
            <a:r>
              <a:rPr lang="en-US" sz="2600" dirty="0" smtClean="0"/>
              <a:t>(</a:t>
            </a:r>
            <a:r>
              <a:rPr lang="en-US" sz="2600" dirty="0" err="1" smtClean="0"/>
              <a:t>sizeof</a:t>
            </a:r>
            <a:r>
              <a:rPr lang="en-US" sz="2600" dirty="0" smtClean="0"/>
              <a:t>(</a:t>
            </a:r>
            <a:r>
              <a:rPr lang="en-US" sz="2600" dirty="0" err="1" smtClean="0"/>
              <a:t>struct</a:t>
            </a:r>
            <a:r>
              <a:rPr lang="en-US" sz="2600" dirty="0" smtClean="0"/>
              <a:t> node));</a:t>
            </a:r>
            <a:endParaRPr lang="ru-RU" sz="26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792000" y="548680"/>
            <a:ext cx="7560000" cy="648072"/>
          </a:xfrm>
        </p:spPr>
        <p:txBody>
          <a:bodyPr anchor="ctr" anchorCtr="0"/>
          <a:lstStyle/>
          <a:p>
            <a:r>
              <a:rPr lang="en-US" sz="4800" spc="-300" dirty="0" smtClean="0"/>
              <a:t>List. Create. Step4</a:t>
            </a:r>
            <a:endParaRPr lang="ru-RU" sz="4800" spc="-300" dirty="0"/>
          </a:p>
        </p:txBody>
      </p:sp>
      <p:grpSp>
        <p:nvGrpSpPr>
          <p:cNvPr id="2" name="Группа 34"/>
          <p:cNvGrpSpPr/>
          <p:nvPr/>
        </p:nvGrpSpPr>
        <p:grpSpPr>
          <a:xfrm>
            <a:off x="827584" y="1844824"/>
            <a:ext cx="2088000" cy="900000"/>
            <a:chOff x="3059832" y="1988840"/>
            <a:chExt cx="2088000" cy="900000"/>
          </a:xfrm>
        </p:grpSpPr>
        <p:sp>
          <p:nvSpPr>
            <p:cNvPr id="15" name="Прямоугольник 14"/>
            <p:cNvSpPr/>
            <p:nvPr/>
          </p:nvSpPr>
          <p:spPr bwMode="auto">
            <a:xfrm>
              <a:off x="3059832" y="1988840"/>
              <a:ext cx="2088000" cy="900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ru-RU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 bwMode="auto">
            <a:xfrm>
              <a:off x="3149776" y="2078840"/>
              <a:ext cx="900000" cy="720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3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data</a:t>
              </a:r>
              <a:endParaRPr lang="ru-RU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10" name="Прямоугольник 9"/>
            <p:cNvSpPr/>
            <p:nvPr/>
          </p:nvSpPr>
          <p:spPr bwMode="auto">
            <a:xfrm>
              <a:off x="4157888" y="2078840"/>
              <a:ext cx="900000" cy="720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pointer</a:t>
              </a:r>
              <a:endParaRPr lang="ru-RU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</p:grpSp>
      <p:sp>
        <p:nvSpPr>
          <p:cNvPr id="31" name="Прямоугольник 30"/>
          <p:cNvSpPr/>
          <p:nvPr/>
        </p:nvSpPr>
        <p:spPr bwMode="auto">
          <a:xfrm>
            <a:off x="935696" y="3284984"/>
            <a:ext cx="900000" cy="90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HEAD pointer</a:t>
            </a:r>
            <a:endParaRPr lang="ru-RU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grpSp>
        <p:nvGrpSpPr>
          <p:cNvPr id="3" name="Группа 35"/>
          <p:cNvGrpSpPr/>
          <p:nvPr/>
        </p:nvGrpSpPr>
        <p:grpSpPr>
          <a:xfrm>
            <a:off x="3491880" y="1844824"/>
            <a:ext cx="2088000" cy="900000"/>
            <a:chOff x="3059832" y="1988840"/>
            <a:chExt cx="2088000" cy="900000"/>
          </a:xfrm>
        </p:grpSpPr>
        <p:sp>
          <p:nvSpPr>
            <p:cNvPr id="37" name="Прямоугольник 36"/>
            <p:cNvSpPr/>
            <p:nvPr/>
          </p:nvSpPr>
          <p:spPr bwMode="auto">
            <a:xfrm>
              <a:off x="3059832" y="1988840"/>
              <a:ext cx="2088000" cy="900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ru-RU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38" name="Прямоугольник 37"/>
            <p:cNvSpPr/>
            <p:nvPr/>
          </p:nvSpPr>
          <p:spPr bwMode="auto">
            <a:xfrm>
              <a:off x="3149776" y="2078840"/>
              <a:ext cx="900000" cy="720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3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data</a:t>
              </a:r>
              <a:endParaRPr lang="ru-RU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39" name="Прямоугольник 38"/>
            <p:cNvSpPr/>
            <p:nvPr/>
          </p:nvSpPr>
          <p:spPr bwMode="auto">
            <a:xfrm>
              <a:off x="4157888" y="2078840"/>
              <a:ext cx="900000" cy="720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pointer</a:t>
              </a:r>
              <a:endParaRPr lang="ru-RU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</p:grpSp>
      <p:cxnSp>
        <p:nvCxnSpPr>
          <p:cNvPr id="47" name="Прямая со стрелкой 46"/>
          <p:cNvCxnSpPr>
            <a:stCxn id="31" idx="0"/>
            <a:endCxn id="15" idx="2"/>
          </p:cNvCxnSpPr>
          <p:nvPr/>
        </p:nvCxnSpPr>
        <p:spPr>
          <a:xfrm flipV="1">
            <a:off x="1385696" y="2744824"/>
            <a:ext cx="485888" cy="540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0" idx="3"/>
            <a:endCxn id="37" idx="1"/>
          </p:cNvCxnSpPr>
          <p:nvPr/>
        </p:nvCxnSpPr>
        <p:spPr>
          <a:xfrm>
            <a:off x="2825640" y="2294824"/>
            <a:ext cx="6662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 bwMode="auto">
          <a:xfrm>
            <a:off x="4104048" y="3284784"/>
            <a:ext cx="900000" cy="90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CRAWLER pointer</a:t>
            </a:r>
            <a:endParaRPr lang="ru-RU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92000" y="5291686"/>
            <a:ext cx="7596424" cy="545516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r>
              <a:rPr lang="en-US" sz="2600" dirty="0" err="1" smtClean="0"/>
              <a:t>struct</a:t>
            </a:r>
            <a:r>
              <a:rPr lang="en-US" sz="2600" dirty="0" smtClean="0"/>
              <a:t> node* crawler = NULL;</a:t>
            </a:r>
            <a:endParaRPr lang="ru-RU" sz="26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792000" y="548680"/>
            <a:ext cx="7560000" cy="648072"/>
          </a:xfrm>
        </p:spPr>
        <p:txBody>
          <a:bodyPr anchor="ctr" anchorCtr="0"/>
          <a:lstStyle/>
          <a:p>
            <a:r>
              <a:rPr lang="en-US" sz="4800" spc="-300" dirty="0" smtClean="0"/>
              <a:t>List. Create. Step5</a:t>
            </a:r>
            <a:endParaRPr lang="ru-RU" sz="4800" spc="-300" dirty="0"/>
          </a:p>
        </p:txBody>
      </p:sp>
      <p:grpSp>
        <p:nvGrpSpPr>
          <p:cNvPr id="2" name="Группа 34"/>
          <p:cNvGrpSpPr/>
          <p:nvPr/>
        </p:nvGrpSpPr>
        <p:grpSpPr>
          <a:xfrm>
            <a:off x="827584" y="1844824"/>
            <a:ext cx="2088000" cy="900000"/>
            <a:chOff x="3059832" y="1988840"/>
            <a:chExt cx="2088000" cy="900000"/>
          </a:xfrm>
        </p:grpSpPr>
        <p:sp>
          <p:nvSpPr>
            <p:cNvPr id="15" name="Прямоугольник 14"/>
            <p:cNvSpPr/>
            <p:nvPr/>
          </p:nvSpPr>
          <p:spPr bwMode="auto">
            <a:xfrm>
              <a:off x="3059832" y="1988840"/>
              <a:ext cx="2088000" cy="900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ru-RU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 bwMode="auto">
            <a:xfrm>
              <a:off x="3149776" y="2078840"/>
              <a:ext cx="900000" cy="720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3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data</a:t>
              </a:r>
              <a:endParaRPr lang="ru-RU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10" name="Прямоугольник 9"/>
            <p:cNvSpPr/>
            <p:nvPr/>
          </p:nvSpPr>
          <p:spPr bwMode="auto">
            <a:xfrm>
              <a:off x="4157888" y="2078840"/>
              <a:ext cx="900000" cy="720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pointer</a:t>
              </a:r>
              <a:endParaRPr lang="ru-RU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</p:grpSp>
      <p:sp>
        <p:nvSpPr>
          <p:cNvPr id="31" name="Прямоугольник 30"/>
          <p:cNvSpPr/>
          <p:nvPr/>
        </p:nvSpPr>
        <p:spPr bwMode="auto">
          <a:xfrm>
            <a:off x="935696" y="3284984"/>
            <a:ext cx="900000" cy="90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HEAD pointer</a:t>
            </a:r>
            <a:endParaRPr lang="ru-RU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grpSp>
        <p:nvGrpSpPr>
          <p:cNvPr id="3" name="Группа 35"/>
          <p:cNvGrpSpPr/>
          <p:nvPr/>
        </p:nvGrpSpPr>
        <p:grpSpPr>
          <a:xfrm>
            <a:off x="3491880" y="1844824"/>
            <a:ext cx="2088000" cy="900000"/>
            <a:chOff x="3059832" y="1988840"/>
            <a:chExt cx="2088000" cy="900000"/>
          </a:xfrm>
        </p:grpSpPr>
        <p:sp>
          <p:nvSpPr>
            <p:cNvPr id="37" name="Прямоугольник 36"/>
            <p:cNvSpPr/>
            <p:nvPr/>
          </p:nvSpPr>
          <p:spPr bwMode="auto">
            <a:xfrm>
              <a:off x="3059832" y="1988840"/>
              <a:ext cx="2088000" cy="900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ru-RU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38" name="Прямоугольник 37"/>
            <p:cNvSpPr/>
            <p:nvPr/>
          </p:nvSpPr>
          <p:spPr bwMode="auto">
            <a:xfrm>
              <a:off x="3149776" y="2078840"/>
              <a:ext cx="900000" cy="720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3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data</a:t>
              </a:r>
              <a:endParaRPr lang="ru-RU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39" name="Прямоугольник 38"/>
            <p:cNvSpPr/>
            <p:nvPr/>
          </p:nvSpPr>
          <p:spPr bwMode="auto">
            <a:xfrm>
              <a:off x="4157888" y="2078840"/>
              <a:ext cx="900000" cy="720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pointer</a:t>
              </a:r>
              <a:endParaRPr lang="ru-RU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</p:grpSp>
      <p:cxnSp>
        <p:nvCxnSpPr>
          <p:cNvPr id="47" name="Прямая со стрелкой 46"/>
          <p:cNvCxnSpPr>
            <a:stCxn id="31" idx="0"/>
            <a:endCxn id="15" idx="2"/>
          </p:cNvCxnSpPr>
          <p:nvPr/>
        </p:nvCxnSpPr>
        <p:spPr>
          <a:xfrm flipV="1">
            <a:off x="1385696" y="2744824"/>
            <a:ext cx="485888" cy="540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0" idx="3"/>
            <a:endCxn id="37" idx="1"/>
          </p:cNvCxnSpPr>
          <p:nvPr/>
        </p:nvCxnSpPr>
        <p:spPr>
          <a:xfrm>
            <a:off x="2825640" y="2294824"/>
            <a:ext cx="6662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 bwMode="auto">
          <a:xfrm>
            <a:off x="4104048" y="3284784"/>
            <a:ext cx="900000" cy="90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CRAWLER pointer</a:t>
            </a:r>
            <a:endParaRPr lang="ru-RU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cxnSp>
        <p:nvCxnSpPr>
          <p:cNvPr id="22" name="Прямая со стрелкой 21"/>
          <p:cNvCxnSpPr>
            <a:stCxn id="20" idx="0"/>
            <a:endCxn id="15" idx="2"/>
          </p:cNvCxnSpPr>
          <p:nvPr/>
        </p:nvCxnSpPr>
        <p:spPr>
          <a:xfrm flipH="1" flipV="1">
            <a:off x="1871584" y="2744824"/>
            <a:ext cx="2682464" cy="5399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92000" y="5291686"/>
            <a:ext cx="7596424" cy="545516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r>
              <a:rPr lang="en-US" sz="2600" dirty="0" smtClean="0"/>
              <a:t>crawler = head;</a:t>
            </a:r>
            <a:endParaRPr lang="ru-RU" sz="26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792000" y="548680"/>
            <a:ext cx="7560000" cy="648072"/>
          </a:xfrm>
        </p:spPr>
        <p:txBody>
          <a:bodyPr anchor="ctr" anchorCtr="0"/>
          <a:lstStyle/>
          <a:p>
            <a:r>
              <a:rPr lang="en-US" sz="4800" spc="-300" dirty="0" smtClean="0"/>
              <a:t>List. Create. Step6</a:t>
            </a:r>
            <a:endParaRPr lang="ru-RU" sz="4800" spc="-300" dirty="0"/>
          </a:p>
        </p:txBody>
      </p:sp>
      <p:grpSp>
        <p:nvGrpSpPr>
          <p:cNvPr id="2" name="Группа 34"/>
          <p:cNvGrpSpPr/>
          <p:nvPr/>
        </p:nvGrpSpPr>
        <p:grpSpPr>
          <a:xfrm>
            <a:off x="827584" y="1844824"/>
            <a:ext cx="2088000" cy="900000"/>
            <a:chOff x="3059832" y="1988840"/>
            <a:chExt cx="2088000" cy="900000"/>
          </a:xfrm>
        </p:grpSpPr>
        <p:sp>
          <p:nvSpPr>
            <p:cNvPr id="15" name="Прямоугольник 14"/>
            <p:cNvSpPr/>
            <p:nvPr/>
          </p:nvSpPr>
          <p:spPr bwMode="auto">
            <a:xfrm>
              <a:off x="3059832" y="1988840"/>
              <a:ext cx="2088000" cy="900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ru-RU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 bwMode="auto">
            <a:xfrm>
              <a:off x="3149776" y="2078840"/>
              <a:ext cx="900000" cy="720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3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data</a:t>
              </a:r>
              <a:endParaRPr lang="ru-RU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10" name="Прямоугольник 9"/>
            <p:cNvSpPr/>
            <p:nvPr/>
          </p:nvSpPr>
          <p:spPr bwMode="auto">
            <a:xfrm>
              <a:off x="4157888" y="2078840"/>
              <a:ext cx="900000" cy="720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pointer</a:t>
              </a:r>
              <a:endParaRPr lang="ru-RU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</p:grpSp>
      <p:sp>
        <p:nvSpPr>
          <p:cNvPr id="31" name="Прямоугольник 30"/>
          <p:cNvSpPr/>
          <p:nvPr/>
        </p:nvSpPr>
        <p:spPr bwMode="auto">
          <a:xfrm>
            <a:off x="935696" y="3284984"/>
            <a:ext cx="900000" cy="90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HEAD pointer</a:t>
            </a:r>
            <a:endParaRPr lang="ru-RU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grpSp>
        <p:nvGrpSpPr>
          <p:cNvPr id="3" name="Группа 35"/>
          <p:cNvGrpSpPr/>
          <p:nvPr/>
        </p:nvGrpSpPr>
        <p:grpSpPr>
          <a:xfrm>
            <a:off x="3491880" y="1844824"/>
            <a:ext cx="2088000" cy="900000"/>
            <a:chOff x="3059832" y="1988840"/>
            <a:chExt cx="2088000" cy="900000"/>
          </a:xfrm>
        </p:grpSpPr>
        <p:sp>
          <p:nvSpPr>
            <p:cNvPr id="37" name="Прямоугольник 36"/>
            <p:cNvSpPr/>
            <p:nvPr/>
          </p:nvSpPr>
          <p:spPr bwMode="auto">
            <a:xfrm>
              <a:off x="3059832" y="1988840"/>
              <a:ext cx="2088000" cy="900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ru-RU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38" name="Прямоугольник 37"/>
            <p:cNvSpPr/>
            <p:nvPr/>
          </p:nvSpPr>
          <p:spPr bwMode="auto">
            <a:xfrm>
              <a:off x="3149776" y="2078840"/>
              <a:ext cx="900000" cy="720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3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data</a:t>
              </a:r>
              <a:endParaRPr lang="ru-RU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39" name="Прямоугольник 38"/>
            <p:cNvSpPr/>
            <p:nvPr/>
          </p:nvSpPr>
          <p:spPr bwMode="auto">
            <a:xfrm>
              <a:off x="4157888" y="2078840"/>
              <a:ext cx="900000" cy="720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pointer</a:t>
              </a:r>
              <a:endParaRPr lang="ru-RU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</p:grpSp>
      <p:cxnSp>
        <p:nvCxnSpPr>
          <p:cNvPr id="47" name="Прямая со стрелкой 46"/>
          <p:cNvCxnSpPr>
            <a:stCxn id="31" idx="0"/>
            <a:endCxn id="15" idx="2"/>
          </p:cNvCxnSpPr>
          <p:nvPr/>
        </p:nvCxnSpPr>
        <p:spPr>
          <a:xfrm flipV="1">
            <a:off x="1385696" y="2744824"/>
            <a:ext cx="485888" cy="540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0" idx="3"/>
            <a:endCxn id="37" idx="1"/>
          </p:cNvCxnSpPr>
          <p:nvPr/>
        </p:nvCxnSpPr>
        <p:spPr>
          <a:xfrm>
            <a:off x="2825640" y="2294824"/>
            <a:ext cx="6662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 bwMode="auto">
          <a:xfrm>
            <a:off x="4104048" y="3284784"/>
            <a:ext cx="900000" cy="90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CRAWLER pointer</a:t>
            </a:r>
            <a:endParaRPr lang="ru-RU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cxnSp>
        <p:nvCxnSpPr>
          <p:cNvPr id="22" name="Прямая со стрелкой 21"/>
          <p:cNvCxnSpPr>
            <a:stCxn id="20" idx="0"/>
            <a:endCxn id="37" idx="2"/>
          </p:cNvCxnSpPr>
          <p:nvPr/>
        </p:nvCxnSpPr>
        <p:spPr>
          <a:xfrm flipH="1" flipV="1">
            <a:off x="4535880" y="2744824"/>
            <a:ext cx="18168" cy="5399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92000" y="5291686"/>
            <a:ext cx="7596424" cy="545516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r>
              <a:rPr lang="en-US" sz="2600" dirty="0" smtClean="0"/>
              <a:t>crawler = crawler -&gt; pointer;</a:t>
            </a:r>
            <a:endParaRPr lang="ru-RU" sz="26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792000" y="548680"/>
            <a:ext cx="7560000" cy="648072"/>
          </a:xfrm>
        </p:spPr>
        <p:txBody>
          <a:bodyPr anchor="ctr" anchorCtr="0"/>
          <a:lstStyle/>
          <a:p>
            <a:r>
              <a:rPr lang="en-US" sz="4800" spc="-300" dirty="0" smtClean="0"/>
              <a:t>Array</a:t>
            </a:r>
            <a:endParaRPr lang="ru-RU" sz="4800" spc="-300" dirty="0"/>
          </a:p>
        </p:txBody>
      </p:sp>
      <p:sp>
        <p:nvSpPr>
          <p:cNvPr id="5" name="TextBox 4"/>
          <p:cNvSpPr txBox="1"/>
          <p:nvPr/>
        </p:nvSpPr>
        <p:spPr>
          <a:xfrm>
            <a:off x="792000" y="1833556"/>
            <a:ext cx="7560000" cy="4115724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r>
              <a:rPr lang="ru-RU" sz="2600" b="1" dirty="0" smtClean="0"/>
              <a:t>Массив</a:t>
            </a:r>
            <a:r>
              <a:rPr lang="ru-RU" sz="2600" dirty="0" smtClean="0"/>
              <a:t> - это </a:t>
            </a:r>
            <a:r>
              <a:rPr lang="ru-RU" sz="2600" dirty="0" smtClean="0"/>
              <a:t>проиндексированный список однотипных данных.</a:t>
            </a:r>
          </a:p>
          <a:p>
            <a:endParaRPr lang="ru-RU" sz="2600" dirty="0" smtClean="0"/>
          </a:p>
          <a:p>
            <a:r>
              <a:rPr lang="ru-RU" sz="2000" b="1" dirty="0" smtClean="0"/>
              <a:t>Имя массива</a:t>
            </a:r>
            <a:r>
              <a:rPr lang="ru-RU" sz="2000" dirty="0" smtClean="0"/>
              <a:t> </a:t>
            </a:r>
            <a:r>
              <a:rPr lang="ru-RU" sz="2000" dirty="0" smtClean="0"/>
              <a:t>- </a:t>
            </a:r>
            <a:r>
              <a:rPr lang="ru-RU" sz="2000" dirty="0" smtClean="0"/>
              <a:t>идентификатор, используемый для обращения к элементам массива</a:t>
            </a:r>
            <a:r>
              <a:rPr lang="ru-RU" sz="2000" dirty="0" smtClean="0"/>
              <a:t>.</a:t>
            </a:r>
          </a:p>
          <a:p>
            <a:r>
              <a:rPr lang="ru-RU" sz="2000" b="1" dirty="0" smtClean="0"/>
              <a:t>Адрес массива</a:t>
            </a:r>
            <a:r>
              <a:rPr lang="ru-RU" sz="2000" dirty="0" smtClean="0"/>
              <a:t> </a:t>
            </a:r>
            <a:r>
              <a:rPr lang="ru-RU" sz="2000" dirty="0" smtClean="0"/>
              <a:t>- </a:t>
            </a:r>
            <a:r>
              <a:rPr lang="ru-RU" sz="2000" dirty="0" smtClean="0"/>
              <a:t>адрес начального элемента массива</a:t>
            </a:r>
            <a:r>
              <a:rPr lang="ru-RU" sz="2000" dirty="0" smtClean="0"/>
              <a:t>.</a:t>
            </a:r>
          </a:p>
          <a:p>
            <a:r>
              <a:rPr lang="ru-RU" sz="2000" b="1" dirty="0" smtClean="0"/>
              <a:t>Размер массива </a:t>
            </a:r>
            <a:r>
              <a:rPr lang="ru-RU" sz="2000" dirty="0" smtClean="0"/>
              <a:t>- </a:t>
            </a:r>
            <a:r>
              <a:rPr lang="ru-RU" sz="2000" dirty="0" smtClean="0"/>
              <a:t>количество элементов </a:t>
            </a:r>
            <a:r>
              <a:rPr lang="ru-RU" sz="2000" dirty="0" smtClean="0"/>
              <a:t>массива.</a:t>
            </a:r>
          </a:p>
          <a:p>
            <a:r>
              <a:rPr lang="ru-RU" sz="2000" b="1" dirty="0" smtClean="0"/>
              <a:t>Размер элемента</a:t>
            </a:r>
            <a:r>
              <a:rPr lang="ru-RU" sz="2000" dirty="0" smtClean="0"/>
              <a:t> </a:t>
            </a:r>
            <a:r>
              <a:rPr lang="ru-RU" sz="2000" dirty="0" smtClean="0"/>
              <a:t>- </a:t>
            </a:r>
            <a:r>
              <a:rPr lang="ru-RU" sz="2000" dirty="0" smtClean="0"/>
              <a:t>количество байт, занимаемых одним элементом массива</a:t>
            </a:r>
            <a:r>
              <a:rPr lang="ru-RU" sz="2000" dirty="0" smtClean="0"/>
              <a:t>.</a:t>
            </a:r>
          </a:p>
          <a:p>
            <a:r>
              <a:rPr lang="ru-RU" sz="2000" b="1" dirty="0" smtClean="0"/>
              <a:t>Элемент массива </a:t>
            </a:r>
            <a:r>
              <a:rPr lang="ru-RU" sz="2000" dirty="0" smtClean="0"/>
              <a:t>(значение элемента массива) </a:t>
            </a:r>
            <a:r>
              <a:rPr lang="ru-RU" sz="2000" dirty="0" smtClean="0"/>
              <a:t>- </a:t>
            </a:r>
            <a:r>
              <a:rPr lang="ru-RU" sz="2000" dirty="0" smtClean="0"/>
              <a:t>значение, хранящееся в определенной ячейке памяти, расположенной в пределах массива, а также адрес этой ячейки памяти.</a:t>
            </a:r>
            <a:endParaRPr lang="ru-RU" sz="2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792000" y="548680"/>
            <a:ext cx="7560000" cy="648072"/>
          </a:xfrm>
        </p:spPr>
        <p:txBody>
          <a:bodyPr anchor="ctr" anchorCtr="0"/>
          <a:lstStyle/>
          <a:p>
            <a:r>
              <a:rPr lang="en-US" sz="4800" spc="-300" dirty="0" smtClean="0"/>
              <a:t>List. Create. Step7</a:t>
            </a:r>
            <a:endParaRPr lang="ru-RU" sz="4800" spc="-300" dirty="0"/>
          </a:p>
        </p:txBody>
      </p:sp>
      <p:grpSp>
        <p:nvGrpSpPr>
          <p:cNvPr id="2" name="Группа 34"/>
          <p:cNvGrpSpPr/>
          <p:nvPr/>
        </p:nvGrpSpPr>
        <p:grpSpPr>
          <a:xfrm>
            <a:off x="827584" y="1844824"/>
            <a:ext cx="2088000" cy="900000"/>
            <a:chOff x="3059832" y="1988840"/>
            <a:chExt cx="2088000" cy="900000"/>
          </a:xfrm>
        </p:grpSpPr>
        <p:sp>
          <p:nvSpPr>
            <p:cNvPr id="15" name="Прямоугольник 14"/>
            <p:cNvSpPr/>
            <p:nvPr/>
          </p:nvSpPr>
          <p:spPr bwMode="auto">
            <a:xfrm>
              <a:off x="3059832" y="1988840"/>
              <a:ext cx="2088000" cy="900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ru-RU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 bwMode="auto">
            <a:xfrm>
              <a:off x="3149776" y="2078840"/>
              <a:ext cx="900000" cy="720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3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data</a:t>
              </a:r>
              <a:endParaRPr lang="ru-RU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10" name="Прямоугольник 9"/>
            <p:cNvSpPr/>
            <p:nvPr/>
          </p:nvSpPr>
          <p:spPr bwMode="auto">
            <a:xfrm>
              <a:off x="4157888" y="2078840"/>
              <a:ext cx="900000" cy="720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pointer</a:t>
              </a:r>
              <a:endParaRPr lang="ru-RU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</p:grpSp>
      <p:sp>
        <p:nvSpPr>
          <p:cNvPr id="31" name="Прямоугольник 30"/>
          <p:cNvSpPr/>
          <p:nvPr/>
        </p:nvSpPr>
        <p:spPr bwMode="auto">
          <a:xfrm>
            <a:off x="935696" y="3284984"/>
            <a:ext cx="900000" cy="90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HEAD pointer</a:t>
            </a:r>
            <a:endParaRPr lang="ru-RU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grpSp>
        <p:nvGrpSpPr>
          <p:cNvPr id="3" name="Группа 35"/>
          <p:cNvGrpSpPr/>
          <p:nvPr/>
        </p:nvGrpSpPr>
        <p:grpSpPr>
          <a:xfrm>
            <a:off x="3491880" y="1844824"/>
            <a:ext cx="2088000" cy="900000"/>
            <a:chOff x="3059832" y="1988840"/>
            <a:chExt cx="2088000" cy="900000"/>
          </a:xfrm>
        </p:grpSpPr>
        <p:sp>
          <p:nvSpPr>
            <p:cNvPr id="37" name="Прямоугольник 36"/>
            <p:cNvSpPr/>
            <p:nvPr/>
          </p:nvSpPr>
          <p:spPr bwMode="auto">
            <a:xfrm>
              <a:off x="3059832" y="1988840"/>
              <a:ext cx="2088000" cy="900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ru-RU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38" name="Прямоугольник 37"/>
            <p:cNvSpPr/>
            <p:nvPr/>
          </p:nvSpPr>
          <p:spPr bwMode="auto">
            <a:xfrm>
              <a:off x="3149776" y="2078840"/>
              <a:ext cx="900000" cy="720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3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data</a:t>
              </a:r>
              <a:endParaRPr lang="ru-RU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39" name="Прямоугольник 38"/>
            <p:cNvSpPr/>
            <p:nvPr/>
          </p:nvSpPr>
          <p:spPr bwMode="auto">
            <a:xfrm>
              <a:off x="4157888" y="2078840"/>
              <a:ext cx="900000" cy="720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pointer</a:t>
              </a:r>
              <a:endParaRPr lang="ru-RU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</p:grpSp>
      <p:grpSp>
        <p:nvGrpSpPr>
          <p:cNvPr id="5" name="Группа 40"/>
          <p:cNvGrpSpPr/>
          <p:nvPr/>
        </p:nvGrpSpPr>
        <p:grpSpPr>
          <a:xfrm>
            <a:off x="6300192" y="1844824"/>
            <a:ext cx="2088000" cy="900000"/>
            <a:chOff x="3059832" y="1988840"/>
            <a:chExt cx="2088000" cy="900000"/>
          </a:xfrm>
        </p:grpSpPr>
        <p:sp>
          <p:nvSpPr>
            <p:cNvPr id="42" name="Прямоугольник 41"/>
            <p:cNvSpPr/>
            <p:nvPr/>
          </p:nvSpPr>
          <p:spPr bwMode="auto">
            <a:xfrm>
              <a:off x="3059832" y="1988840"/>
              <a:ext cx="2088000" cy="900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ru-RU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43" name="Прямоугольник 42"/>
            <p:cNvSpPr/>
            <p:nvPr/>
          </p:nvSpPr>
          <p:spPr bwMode="auto">
            <a:xfrm>
              <a:off x="3149776" y="2078840"/>
              <a:ext cx="900000" cy="720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3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data</a:t>
              </a:r>
              <a:endParaRPr lang="ru-RU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44" name="Прямоугольник 43"/>
            <p:cNvSpPr/>
            <p:nvPr/>
          </p:nvSpPr>
          <p:spPr bwMode="auto">
            <a:xfrm>
              <a:off x="4157888" y="2078840"/>
              <a:ext cx="900000" cy="720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pointer</a:t>
              </a:r>
              <a:endParaRPr lang="ru-RU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</p:grpSp>
      <p:cxnSp>
        <p:nvCxnSpPr>
          <p:cNvPr id="47" name="Прямая со стрелкой 46"/>
          <p:cNvCxnSpPr>
            <a:stCxn id="31" idx="0"/>
            <a:endCxn id="15" idx="2"/>
          </p:cNvCxnSpPr>
          <p:nvPr/>
        </p:nvCxnSpPr>
        <p:spPr>
          <a:xfrm flipV="1">
            <a:off x="1385696" y="2744824"/>
            <a:ext cx="485888" cy="540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0" idx="3"/>
            <a:endCxn id="37" idx="1"/>
          </p:cNvCxnSpPr>
          <p:nvPr/>
        </p:nvCxnSpPr>
        <p:spPr>
          <a:xfrm>
            <a:off x="2825640" y="2294824"/>
            <a:ext cx="6662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39" idx="3"/>
            <a:endCxn id="42" idx="1"/>
          </p:cNvCxnSpPr>
          <p:nvPr/>
        </p:nvCxnSpPr>
        <p:spPr>
          <a:xfrm>
            <a:off x="5489936" y="2294824"/>
            <a:ext cx="8102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 bwMode="auto">
          <a:xfrm>
            <a:off x="4104048" y="3284784"/>
            <a:ext cx="900000" cy="90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CRAWLER pointer</a:t>
            </a:r>
            <a:endParaRPr lang="ru-RU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cxnSp>
        <p:nvCxnSpPr>
          <p:cNvPr id="22" name="Прямая со стрелкой 21"/>
          <p:cNvCxnSpPr>
            <a:stCxn id="20" idx="0"/>
            <a:endCxn id="37" idx="2"/>
          </p:cNvCxnSpPr>
          <p:nvPr/>
        </p:nvCxnSpPr>
        <p:spPr>
          <a:xfrm flipH="1" flipV="1">
            <a:off x="4535880" y="2744824"/>
            <a:ext cx="18168" cy="5399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92000" y="5291686"/>
            <a:ext cx="7596424" cy="545516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r>
              <a:rPr lang="en-US" sz="2600" dirty="0" smtClean="0"/>
              <a:t>crawler -&gt; pointer = </a:t>
            </a:r>
            <a:r>
              <a:rPr lang="en-US" sz="2600" dirty="0" err="1" smtClean="0"/>
              <a:t>malloc</a:t>
            </a:r>
            <a:r>
              <a:rPr lang="en-US" sz="2600" dirty="0" smtClean="0"/>
              <a:t>(</a:t>
            </a:r>
            <a:r>
              <a:rPr lang="en-US" sz="2600" dirty="0" err="1" smtClean="0"/>
              <a:t>sizeof</a:t>
            </a:r>
            <a:r>
              <a:rPr lang="en-US" sz="2600" dirty="0" smtClean="0"/>
              <a:t>(</a:t>
            </a:r>
            <a:r>
              <a:rPr lang="en-US" sz="2600" dirty="0" err="1" smtClean="0"/>
              <a:t>struct</a:t>
            </a:r>
            <a:r>
              <a:rPr lang="en-US" sz="2600" dirty="0" smtClean="0"/>
              <a:t> node));</a:t>
            </a:r>
            <a:endParaRPr lang="ru-RU" sz="26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792000" y="548680"/>
            <a:ext cx="7560000" cy="648072"/>
          </a:xfrm>
        </p:spPr>
        <p:txBody>
          <a:bodyPr anchor="ctr" anchorCtr="0"/>
          <a:lstStyle/>
          <a:p>
            <a:r>
              <a:rPr lang="en-US" sz="4800" spc="-300" dirty="0" smtClean="0"/>
              <a:t>List. Create. Step7</a:t>
            </a:r>
            <a:endParaRPr lang="ru-RU" sz="4800" spc="-300" dirty="0"/>
          </a:p>
        </p:txBody>
      </p:sp>
      <p:grpSp>
        <p:nvGrpSpPr>
          <p:cNvPr id="2" name="Группа 34"/>
          <p:cNvGrpSpPr/>
          <p:nvPr/>
        </p:nvGrpSpPr>
        <p:grpSpPr>
          <a:xfrm>
            <a:off x="827584" y="1844824"/>
            <a:ext cx="2088000" cy="900000"/>
            <a:chOff x="3059832" y="1988840"/>
            <a:chExt cx="2088000" cy="900000"/>
          </a:xfrm>
        </p:grpSpPr>
        <p:sp>
          <p:nvSpPr>
            <p:cNvPr id="15" name="Прямоугольник 14"/>
            <p:cNvSpPr/>
            <p:nvPr/>
          </p:nvSpPr>
          <p:spPr bwMode="auto">
            <a:xfrm>
              <a:off x="3059832" y="1988840"/>
              <a:ext cx="2088000" cy="900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ru-RU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 bwMode="auto">
            <a:xfrm>
              <a:off x="3149776" y="2078840"/>
              <a:ext cx="900000" cy="720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3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data</a:t>
              </a:r>
              <a:endParaRPr lang="ru-RU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10" name="Прямоугольник 9"/>
            <p:cNvSpPr/>
            <p:nvPr/>
          </p:nvSpPr>
          <p:spPr bwMode="auto">
            <a:xfrm>
              <a:off x="4157888" y="2078840"/>
              <a:ext cx="900000" cy="720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pointer</a:t>
              </a:r>
              <a:endParaRPr lang="ru-RU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</p:grpSp>
      <p:sp>
        <p:nvSpPr>
          <p:cNvPr id="31" name="Прямоугольник 30"/>
          <p:cNvSpPr/>
          <p:nvPr/>
        </p:nvSpPr>
        <p:spPr bwMode="auto">
          <a:xfrm>
            <a:off x="935696" y="3284984"/>
            <a:ext cx="900000" cy="90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HEAD pointer</a:t>
            </a:r>
            <a:endParaRPr lang="ru-RU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grpSp>
        <p:nvGrpSpPr>
          <p:cNvPr id="3" name="Группа 35"/>
          <p:cNvGrpSpPr/>
          <p:nvPr/>
        </p:nvGrpSpPr>
        <p:grpSpPr>
          <a:xfrm>
            <a:off x="3491880" y="1844824"/>
            <a:ext cx="2088000" cy="900000"/>
            <a:chOff x="3059832" y="1988840"/>
            <a:chExt cx="2088000" cy="900000"/>
          </a:xfrm>
        </p:grpSpPr>
        <p:sp>
          <p:nvSpPr>
            <p:cNvPr id="37" name="Прямоугольник 36"/>
            <p:cNvSpPr/>
            <p:nvPr/>
          </p:nvSpPr>
          <p:spPr bwMode="auto">
            <a:xfrm>
              <a:off x="3059832" y="1988840"/>
              <a:ext cx="2088000" cy="900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ru-RU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38" name="Прямоугольник 37"/>
            <p:cNvSpPr/>
            <p:nvPr/>
          </p:nvSpPr>
          <p:spPr bwMode="auto">
            <a:xfrm>
              <a:off x="3149776" y="2078840"/>
              <a:ext cx="900000" cy="720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3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data</a:t>
              </a:r>
              <a:endParaRPr lang="ru-RU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39" name="Прямоугольник 38"/>
            <p:cNvSpPr/>
            <p:nvPr/>
          </p:nvSpPr>
          <p:spPr bwMode="auto">
            <a:xfrm>
              <a:off x="4157888" y="2078840"/>
              <a:ext cx="900000" cy="720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pointer</a:t>
              </a:r>
              <a:endParaRPr lang="ru-RU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</p:grpSp>
      <p:grpSp>
        <p:nvGrpSpPr>
          <p:cNvPr id="5" name="Группа 40"/>
          <p:cNvGrpSpPr/>
          <p:nvPr/>
        </p:nvGrpSpPr>
        <p:grpSpPr>
          <a:xfrm>
            <a:off x="6300192" y="1844824"/>
            <a:ext cx="2088000" cy="900000"/>
            <a:chOff x="3059832" y="1988840"/>
            <a:chExt cx="2088000" cy="900000"/>
          </a:xfrm>
        </p:grpSpPr>
        <p:sp>
          <p:nvSpPr>
            <p:cNvPr id="42" name="Прямоугольник 41"/>
            <p:cNvSpPr/>
            <p:nvPr/>
          </p:nvSpPr>
          <p:spPr bwMode="auto">
            <a:xfrm>
              <a:off x="3059832" y="1988840"/>
              <a:ext cx="2088000" cy="900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ru-RU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43" name="Прямоугольник 42"/>
            <p:cNvSpPr/>
            <p:nvPr/>
          </p:nvSpPr>
          <p:spPr bwMode="auto">
            <a:xfrm>
              <a:off x="3149776" y="2078840"/>
              <a:ext cx="900000" cy="720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3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data</a:t>
              </a:r>
              <a:endParaRPr lang="ru-RU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44" name="Прямоугольник 43"/>
            <p:cNvSpPr/>
            <p:nvPr/>
          </p:nvSpPr>
          <p:spPr bwMode="auto">
            <a:xfrm>
              <a:off x="4157888" y="2078840"/>
              <a:ext cx="900000" cy="720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pointer</a:t>
              </a:r>
              <a:endParaRPr lang="ru-RU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</p:grpSp>
      <p:cxnSp>
        <p:nvCxnSpPr>
          <p:cNvPr id="47" name="Прямая со стрелкой 46"/>
          <p:cNvCxnSpPr>
            <a:stCxn id="31" idx="0"/>
            <a:endCxn id="15" idx="2"/>
          </p:cNvCxnSpPr>
          <p:nvPr/>
        </p:nvCxnSpPr>
        <p:spPr>
          <a:xfrm flipV="1">
            <a:off x="1385696" y="2744824"/>
            <a:ext cx="485888" cy="540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0" idx="3"/>
            <a:endCxn id="37" idx="1"/>
          </p:cNvCxnSpPr>
          <p:nvPr/>
        </p:nvCxnSpPr>
        <p:spPr>
          <a:xfrm>
            <a:off x="2825640" y="2294824"/>
            <a:ext cx="6662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39" idx="3"/>
            <a:endCxn id="42" idx="1"/>
          </p:cNvCxnSpPr>
          <p:nvPr/>
        </p:nvCxnSpPr>
        <p:spPr>
          <a:xfrm>
            <a:off x="5489936" y="2294824"/>
            <a:ext cx="8102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 bwMode="auto">
          <a:xfrm>
            <a:off x="4104048" y="3284784"/>
            <a:ext cx="900000" cy="90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CRAWLER pointer</a:t>
            </a:r>
            <a:endParaRPr lang="ru-RU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cxnSp>
        <p:nvCxnSpPr>
          <p:cNvPr id="22" name="Прямая со стрелкой 21"/>
          <p:cNvCxnSpPr>
            <a:stCxn id="20" idx="0"/>
            <a:endCxn id="42" idx="2"/>
          </p:cNvCxnSpPr>
          <p:nvPr/>
        </p:nvCxnSpPr>
        <p:spPr>
          <a:xfrm flipV="1">
            <a:off x="4554048" y="2744824"/>
            <a:ext cx="2790144" cy="5399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92000" y="5291686"/>
            <a:ext cx="7596424" cy="545516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r>
              <a:rPr lang="en-US" sz="2600" dirty="0" smtClean="0"/>
              <a:t>crawler = crawler -&gt; pointer;</a:t>
            </a:r>
            <a:endParaRPr lang="ru-RU" sz="26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792000" y="548680"/>
            <a:ext cx="7560000" cy="648072"/>
          </a:xfrm>
        </p:spPr>
        <p:txBody>
          <a:bodyPr anchor="ctr" anchorCtr="0"/>
          <a:lstStyle/>
          <a:p>
            <a:r>
              <a:rPr lang="en-US" sz="4800" spc="-300" dirty="0" smtClean="0"/>
              <a:t>List. Create. Step8</a:t>
            </a:r>
            <a:endParaRPr lang="ru-RU" sz="4800" spc="-300" dirty="0"/>
          </a:p>
        </p:txBody>
      </p:sp>
      <p:grpSp>
        <p:nvGrpSpPr>
          <p:cNvPr id="2" name="Группа 34"/>
          <p:cNvGrpSpPr/>
          <p:nvPr/>
        </p:nvGrpSpPr>
        <p:grpSpPr>
          <a:xfrm>
            <a:off x="827584" y="1844824"/>
            <a:ext cx="2088000" cy="900000"/>
            <a:chOff x="3059832" y="1988840"/>
            <a:chExt cx="2088000" cy="900000"/>
          </a:xfrm>
        </p:grpSpPr>
        <p:sp>
          <p:nvSpPr>
            <p:cNvPr id="15" name="Прямоугольник 14"/>
            <p:cNvSpPr/>
            <p:nvPr/>
          </p:nvSpPr>
          <p:spPr bwMode="auto">
            <a:xfrm>
              <a:off x="3059832" y="1988840"/>
              <a:ext cx="2088000" cy="900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ru-RU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 bwMode="auto">
            <a:xfrm>
              <a:off x="3149776" y="2078840"/>
              <a:ext cx="900000" cy="720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3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5</a:t>
              </a:r>
              <a:endParaRPr lang="ru-RU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10" name="Прямоугольник 9"/>
            <p:cNvSpPr/>
            <p:nvPr/>
          </p:nvSpPr>
          <p:spPr bwMode="auto">
            <a:xfrm>
              <a:off x="4157888" y="2078840"/>
              <a:ext cx="900000" cy="720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pointer</a:t>
              </a:r>
              <a:endParaRPr lang="ru-RU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</p:grpSp>
      <p:sp>
        <p:nvSpPr>
          <p:cNvPr id="31" name="Прямоугольник 30"/>
          <p:cNvSpPr/>
          <p:nvPr/>
        </p:nvSpPr>
        <p:spPr bwMode="auto">
          <a:xfrm>
            <a:off x="935696" y="3284984"/>
            <a:ext cx="900000" cy="90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HEAD pointer</a:t>
            </a:r>
            <a:endParaRPr lang="ru-RU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grpSp>
        <p:nvGrpSpPr>
          <p:cNvPr id="3" name="Группа 35"/>
          <p:cNvGrpSpPr/>
          <p:nvPr/>
        </p:nvGrpSpPr>
        <p:grpSpPr>
          <a:xfrm>
            <a:off x="3491880" y="1844824"/>
            <a:ext cx="2088000" cy="900000"/>
            <a:chOff x="3059832" y="1988840"/>
            <a:chExt cx="2088000" cy="900000"/>
          </a:xfrm>
        </p:grpSpPr>
        <p:sp>
          <p:nvSpPr>
            <p:cNvPr id="37" name="Прямоугольник 36"/>
            <p:cNvSpPr/>
            <p:nvPr/>
          </p:nvSpPr>
          <p:spPr bwMode="auto">
            <a:xfrm>
              <a:off x="3059832" y="1988840"/>
              <a:ext cx="2088000" cy="900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ru-RU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38" name="Прямоугольник 37"/>
            <p:cNvSpPr/>
            <p:nvPr/>
          </p:nvSpPr>
          <p:spPr bwMode="auto">
            <a:xfrm>
              <a:off x="3149776" y="2078840"/>
              <a:ext cx="900000" cy="720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3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data</a:t>
              </a:r>
              <a:endParaRPr lang="ru-RU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39" name="Прямоугольник 38"/>
            <p:cNvSpPr/>
            <p:nvPr/>
          </p:nvSpPr>
          <p:spPr bwMode="auto">
            <a:xfrm>
              <a:off x="4157888" y="2078840"/>
              <a:ext cx="900000" cy="720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pointer</a:t>
              </a:r>
              <a:endParaRPr lang="ru-RU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</p:grpSp>
      <p:grpSp>
        <p:nvGrpSpPr>
          <p:cNvPr id="5" name="Группа 40"/>
          <p:cNvGrpSpPr/>
          <p:nvPr/>
        </p:nvGrpSpPr>
        <p:grpSpPr>
          <a:xfrm>
            <a:off x="6300192" y="1844824"/>
            <a:ext cx="2088000" cy="900000"/>
            <a:chOff x="3059832" y="1988840"/>
            <a:chExt cx="2088000" cy="900000"/>
          </a:xfrm>
        </p:grpSpPr>
        <p:sp>
          <p:nvSpPr>
            <p:cNvPr id="42" name="Прямоугольник 41"/>
            <p:cNvSpPr/>
            <p:nvPr/>
          </p:nvSpPr>
          <p:spPr bwMode="auto">
            <a:xfrm>
              <a:off x="3059832" y="1988840"/>
              <a:ext cx="2088000" cy="900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ru-RU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43" name="Прямоугольник 42"/>
            <p:cNvSpPr/>
            <p:nvPr/>
          </p:nvSpPr>
          <p:spPr bwMode="auto">
            <a:xfrm>
              <a:off x="3149776" y="2078840"/>
              <a:ext cx="900000" cy="720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3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data</a:t>
              </a:r>
              <a:endParaRPr lang="ru-RU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44" name="Прямоугольник 43"/>
            <p:cNvSpPr/>
            <p:nvPr/>
          </p:nvSpPr>
          <p:spPr bwMode="auto">
            <a:xfrm>
              <a:off x="4157888" y="2078840"/>
              <a:ext cx="900000" cy="720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pointer</a:t>
              </a:r>
              <a:endParaRPr lang="ru-RU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</p:grpSp>
      <p:cxnSp>
        <p:nvCxnSpPr>
          <p:cNvPr id="47" name="Прямая со стрелкой 46"/>
          <p:cNvCxnSpPr>
            <a:stCxn id="31" idx="0"/>
            <a:endCxn id="15" idx="2"/>
          </p:cNvCxnSpPr>
          <p:nvPr/>
        </p:nvCxnSpPr>
        <p:spPr>
          <a:xfrm flipV="1">
            <a:off x="1385696" y="2744824"/>
            <a:ext cx="485888" cy="540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0" idx="3"/>
            <a:endCxn id="37" idx="1"/>
          </p:cNvCxnSpPr>
          <p:nvPr/>
        </p:nvCxnSpPr>
        <p:spPr>
          <a:xfrm>
            <a:off x="2825640" y="2294824"/>
            <a:ext cx="6662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39" idx="3"/>
            <a:endCxn id="42" idx="1"/>
          </p:cNvCxnSpPr>
          <p:nvPr/>
        </p:nvCxnSpPr>
        <p:spPr>
          <a:xfrm>
            <a:off x="5489936" y="2294824"/>
            <a:ext cx="8102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 bwMode="auto">
          <a:xfrm>
            <a:off x="4104048" y="3284784"/>
            <a:ext cx="900000" cy="90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CRAWLER pointer</a:t>
            </a:r>
            <a:endParaRPr lang="ru-RU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cxnSp>
        <p:nvCxnSpPr>
          <p:cNvPr id="22" name="Прямая со стрелкой 21"/>
          <p:cNvCxnSpPr>
            <a:stCxn id="20" idx="0"/>
            <a:endCxn id="15" idx="2"/>
          </p:cNvCxnSpPr>
          <p:nvPr/>
        </p:nvCxnSpPr>
        <p:spPr>
          <a:xfrm flipH="1" flipV="1">
            <a:off x="1871584" y="2744824"/>
            <a:ext cx="2682464" cy="5399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92000" y="5091632"/>
            <a:ext cx="7596424" cy="945625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r>
              <a:rPr lang="en-US" sz="2600" dirty="0" smtClean="0"/>
              <a:t>crawler = </a:t>
            </a:r>
            <a:r>
              <a:rPr lang="en-US" sz="2600" dirty="0" smtClean="0"/>
              <a:t>head;</a:t>
            </a:r>
          </a:p>
          <a:p>
            <a:r>
              <a:rPr lang="en-US" sz="2600" dirty="0" smtClean="0"/>
              <a:t>crawler -&gt; data = 5;</a:t>
            </a:r>
            <a:endParaRPr lang="ru-RU" sz="26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792000" y="548680"/>
            <a:ext cx="7560000" cy="648072"/>
          </a:xfrm>
        </p:spPr>
        <p:txBody>
          <a:bodyPr anchor="ctr" anchorCtr="0"/>
          <a:lstStyle/>
          <a:p>
            <a:r>
              <a:rPr lang="en-US" sz="4800" spc="-300" dirty="0" smtClean="0"/>
              <a:t>List. Create. Step9</a:t>
            </a:r>
            <a:endParaRPr lang="ru-RU" sz="4800" spc="-300" dirty="0"/>
          </a:p>
        </p:txBody>
      </p:sp>
      <p:grpSp>
        <p:nvGrpSpPr>
          <p:cNvPr id="2" name="Группа 34"/>
          <p:cNvGrpSpPr/>
          <p:nvPr/>
        </p:nvGrpSpPr>
        <p:grpSpPr>
          <a:xfrm>
            <a:off x="827584" y="1844824"/>
            <a:ext cx="2088000" cy="900000"/>
            <a:chOff x="3059832" y="1988840"/>
            <a:chExt cx="2088000" cy="900000"/>
          </a:xfrm>
        </p:grpSpPr>
        <p:sp>
          <p:nvSpPr>
            <p:cNvPr id="15" name="Прямоугольник 14"/>
            <p:cNvSpPr/>
            <p:nvPr/>
          </p:nvSpPr>
          <p:spPr bwMode="auto">
            <a:xfrm>
              <a:off x="3059832" y="1988840"/>
              <a:ext cx="2088000" cy="900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ru-RU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 bwMode="auto">
            <a:xfrm>
              <a:off x="3149776" y="2078840"/>
              <a:ext cx="900000" cy="720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3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5</a:t>
              </a:r>
              <a:endParaRPr lang="ru-RU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10" name="Прямоугольник 9"/>
            <p:cNvSpPr/>
            <p:nvPr/>
          </p:nvSpPr>
          <p:spPr bwMode="auto">
            <a:xfrm>
              <a:off x="4157888" y="2078840"/>
              <a:ext cx="900000" cy="720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pointer</a:t>
              </a:r>
              <a:endParaRPr lang="ru-RU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</p:grpSp>
      <p:sp>
        <p:nvSpPr>
          <p:cNvPr id="31" name="Прямоугольник 30"/>
          <p:cNvSpPr/>
          <p:nvPr/>
        </p:nvSpPr>
        <p:spPr bwMode="auto">
          <a:xfrm>
            <a:off x="935696" y="3284984"/>
            <a:ext cx="900000" cy="90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HEAD pointer</a:t>
            </a:r>
            <a:endParaRPr lang="ru-RU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grpSp>
        <p:nvGrpSpPr>
          <p:cNvPr id="3" name="Группа 35"/>
          <p:cNvGrpSpPr/>
          <p:nvPr/>
        </p:nvGrpSpPr>
        <p:grpSpPr>
          <a:xfrm>
            <a:off x="3491880" y="1844824"/>
            <a:ext cx="2088000" cy="900000"/>
            <a:chOff x="3059832" y="1988840"/>
            <a:chExt cx="2088000" cy="900000"/>
          </a:xfrm>
        </p:grpSpPr>
        <p:sp>
          <p:nvSpPr>
            <p:cNvPr id="37" name="Прямоугольник 36"/>
            <p:cNvSpPr/>
            <p:nvPr/>
          </p:nvSpPr>
          <p:spPr bwMode="auto">
            <a:xfrm>
              <a:off x="3059832" y="1988840"/>
              <a:ext cx="2088000" cy="900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ru-RU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38" name="Прямоугольник 37"/>
            <p:cNvSpPr/>
            <p:nvPr/>
          </p:nvSpPr>
          <p:spPr bwMode="auto">
            <a:xfrm>
              <a:off x="3149776" y="2078840"/>
              <a:ext cx="900000" cy="720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3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7</a:t>
              </a:r>
              <a:endParaRPr lang="ru-RU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39" name="Прямоугольник 38"/>
            <p:cNvSpPr/>
            <p:nvPr/>
          </p:nvSpPr>
          <p:spPr bwMode="auto">
            <a:xfrm>
              <a:off x="4157888" y="2078840"/>
              <a:ext cx="900000" cy="720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pointer</a:t>
              </a:r>
              <a:endParaRPr lang="ru-RU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</p:grpSp>
      <p:grpSp>
        <p:nvGrpSpPr>
          <p:cNvPr id="5" name="Группа 40"/>
          <p:cNvGrpSpPr/>
          <p:nvPr/>
        </p:nvGrpSpPr>
        <p:grpSpPr>
          <a:xfrm>
            <a:off x="6300192" y="1844824"/>
            <a:ext cx="2088000" cy="900000"/>
            <a:chOff x="3059832" y="1988840"/>
            <a:chExt cx="2088000" cy="900000"/>
          </a:xfrm>
        </p:grpSpPr>
        <p:sp>
          <p:nvSpPr>
            <p:cNvPr id="42" name="Прямоугольник 41"/>
            <p:cNvSpPr/>
            <p:nvPr/>
          </p:nvSpPr>
          <p:spPr bwMode="auto">
            <a:xfrm>
              <a:off x="3059832" y="1988840"/>
              <a:ext cx="2088000" cy="900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ru-RU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43" name="Прямоугольник 42"/>
            <p:cNvSpPr/>
            <p:nvPr/>
          </p:nvSpPr>
          <p:spPr bwMode="auto">
            <a:xfrm>
              <a:off x="3149776" y="2078840"/>
              <a:ext cx="900000" cy="720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3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data</a:t>
              </a:r>
              <a:endParaRPr lang="ru-RU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44" name="Прямоугольник 43"/>
            <p:cNvSpPr/>
            <p:nvPr/>
          </p:nvSpPr>
          <p:spPr bwMode="auto">
            <a:xfrm>
              <a:off x="4157888" y="2078840"/>
              <a:ext cx="900000" cy="720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pointer</a:t>
              </a:r>
              <a:endParaRPr lang="ru-RU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</p:grpSp>
      <p:cxnSp>
        <p:nvCxnSpPr>
          <p:cNvPr id="47" name="Прямая со стрелкой 46"/>
          <p:cNvCxnSpPr>
            <a:stCxn id="31" idx="0"/>
            <a:endCxn id="15" idx="2"/>
          </p:cNvCxnSpPr>
          <p:nvPr/>
        </p:nvCxnSpPr>
        <p:spPr>
          <a:xfrm flipV="1">
            <a:off x="1385696" y="2744824"/>
            <a:ext cx="485888" cy="540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0" idx="3"/>
            <a:endCxn id="37" idx="1"/>
          </p:cNvCxnSpPr>
          <p:nvPr/>
        </p:nvCxnSpPr>
        <p:spPr>
          <a:xfrm>
            <a:off x="2825640" y="2294824"/>
            <a:ext cx="6662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39" idx="3"/>
            <a:endCxn id="42" idx="1"/>
          </p:cNvCxnSpPr>
          <p:nvPr/>
        </p:nvCxnSpPr>
        <p:spPr>
          <a:xfrm>
            <a:off x="5489936" y="2294824"/>
            <a:ext cx="8102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 bwMode="auto">
          <a:xfrm>
            <a:off x="4104048" y="3284784"/>
            <a:ext cx="900000" cy="90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CRAWLER pointer</a:t>
            </a:r>
            <a:endParaRPr lang="ru-RU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cxnSp>
        <p:nvCxnSpPr>
          <p:cNvPr id="22" name="Прямая со стрелкой 21"/>
          <p:cNvCxnSpPr>
            <a:stCxn id="20" idx="0"/>
            <a:endCxn id="37" idx="2"/>
          </p:cNvCxnSpPr>
          <p:nvPr/>
        </p:nvCxnSpPr>
        <p:spPr>
          <a:xfrm flipH="1" flipV="1">
            <a:off x="4535880" y="2744824"/>
            <a:ext cx="18168" cy="5399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92000" y="5091632"/>
            <a:ext cx="7596424" cy="945625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r>
              <a:rPr lang="en-US" sz="2600" dirty="0" smtClean="0"/>
              <a:t>crawler = </a:t>
            </a:r>
            <a:r>
              <a:rPr lang="en-US" sz="2600" dirty="0" smtClean="0"/>
              <a:t>crawler -&gt; pointer;</a:t>
            </a:r>
          </a:p>
          <a:p>
            <a:r>
              <a:rPr lang="en-US" sz="2600" dirty="0" smtClean="0"/>
              <a:t>crawler -&gt; data = 7;</a:t>
            </a:r>
            <a:endParaRPr lang="ru-RU" sz="26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792000" y="548680"/>
            <a:ext cx="7560000" cy="648072"/>
          </a:xfrm>
        </p:spPr>
        <p:txBody>
          <a:bodyPr anchor="ctr" anchorCtr="0"/>
          <a:lstStyle/>
          <a:p>
            <a:r>
              <a:rPr lang="en-US" sz="4800" spc="-300" dirty="0" smtClean="0"/>
              <a:t>List. Create. Step10</a:t>
            </a:r>
            <a:endParaRPr lang="ru-RU" sz="4800" spc="-300" dirty="0"/>
          </a:p>
        </p:txBody>
      </p:sp>
      <p:grpSp>
        <p:nvGrpSpPr>
          <p:cNvPr id="2" name="Группа 34"/>
          <p:cNvGrpSpPr/>
          <p:nvPr/>
        </p:nvGrpSpPr>
        <p:grpSpPr>
          <a:xfrm>
            <a:off x="827584" y="1844824"/>
            <a:ext cx="2088000" cy="900000"/>
            <a:chOff x="3059832" y="1988840"/>
            <a:chExt cx="2088000" cy="900000"/>
          </a:xfrm>
        </p:grpSpPr>
        <p:sp>
          <p:nvSpPr>
            <p:cNvPr id="15" name="Прямоугольник 14"/>
            <p:cNvSpPr/>
            <p:nvPr/>
          </p:nvSpPr>
          <p:spPr bwMode="auto">
            <a:xfrm>
              <a:off x="3059832" y="1988840"/>
              <a:ext cx="2088000" cy="900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ru-RU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 bwMode="auto">
            <a:xfrm>
              <a:off x="3149776" y="2078840"/>
              <a:ext cx="900000" cy="720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3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5</a:t>
              </a:r>
              <a:endParaRPr lang="ru-RU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10" name="Прямоугольник 9"/>
            <p:cNvSpPr/>
            <p:nvPr/>
          </p:nvSpPr>
          <p:spPr bwMode="auto">
            <a:xfrm>
              <a:off x="4157888" y="2078840"/>
              <a:ext cx="900000" cy="720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pointer</a:t>
              </a:r>
              <a:endParaRPr lang="ru-RU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</p:grpSp>
      <p:sp>
        <p:nvSpPr>
          <p:cNvPr id="31" name="Прямоугольник 30"/>
          <p:cNvSpPr/>
          <p:nvPr/>
        </p:nvSpPr>
        <p:spPr bwMode="auto">
          <a:xfrm>
            <a:off x="935696" y="3284984"/>
            <a:ext cx="900000" cy="90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HEAD pointer</a:t>
            </a:r>
            <a:endParaRPr lang="ru-RU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grpSp>
        <p:nvGrpSpPr>
          <p:cNvPr id="3" name="Группа 35"/>
          <p:cNvGrpSpPr/>
          <p:nvPr/>
        </p:nvGrpSpPr>
        <p:grpSpPr>
          <a:xfrm>
            <a:off x="3491880" y="1844824"/>
            <a:ext cx="2088000" cy="900000"/>
            <a:chOff x="3059832" y="1988840"/>
            <a:chExt cx="2088000" cy="900000"/>
          </a:xfrm>
        </p:grpSpPr>
        <p:sp>
          <p:nvSpPr>
            <p:cNvPr id="37" name="Прямоугольник 36"/>
            <p:cNvSpPr/>
            <p:nvPr/>
          </p:nvSpPr>
          <p:spPr bwMode="auto">
            <a:xfrm>
              <a:off x="3059832" y="1988840"/>
              <a:ext cx="2088000" cy="900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ru-RU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38" name="Прямоугольник 37"/>
            <p:cNvSpPr/>
            <p:nvPr/>
          </p:nvSpPr>
          <p:spPr bwMode="auto">
            <a:xfrm>
              <a:off x="3149776" y="2078840"/>
              <a:ext cx="900000" cy="720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3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7</a:t>
              </a:r>
              <a:endParaRPr lang="ru-RU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39" name="Прямоугольник 38"/>
            <p:cNvSpPr/>
            <p:nvPr/>
          </p:nvSpPr>
          <p:spPr bwMode="auto">
            <a:xfrm>
              <a:off x="4157888" y="2078840"/>
              <a:ext cx="900000" cy="720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pointer</a:t>
              </a:r>
              <a:endParaRPr lang="ru-RU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</p:grpSp>
      <p:grpSp>
        <p:nvGrpSpPr>
          <p:cNvPr id="5" name="Группа 40"/>
          <p:cNvGrpSpPr/>
          <p:nvPr/>
        </p:nvGrpSpPr>
        <p:grpSpPr>
          <a:xfrm>
            <a:off x="6300192" y="1844824"/>
            <a:ext cx="2088000" cy="900000"/>
            <a:chOff x="3059832" y="1988840"/>
            <a:chExt cx="2088000" cy="900000"/>
          </a:xfrm>
        </p:grpSpPr>
        <p:sp>
          <p:nvSpPr>
            <p:cNvPr id="42" name="Прямоугольник 41"/>
            <p:cNvSpPr/>
            <p:nvPr/>
          </p:nvSpPr>
          <p:spPr bwMode="auto">
            <a:xfrm>
              <a:off x="3059832" y="1988840"/>
              <a:ext cx="2088000" cy="900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ru-RU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43" name="Прямоугольник 42"/>
            <p:cNvSpPr/>
            <p:nvPr/>
          </p:nvSpPr>
          <p:spPr bwMode="auto">
            <a:xfrm>
              <a:off x="3149776" y="2078840"/>
              <a:ext cx="900000" cy="720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3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9</a:t>
              </a:r>
              <a:endParaRPr lang="ru-RU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44" name="Прямоугольник 43"/>
            <p:cNvSpPr/>
            <p:nvPr/>
          </p:nvSpPr>
          <p:spPr bwMode="auto">
            <a:xfrm>
              <a:off x="4157888" y="2078840"/>
              <a:ext cx="900000" cy="720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pointer</a:t>
              </a:r>
              <a:endParaRPr lang="ru-RU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</p:grpSp>
      <p:cxnSp>
        <p:nvCxnSpPr>
          <p:cNvPr id="47" name="Прямая со стрелкой 46"/>
          <p:cNvCxnSpPr>
            <a:stCxn id="31" idx="0"/>
            <a:endCxn id="15" idx="2"/>
          </p:cNvCxnSpPr>
          <p:nvPr/>
        </p:nvCxnSpPr>
        <p:spPr>
          <a:xfrm flipV="1">
            <a:off x="1385696" y="2744824"/>
            <a:ext cx="485888" cy="540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0" idx="3"/>
            <a:endCxn id="37" idx="1"/>
          </p:cNvCxnSpPr>
          <p:nvPr/>
        </p:nvCxnSpPr>
        <p:spPr>
          <a:xfrm>
            <a:off x="2825640" y="2294824"/>
            <a:ext cx="6662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39" idx="3"/>
            <a:endCxn id="42" idx="1"/>
          </p:cNvCxnSpPr>
          <p:nvPr/>
        </p:nvCxnSpPr>
        <p:spPr>
          <a:xfrm>
            <a:off x="5489936" y="2294824"/>
            <a:ext cx="8102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 bwMode="auto">
          <a:xfrm>
            <a:off x="4104048" y="3284784"/>
            <a:ext cx="900000" cy="90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CRAWLER pointer</a:t>
            </a:r>
            <a:endParaRPr lang="ru-RU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cxnSp>
        <p:nvCxnSpPr>
          <p:cNvPr id="22" name="Прямая со стрелкой 21"/>
          <p:cNvCxnSpPr>
            <a:stCxn id="20" idx="0"/>
            <a:endCxn id="42" idx="2"/>
          </p:cNvCxnSpPr>
          <p:nvPr/>
        </p:nvCxnSpPr>
        <p:spPr>
          <a:xfrm flipV="1">
            <a:off x="4554048" y="2744824"/>
            <a:ext cx="2790144" cy="5399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92000" y="5091632"/>
            <a:ext cx="7596424" cy="945625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r>
              <a:rPr lang="en-US" sz="2600" dirty="0" smtClean="0"/>
              <a:t>crawler = </a:t>
            </a:r>
            <a:r>
              <a:rPr lang="en-US" sz="2600" dirty="0" smtClean="0"/>
              <a:t>crawler -&gt; pointer;</a:t>
            </a:r>
          </a:p>
          <a:p>
            <a:r>
              <a:rPr lang="en-US" sz="2600" dirty="0" smtClean="0"/>
              <a:t>crawler -&gt; data = 9;</a:t>
            </a:r>
            <a:endParaRPr lang="ru-RU" sz="26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792000" y="548680"/>
            <a:ext cx="7560000" cy="648072"/>
          </a:xfrm>
        </p:spPr>
        <p:txBody>
          <a:bodyPr anchor="ctr" anchorCtr="0"/>
          <a:lstStyle/>
          <a:p>
            <a:r>
              <a:rPr lang="en-US" sz="4800" spc="-300" dirty="0" smtClean="0"/>
              <a:t>Array</a:t>
            </a:r>
            <a:endParaRPr lang="ru-RU" sz="4800" spc="-300" dirty="0"/>
          </a:p>
        </p:txBody>
      </p:sp>
      <p:sp>
        <p:nvSpPr>
          <p:cNvPr id="5" name="TextBox 4"/>
          <p:cNvSpPr txBox="1"/>
          <p:nvPr/>
        </p:nvSpPr>
        <p:spPr>
          <a:xfrm>
            <a:off x="3131840" y="3904196"/>
            <a:ext cx="5220160" cy="2145954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r>
              <a:rPr lang="en-US" sz="2600" dirty="0" err="1" smtClean="0"/>
              <a:t>int</a:t>
            </a:r>
            <a:r>
              <a:rPr lang="en-US" sz="2600" dirty="0" smtClean="0"/>
              <a:t>* A</a:t>
            </a:r>
            <a:r>
              <a:rPr lang="en-US" sz="2600" dirty="0" smtClean="0"/>
              <a:t>;</a:t>
            </a:r>
          </a:p>
          <a:p>
            <a:r>
              <a:rPr lang="en-US" sz="2600" dirty="0" smtClean="0"/>
              <a:t>A  = </a:t>
            </a:r>
            <a:r>
              <a:rPr lang="en-US" sz="2600" dirty="0" err="1" smtClean="0"/>
              <a:t>malloc</a:t>
            </a:r>
            <a:r>
              <a:rPr lang="en-US" sz="2600" dirty="0" smtClean="0"/>
              <a:t>(5 * </a:t>
            </a:r>
            <a:r>
              <a:rPr lang="en-US" sz="2600" dirty="0" err="1" smtClean="0"/>
              <a:t>sizeof</a:t>
            </a:r>
            <a:r>
              <a:rPr lang="en-US" sz="2600" dirty="0" smtClean="0"/>
              <a:t>(</a:t>
            </a:r>
            <a:r>
              <a:rPr lang="en-US" sz="2600" dirty="0" err="1" smtClean="0"/>
              <a:t>int</a:t>
            </a:r>
            <a:r>
              <a:rPr lang="en-US" sz="2600" dirty="0" smtClean="0"/>
              <a:t>));</a:t>
            </a:r>
          </a:p>
          <a:p>
            <a:endParaRPr lang="en-US" sz="2600" dirty="0" smtClean="0"/>
          </a:p>
          <a:p>
            <a:r>
              <a:rPr lang="en-US" sz="2600" dirty="0" smtClean="0"/>
              <a:t>A == &amp;A[0]</a:t>
            </a:r>
          </a:p>
          <a:p>
            <a:r>
              <a:rPr lang="en-US" sz="2600" dirty="0" smtClean="0"/>
              <a:t>A[</a:t>
            </a:r>
            <a:r>
              <a:rPr lang="en-US" sz="2600" dirty="0" err="1" smtClean="0"/>
              <a:t>i</a:t>
            </a:r>
            <a:r>
              <a:rPr lang="en-US" sz="2600" dirty="0" smtClean="0"/>
              <a:t>] == &amp;A[0] + </a:t>
            </a:r>
            <a:r>
              <a:rPr lang="en-US" sz="2600" dirty="0" err="1" smtClean="0"/>
              <a:t>i</a:t>
            </a:r>
            <a:r>
              <a:rPr lang="en-US" sz="2600" dirty="0" smtClean="0"/>
              <a:t> * </a:t>
            </a:r>
            <a:r>
              <a:rPr lang="en-US" sz="2600" dirty="0" err="1" smtClean="0"/>
              <a:t>sizeof</a:t>
            </a:r>
            <a:r>
              <a:rPr lang="en-US" sz="2600" dirty="0" smtClean="0"/>
              <a:t>(</a:t>
            </a:r>
            <a:r>
              <a:rPr lang="en-US" sz="2600" dirty="0" err="1" smtClean="0"/>
              <a:t>int</a:t>
            </a:r>
            <a:r>
              <a:rPr lang="en-US" sz="2600" dirty="0" smtClean="0"/>
              <a:t>)</a:t>
            </a:r>
            <a:endParaRPr lang="ru-RU" sz="2600" dirty="0"/>
          </a:p>
        </p:txBody>
      </p:sp>
      <p:sp>
        <p:nvSpPr>
          <p:cNvPr id="21" name="Прямоугольник 20"/>
          <p:cNvSpPr/>
          <p:nvPr/>
        </p:nvSpPr>
        <p:spPr bwMode="auto">
          <a:xfrm>
            <a:off x="755576" y="2096892"/>
            <a:ext cx="5616624" cy="10801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ru-RU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5" name="Прямоугольник 14"/>
          <p:cNvSpPr/>
          <p:nvPr/>
        </p:nvSpPr>
        <p:spPr bwMode="auto">
          <a:xfrm>
            <a:off x="953648" y="4041108"/>
            <a:ext cx="900000" cy="72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A</a:t>
            </a:r>
            <a:endParaRPr lang="ru-RU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grpSp>
        <p:nvGrpSpPr>
          <p:cNvPr id="22" name="Группа 21"/>
          <p:cNvGrpSpPr/>
          <p:nvPr/>
        </p:nvGrpSpPr>
        <p:grpSpPr>
          <a:xfrm>
            <a:off x="953648" y="2276952"/>
            <a:ext cx="5220480" cy="720000"/>
            <a:chOff x="899592" y="1772816"/>
            <a:chExt cx="5220480" cy="720000"/>
          </a:xfrm>
        </p:grpSpPr>
        <p:sp>
          <p:nvSpPr>
            <p:cNvPr id="7" name="Прямоугольник 6"/>
            <p:cNvSpPr/>
            <p:nvPr/>
          </p:nvSpPr>
          <p:spPr bwMode="auto">
            <a:xfrm>
              <a:off x="899592" y="1772816"/>
              <a:ext cx="900000" cy="720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3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A[0]</a:t>
              </a:r>
              <a:endParaRPr lang="ru-RU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14" name="Прямоугольник 13"/>
            <p:cNvSpPr/>
            <p:nvPr/>
          </p:nvSpPr>
          <p:spPr bwMode="auto">
            <a:xfrm>
              <a:off x="1979712" y="1772816"/>
              <a:ext cx="900000" cy="720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3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A[1]</a:t>
              </a:r>
              <a:endParaRPr lang="ru-RU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18" name="Прямоугольник 17"/>
            <p:cNvSpPr/>
            <p:nvPr/>
          </p:nvSpPr>
          <p:spPr bwMode="auto">
            <a:xfrm>
              <a:off x="3059832" y="1772816"/>
              <a:ext cx="900000" cy="720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3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A[2]</a:t>
              </a:r>
              <a:endParaRPr lang="ru-RU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19" name="Прямоугольник 18"/>
            <p:cNvSpPr/>
            <p:nvPr/>
          </p:nvSpPr>
          <p:spPr bwMode="auto">
            <a:xfrm>
              <a:off x="4139952" y="1772816"/>
              <a:ext cx="900000" cy="720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3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A[3]</a:t>
              </a:r>
              <a:endParaRPr lang="ru-RU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20" name="Прямоугольник 19"/>
            <p:cNvSpPr/>
            <p:nvPr/>
          </p:nvSpPr>
          <p:spPr bwMode="auto">
            <a:xfrm>
              <a:off x="5220072" y="1772816"/>
              <a:ext cx="900000" cy="720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3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A[4]</a:t>
              </a:r>
              <a:endParaRPr lang="ru-RU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</p:grpSp>
      <p:cxnSp>
        <p:nvCxnSpPr>
          <p:cNvPr id="24" name="Прямая со стрелкой 23"/>
          <p:cNvCxnSpPr>
            <a:stCxn id="15" idx="0"/>
            <a:endCxn id="7" idx="2"/>
          </p:cNvCxnSpPr>
          <p:nvPr/>
        </p:nvCxnSpPr>
        <p:spPr>
          <a:xfrm flipV="1">
            <a:off x="1403648" y="2996952"/>
            <a:ext cx="0" cy="10441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131840" y="660757"/>
            <a:ext cx="5220160" cy="545516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r>
              <a:rPr lang="en-US" sz="2600" b="1" dirty="0" err="1" smtClean="0"/>
              <a:t>int</a:t>
            </a:r>
            <a:r>
              <a:rPr lang="en-US" sz="2600" b="1" dirty="0" smtClean="0"/>
              <a:t> A[5];</a:t>
            </a:r>
            <a:endParaRPr lang="ru-RU" sz="2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792000" y="548680"/>
            <a:ext cx="7560000" cy="648072"/>
          </a:xfrm>
        </p:spPr>
        <p:txBody>
          <a:bodyPr anchor="ctr" anchorCtr="0"/>
          <a:lstStyle/>
          <a:p>
            <a:r>
              <a:rPr lang="en-US" sz="4800" spc="-300" dirty="0" smtClean="0"/>
              <a:t>Array</a:t>
            </a:r>
            <a:endParaRPr lang="ru-RU" sz="4800" spc="-300" dirty="0"/>
          </a:p>
        </p:txBody>
      </p:sp>
      <p:sp>
        <p:nvSpPr>
          <p:cNvPr id="5" name="TextBox 4"/>
          <p:cNvSpPr txBox="1"/>
          <p:nvPr/>
        </p:nvSpPr>
        <p:spPr>
          <a:xfrm>
            <a:off x="792000" y="3018496"/>
            <a:ext cx="7560000" cy="1745844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r>
              <a:rPr lang="ru-RU" sz="2600" b="1" dirty="0" smtClean="0"/>
              <a:t>Массивы</a:t>
            </a:r>
            <a:r>
              <a:rPr lang="ru-RU" sz="2600" dirty="0" smtClean="0"/>
              <a:t> </a:t>
            </a:r>
            <a:r>
              <a:rPr lang="en-US" sz="2600" dirty="0" smtClean="0"/>
              <a:t>-</a:t>
            </a:r>
            <a:r>
              <a:rPr lang="ru-RU" sz="2600" dirty="0" smtClean="0"/>
              <a:t> </a:t>
            </a:r>
            <a:r>
              <a:rPr lang="ru-RU" sz="2600" dirty="0" smtClean="0"/>
              <a:t>очень полезные сущности, особенно в тех случаях, когда необходимо под одним именем объединить группы переменных одного и того же </a:t>
            </a:r>
            <a:r>
              <a:rPr lang="ru-RU" sz="2600" dirty="0" smtClean="0"/>
              <a:t>типа.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792000" y="548680"/>
            <a:ext cx="7560000" cy="648072"/>
          </a:xfrm>
        </p:spPr>
        <p:txBody>
          <a:bodyPr anchor="ctr" anchorCtr="0"/>
          <a:lstStyle/>
          <a:p>
            <a:r>
              <a:rPr lang="en-US" sz="4800" spc="-300" dirty="0" smtClean="0"/>
              <a:t>List</a:t>
            </a:r>
            <a:endParaRPr lang="ru-RU" sz="4800" spc="-300" dirty="0"/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953648" y="2276952"/>
            <a:ext cx="900000" cy="72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ru-RU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2524310" y="4149080"/>
            <a:ext cx="900000" cy="72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ru-RU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4094972" y="2276952"/>
            <a:ext cx="900000" cy="72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ru-RU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5665634" y="4149080"/>
            <a:ext cx="900000" cy="72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ru-RU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0" name="Прямоугольник 19"/>
          <p:cNvSpPr/>
          <p:nvPr/>
        </p:nvSpPr>
        <p:spPr bwMode="auto">
          <a:xfrm>
            <a:off x="7236296" y="2276952"/>
            <a:ext cx="900000" cy="72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ru-RU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/>
          <p:cNvSpPr/>
          <p:nvPr/>
        </p:nvSpPr>
        <p:spPr bwMode="auto">
          <a:xfrm>
            <a:off x="5220072" y="4077072"/>
            <a:ext cx="2088232" cy="864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ru-RU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 bwMode="auto">
          <a:xfrm>
            <a:off x="2123728" y="4077072"/>
            <a:ext cx="2088232" cy="864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ru-RU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7" name="Прямоугольник 16"/>
          <p:cNvSpPr/>
          <p:nvPr/>
        </p:nvSpPr>
        <p:spPr bwMode="auto">
          <a:xfrm>
            <a:off x="6804248" y="2204864"/>
            <a:ext cx="2088232" cy="864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ru-RU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 bwMode="auto">
          <a:xfrm>
            <a:off x="3635896" y="2204864"/>
            <a:ext cx="2088232" cy="864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ru-RU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5" name="Прямоугольник 14"/>
          <p:cNvSpPr/>
          <p:nvPr/>
        </p:nvSpPr>
        <p:spPr bwMode="auto">
          <a:xfrm>
            <a:off x="539552" y="2204864"/>
            <a:ext cx="2088232" cy="864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ru-RU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792000" y="548680"/>
            <a:ext cx="7560000" cy="648072"/>
          </a:xfrm>
        </p:spPr>
        <p:txBody>
          <a:bodyPr anchor="ctr" anchorCtr="0"/>
          <a:lstStyle/>
          <a:p>
            <a:r>
              <a:rPr lang="en-US" sz="4800" spc="-300" dirty="0" smtClean="0"/>
              <a:t>List</a:t>
            </a:r>
            <a:endParaRPr lang="ru-RU" sz="4800" spc="-300" dirty="0"/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611560" y="2276952"/>
            <a:ext cx="900000" cy="72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data</a:t>
            </a:r>
            <a:endParaRPr lang="ru-RU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2182222" y="4149080"/>
            <a:ext cx="900000" cy="72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data</a:t>
            </a:r>
            <a:endParaRPr lang="ru-RU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3752884" y="2276952"/>
            <a:ext cx="900000" cy="72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data</a:t>
            </a:r>
            <a:endParaRPr lang="ru-RU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5323546" y="4149080"/>
            <a:ext cx="900000" cy="72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data</a:t>
            </a:r>
            <a:endParaRPr lang="ru-RU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0" name="Прямоугольник 19"/>
          <p:cNvSpPr/>
          <p:nvPr/>
        </p:nvSpPr>
        <p:spPr bwMode="auto">
          <a:xfrm>
            <a:off x="6894208" y="2276952"/>
            <a:ext cx="900000" cy="72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data</a:t>
            </a:r>
            <a:endParaRPr lang="ru-RU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203848" y="4149080"/>
            <a:ext cx="900000" cy="72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pointer</a:t>
            </a:r>
            <a:endParaRPr lang="ru-RU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1637624" y="2276872"/>
            <a:ext cx="900000" cy="72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pointer</a:t>
            </a:r>
            <a:endParaRPr lang="ru-RU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4733968" y="2276872"/>
            <a:ext cx="900000" cy="72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pointer</a:t>
            </a:r>
            <a:endParaRPr lang="ru-RU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7901912" y="2276872"/>
            <a:ext cx="900000" cy="72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pointer</a:t>
            </a:r>
            <a:endParaRPr lang="ru-RU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 bwMode="auto">
          <a:xfrm>
            <a:off x="6318144" y="4149080"/>
            <a:ext cx="900000" cy="72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pointer</a:t>
            </a:r>
            <a:endParaRPr lang="ru-RU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cxnSp>
        <p:nvCxnSpPr>
          <p:cNvPr id="24" name="Прямая со стрелкой 23"/>
          <p:cNvCxnSpPr>
            <a:stCxn id="10" idx="2"/>
            <a:endCxn id="14" idx="0"/>
          </p:cNvCxnSpPr>
          <p:nvPr/>
        </p:nvCxnSpPr>
        <p:spPr>
          <a:xfrm>
            <a:off x="2087624" y="2996872"/>
            <a:ext cx="544598" cy="11522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9" idx="0"/>
            <a:endCxn id="18" idx="2"/>
          </p:cNvCxnSpPr>
          <p:nvPr/>
        </p:nvCxnSpPr>
        <p:spPr>
          <a:xfrm flipV="1">
            <a:off x="3653848" y="2996952"/>
            <a:ext cx="549036" cy="11521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1" idx="2"/>
            <a:endCxn id="19" idx="0"/>
          </p:cNvCxnSpPr>
          <p:nvPr/>
        </p:nvCxnSpPr>
        <p:spPr>
          <a:xfrm>
            <a:off x="5183968" y="2996872"/>
            <a:ext cx="589578" cy="11522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13" idx="0"/>
            <a:endCxn id="20" idx="2"/>
          </p:cNvCxnSpPr>
          <p:nvPr/>
        </p:nvCxnSpPr>
        <p:spPr>
          <a:xfrm flipV="1">
            <a:off x="6768144" y="2996952"/>
            <a:ext cx="576064" cy="11521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12" idx="2"/>
          </p:cNvCxnSpPr>
          <p:nvPr/>
        </p:nvCxnSpPr>
        <p:spPr>
          <a:xfrm>
            <a:off x="8351912" y="2996872"/>
            <a:ext cx="36512" cy="5041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/>
          <p:cNvSpPr/>
          <p:nvPr/>
        </p:nvSpPr>
        <p:spPr bwMode="auto">
          <a:xfrm>
            <a:off x="5220072" y="4077072"/>
            <a:ext cx="2088232" cy="864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ru-RU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 bwMode="auto">
          <a:xfrm>
            <a:off x="2123728" y="4077072"/>
            <a:ext cx="2088232" cy="864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ru-RU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7" name="Прямоугольник 16"/>
          <p:cNvSpPr/>
          <p:nvPr/>
        </p:nvSpPr>
        <p:spPr bwMode="auto">
          <a:xfrm>
            <a:off x="6804248" y="2204864"/>
            <a:ext cx="2088232" cy="864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ru-RU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 bwMode="auto">
          <a:xfrm>
            <a:off x="3635896" y="2204864"/>
            <a:ext cx="2088232" cy="864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ru-RU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5" name="Прямоугольник 14"/>
          <p:cNvSpPr/>
          <p:nvPr/>
        </p:nvSpPr>
        <p:spPr bwMode="auto">
          <a:xfrm>
            <a:off x="539552" y="2204864"/>
            <a:ext cx="2088232" cy="864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ru-RU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792000" y="548680"/>
            <a:ext cx="7560000" cy="648072"/>
          </a:xfrm>
        </p:spPr>
        <p:txBody>
          <a:bodyPr anchor="ctr" anchorCtr="0"/>
          <a:lstStyle/>
          <a:p>
            <a:r>
              <a:rPr lang="en-US" sz="4800" spc="-300" dirty="0" smtClean="0"/>
              <a:t>List</a:t>
            </a:r>
            <a:endParaRPr lang="ru-RU" sz="4800" spc="-300" dirty="0"/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611560" y="2276952"/>
            <a:ext cx="900000" cy="72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data</a:t>
            </a:r>
            <a:endParaRPr lang="ru-RU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2182222" y="4149080"/>
            <a:ext cx="900000" cy="72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data</a:t>
            </a:r>
            <a:endParaRPr lang="ru-RU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3752884" y="2276952"/>
            <a:ext cx="900000" cy="72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data</a:t>
            </a:r>
            <a:endParaRPr lang="ru-RU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5323546" y="4149080"/>
            <a:ext cx="900000" cy="72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data</a:t>
            </a:r>
            <a:endParaRPr lang="ru-RU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0" name="Прямоугольник 19"/>
          <p:cNvSpPr/>
          <p:nvPr/>
        </p:nvSpPr>
        <p:spPr bwMode="auto">
          <a:xfrm>
            <a:off x="6894208" y="2276952"/>
            <a:ext cx="900000" cy="72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data</a:t>
            </a:r>
            <a:endParaRPr lang="ru-RU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203848" y="4149080"/>
            <a:ext cx="900000" cy="72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pointer</a:t>
            </a:r>
            <a:endParaRPr lang="ru-RU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1637624" y="2276872"/>
            <a:ext cx="900000" cy="72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pointer</a:t>
            </a:r>
            <a:endParaRPr lang="ru-RU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4733968" y="2276872"/>
            <a:ext cx="900000" cy="72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pointer</a:t>
            </a:r>
            <a:endParaRPr lang="ru-RU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7901912" y="2276872"/>
            <a:ext cx="900000" cy="72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pointer</a:t>
            </a:r>
            <a:endParaRPr lang="ru-RU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 bwMode="auto">
          <a:xfrm>
            <a:off x="6318144" y="4149080"/>
            <a:ext cx="900000" cy="72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pointer</a:t>
            </a:r>
            <a:endParaRPr lang="ru-RU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cxnSp>
        <p:nvCxnSpPr>
          <p:cNvPr id="24" name="Прямая со стрелкой 23"/>
          <p:cNvCxnSpPr>
            <a:stCxn id="10" idx="2"/>
            <a:endCxn id="14" idx="0"/>
          </p:cNvCxnSpPr>
          <p:nvPr/>
        </p:nvCxnSpPr>
        <p:spPr>
          <a:xfrm>
            <a:off x="2087624" y="2996872"/>
            <a:ext cx="544598" cy="11522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9" idx="0"/>
            <a:endCxn id="18" idx="2"/>
          </p:cNvCxnSpPr>
          <p:nvPr/>
        </p:nvCxnSpPr>
        <p:spPr>
          <a:xfrm flipV="1">
            <a:off x="3653848" y="2996952"/>
            <a:ext cx="549036" cy="11521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1" idx="2"/>
            <a:endCxn id="19" idx="0"/>
          </p:cNvCxnSpPr>
          <p:nvPr/>
        </p:nvCxnSpPr>
        <p:spPr>
          <a:xfrm>
            <a:off x="5183968" y="2996872"/>
            <a:ext cx="589578" cy="11522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13" idx="0"/>
            <a:endCxn id="20" idx="2"/>
          </p:cNvCxnSpPr>
          <p:nvPr/>
        </p:nvCxnSpPr>
        <p:spPr>
          <a:xfrm flipV="1">
            <a:off x="6768144" y="2996952"/>
            <a:ext cx="576064" cy="11521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12" idx="2"/>
          </p:cNvCxnSpPr>
          <p:nvPr/>
        </p:nvCxnSpPr>
        <p:spPr>
          <a:xfrm>
            <a:off x="8351912" y="2996872"/>
            <a:ext cx="36512" cy="5041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Прямоугольник 24"/>
          <p:cNvSpPr/>
          <p:nvPr/>
        </p:nvSpPr>
        <p:spPr bwMode="auto">
          <a:xfrm>
            <a:off x="611560" y="5517232"/>
            <a:ext cx="900000" cy="72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pointer</a:t>
            </a:r>
            <a:endParaRPr lang="ru-RU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cxnSp>
        <p:nvCxnSpPr>
          <p:cNvPr id="29" name="Прямая со стрелкой 28"/>
          <p:cNvCxnSpPr>
            <a:stCxn id="25" idx="0"/>
            <a:endCxn id="7" idx="2"/>
          </p:cNvCxnSpPr>
          <p:nvPr/>
        </p:nvCxnSpPr>
        <p:spPr>
          <a:xfrm flipV="1">
            <a:off x="1061560" y="2996952"/>
            <a:ext cx="0" cy="25202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792000" y="548680"/>
            <a:ext cx="7560000" cy="648072"/>
          </a:xfrm>
        </p:spPr>
        <p:txBody>
          <a:bodyPr anchor="ctr" anchorCtr="0"/>
          <a:lstStyle/>
          <a:p>
            <a:r>
              <a:rPr lang="en-US" sz="4800" spc="-300" dirty="0" smtClean="0"/>
              <a:t>List. Create. Step1</a:t>
            </a:r>
            <a:endParaRPr lang="ru-RU" sz="4800" spc="-300" dirty="0"/>
          </a:p>
        </p:txBody>
      </p:sp>
      <p:sp>
        <p:nvSpPr>
          <p:cNvPr id="56" name="TextBox 55"/>
          <p:cNvSpPr txBox="1"/>
          <p:nvPr/>
        </p:nvSpPr>
        <p:spPr>
          <a:xfrm>
            <a:off x="792000" y="2556078"/>
            <a:ext cx="4500080" cy="1745844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r>
              <a:rPr lang="en-US" sz="2600" dirty="0" err="1" smtClean="0"/>
              <a:t>struct</a:t>
            </a:r>
            <a:r>
              <a:rPr lang="en-US" sz="2600" dirty="0" smtClean="0"/>
              <a:t> node {</a:t>
            </a:r>
          </a:p>
          <a:p>
            <a:r>
              <a:rPr lang="en-US" sz="2600" dirty="0" smtClean="0"/>
              <a:t>	</a:t>
            </a:r>
            <a:r>
              <a:rPr lang="en-US" sz="2600" dirty="0" err="1" smtClean="0"/>
              <a:t>int</a:t>
            </a:r>
            <a:r>
              <a:rPr lang="en-US" sz="2600" dirty="0" smtClean="0"/>
              <a:t> data;</a:t>
            </a:r>
            <a:endParaRPr lang="en-US" sz="2600" dirty="0" smtClean="0"/>
          </a:p>
          <a:p>
            <a:r>
              <a:rPr lang="en-US" sz="2600" dirty="0" smtClean="0"/>
              <a:t>	</a:t>
            </a:r>
            <a:r>
              <a:rPr lang="en-US" sz="2600" dirty="0" err="1" smtClean="0"/>
              <a:t>struct</a:t>
            </a:r>
            <a:r>
              <a:rPr lang="en-US" sz="2600" dirty="0" smtClean="0"/>
              <a:t> node* pointer;</a:t>
            </a:r>
          </a:p>
          <a:p>
            <a:r>
              <a:rPr lang="en-US" sz="2600" dirty="0" smtClean="0"/>
              <a:t>};</a:t>
            </a:r>
            <a:endParaRPr lang="ru-RU" sz="2600" dirty="0" smtClean="0"/>
          </a:p>
        </p:txBody>
      </p:sp>
      <p:grpSp>
        <p:nvGrpSpPr>
          <p:cNvPr id="57" name="Группа 35"/>
          <p:cNvGrpSpPr/>
          <p:nvPr/>
        </p:nvGrpSpPr>
        <p:grpSpPr>
          <a:xfrm>
            <a:off x="6012160" y="2924944"/>
            <a:ext cx="2088000" cy="900000"/>
            <a:chOff x="3059832" y="1988840"/>
            <a:chExt cx="2088000" cy="900000"/>
          </a:xfrm>
        </p:grpSpPr>
        <p:sp>
          <p:nvSpPr>
            <p:cNvPr id="58" name="Прямоугольник 57"/>
            <p:cNvSpPr/>
            <p:nvPr/>
          </p:nvSpPr>
          <p:spPr bwMode="auto">
            <a:xfrm>
              <a:off x="3059832" y="1988840"/>
              <a:ext cx="2088000" cy="900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ru-RU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59" name="Прямоугольник 58"/>
            <p:cNvSpPr/>
            <p:nvPr/>
          </p:nvSpPr>
          <p:spPr bwMode="auto">
            <a:xfrm>
              <a:off x="3149776" y="2078840"/>
              <a:ext cx="900000" cy="720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3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data</a:t>
              </a:r>
              <a:endParaRPr lang="ru-RU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60" name="Прямоугольник 59"/>
            <p:cNvSpPr/>
            <p:nvPr/>
          </p:nvSpPr>
          <p:spPr bwMode="auto">
            <a:xfrm>
              <a:off x="4157888" y="2078840"/>
              <a:ext cx="900000" cy="720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pointer</a:t>
              </a:r>
              <a:endParaRPr lang="ru-RU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792000" y="548680"/>
            <a:ext cx="7560000" cy="648072"/>
          </a:xfrm>
        </p:spPr>
        <p:txBody>
          <a:bodyPr anchor="ctr" anchorCtr="0"/>
          <a:lstStyle/>
          <a:p>
            <a:r>
              <a:rPr lang="en-US" sz="4800" spc="-300" dirty="0" smtClean="0"/>
              <a:t>List. Create. Step2</a:t>
            </a:r>
            <a:endParaRPr lang="ru-RU" sz="4800" spc="-300" dirty="0"/>
          </a:p>
        </p:txBody>
      </p:sp>
      <p:sp>
        <p:nvSpPr>
          <p:cNvPr id="31" name="Прямоугольник 30"/>
          <p:cNvSpPr/>
          <p:nvPr/>
        </p:nvSpPr>
        <p:spPr bwMode="auto">
          <a:xfrm>
            <a:off x="935696" y="4761248"/>
            <a:ext cx="900000" cy="90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FIRSTpointer</a:t>
            </a:r>
            <a:endParaRPr lang="ru-RU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40" name="Прямоугольник 39"/>
          <p:cNvSpPr/>
          <p:nvPr/>
        </p:nvSpPr>
        <p:spPr bwMode="auto">
          <a:xfrm>
            <a:off x="3599992" y="4761248"/>
            <a:ext cx="900000" cy="90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SECOND pointer</a:t>
            </a:r>
            <a:endParaRPr lang="ru-RU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45" name="Прямоугольник 44"/>
          <p:cNvSpPr/>
          <p:nvPr/>
        </p:nvSpPr>
        <p:spPr bwMode="auto">
          <a:xfrm>
            <a:off x="6408304" y="4797152"/>
            <a:ext cx="900000" cy="90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THIRD pointer</a:t>
            </a:r>
            <a:endParaRPr lang="ru-RU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2000" y="2756133"/>
            <a:ext cx="4500080" cy="1345735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r>
              <a:rPr lang="en-US" sz="2600" dirty="0" err="1" smtClean="0"/>
              <a:t>struct</a:t>
            </a:r>
            <a:r>
              <a:rPr lang="en-US" sz="2600" dirty="0" smtClean="0"/>
              <a:t> node* first = NULL;</a:t>
            </a:r>
          </a:p>
          <a:p>
            <a:r>
              <a:rPr lang="en-US" sz="2600" dirty="0" err="1" smtClean="0"/>
              <a:t>struct</a:t>
            </a:r>
            <a:r>
              <a:rPr lang="en-US" sz="2600" dirty="0" smtClean="0"/>
              <a:t> node* </a:t>
            </a:r>
            <a:r>
              <a:rPr lang="en-US" sz="2600" dirty="0" smtClean="0"/>
              <a:t>second </a:t>
            </a:r>
            <a:r>
              <a:rPr lang="en-US" sz="2600" dirty="0" smtClean="0"/>
              <a:t>= NULL;</a:t>
            </a:r>
            <a:endParaRPr lang="ru-RU" sz="2600" dirty="0" smtClean="0"/>
          </a:p>
          <a:p>
            <a:r>
              <a:rPr lang="en-US" sz="2600" dirty="0" err="1" smtClean="0"/>
              <a:t>struct</a:t>
            </a:r>
            <a:r>
              <a:rPr lang="en-US" sz="2600" dirty="0" smtClean="0"/>
              <a:t> node* </a:t>
            </a:r>
            <a:r>
              <a:rPr lang="en-US" sz="2600" dirty="0" smtClean="0"/>
              <a:t>third </a:t>
            </a:r>
            <a:r>
              <a:rPr lang="en-US" sz="2600" dirty="0" smtClean="0"/>
              <a:t>= NULL</a:t>
            </a:r>
            <a:r>
              <a:rPr lang="en-US" sz="2600" dirty="0" smtClean="0"/>
              <a:t>;</a:t>
            </a:r>
            <a:endParaRPr lang="ru-RU" sz="26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k Blue swoosh template Segoe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99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300" dirty="0" smtClean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Белый текст и шрифт Courier для слайдов с кодом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FF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109728" tIns="54864" rIns="109728" bIns="54864" numCol="1" rtlCol="0" anchor="ctr" anchorCtr="0" compatLnSpc="1">
        <a:prstTxWarp prst="textNoShape">
          <a:avLst/>
        </a:prstTxWarp>
      </a:bodyPr>
      <a:lstStyle>
        <a:defPPr marL="0" marR="0" indent="0" algn="ctr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2A43BD6-BB12-4855-A62A-BDADBADB09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1_Dk Blue swoosh template Segoe</Template>
  <TotalTime>565</TotalTime>
  <Words>637</Words>
  <Application>Microsoft Office PowerPoint</Application>
  <PresentationFormat>Экран (4:3)</PresentationFormat>
  <Paragraphs>205</Paragraphs>
  <Slides>24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24</vt:i4>
      </vt:variant>
    </vt:vector>
  </HeadingPairs>
  <TitlesOfParts>
    <vt:vector size="26" baseType="lpstr">
      <vt:lpstr>1_Dk Blue swoosh template Segoe</vt:lpstr>
      <vt:lpstr>Белый текст и шрифт Courier для слайдов с кодом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</vt:vector>
  </TitlesOfParts>
  <Company>Home Office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The Wizard</dc:creator>
  <cp:lastModifiedBy>The Wizard</cp:lastModifiedBy>
  <cp:revision>103</cp:revision>
  <dcterms:created xsi:type="dcterms:W3CDTF">2017-04-01T18:09:36Z</dcterms:created>
  <dcterms:modified xsi:type="dcterms:W3CDTF">2017-04-10T19:01:54Z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TC102867319990</vt:lpwstr>
  </property>
</Properties>
</file>