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11"/>
  </p:notesMasterIdLst>
  <p:sldIdLst>
    <p:sldId id="257" r:id="rId4"/>
    <p:sldId id="269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12/12/2017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12/12/2017 5:46 PM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(Microsoft Corporation), 2007.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Все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права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защищены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Microsoft, Windows, Windows Vista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названия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продуктов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являются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могут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являться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зарегистрированными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товарными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знаками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США и/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или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других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странах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</a:t>
            </a:r>
          </a:p>
          <a:p>
            <a:pPr algn="l" defTabSz="914400">
              <a:buNone/>
            </a:pP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приведена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этом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документе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только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в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демонстрационных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целях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и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отражает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зрения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представителей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момент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данной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Поскольку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Майкрософт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вынуждена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учитывать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меняющиеся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рыночные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условия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гарантирует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точность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информации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указанной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после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составления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этой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презентации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, а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также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не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берет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на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себя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подобной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500" b="0" i="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обязанности</a:t>
            </a: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.  </a:t>
            </a:r>
            <a:b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КОРПОРАЦИЯ МАЙКРОСОФТ НЕ ДАЕТ НИКАКИХ ЯВНЫХ, ПОДРАЗУМЕВАЕМЫХ ИЛИ ЗАКРЕПЛЕННЫХ ЗАКОНОДАТЕЛЬСТВОМ ГАРАНТИЙ В ОТНОШЕНИИ СВЕДЕНИЙ ИЗ ЭТОЙ ПРЕЗЕНТАЦИИ.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/>
          <p:cNvSpPr txBox="1">
            <a:spLocks/>
          </p:cNvSpPr>
          <p:nvPr/>
        </p:nvSpPr>
        <p:spPr>
          <a:xfrm>
            <a:off x="726943" y="2736503"/>
            <a:ext cx="7690114" cy="1384994"/>
          </a:xfrm>
          <a:prstGeom prst="rect">
            <a:avLst/>
          </a:prstGeom>
        </p:spPr>
        <p:txBody>
          <a:bodyPr lIns="72000" tIns="72000" rIns="72000" bIns="7200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i="1" spc="-640" dirty="0" smtClean="0">
                <a:ln w="11430"/>
                <a:gradFill>
                  <a:gsLst>
                    <a:gs pos="0">
                      <a:srgbClr val="FFEBD4">
                        <a:lumMod val="20000"/>
                        <a:lumOff val="80000"/>
                      </a:srgbClr>
                    </a:gs>
                    <a:gs pos="62000">
                      <a:srgbClr val="D5B953"/>
                    </a:gs>
                    <a:gs pos="28000">
                      <a:srgbClr val="F8F57B"/>
                    </a:gs>
                    <a:gs pos="88000">
                      <a:srgbClr val="D1943B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This is CS50</a:t>
            </a:r>
            <a:endParaRPr lang="ru-RU" sz="9600" b="1" i="1" spc="-640" dirty="0">
              <a:ln w="11430"/>
              <a:gradFill>
                <a:gsLst>
                  <a:gs pos="0">
                    <a:srgbClr val="FFEBD4">
                      <a:lumMod val="20000"/>
                      <a:lumOff val="80000"/>
                    </a:srgbClr>
                  </a:gs>
                  <a:gs pos="62000">
                    <a:srgbClr val="D5B953"/>
                  </a:gs>
                  <a:gs pos="28000">
                    <a:srgbClr val="F8F57B"/>
                  </a:gs>
                  <a:gs pos="88000">
                    <a:srgbClr val="D1943B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WEB Developing</a:t>
            </a:r>
            <a:endParaRPr lang="ru-RU" sz="4800" spc="-300" dirty="0"/>
          </a:p>
        </p:txBody>
      </p:sp>
      <p:sp>
        <p:nvSpPr>
          <p:cNvPr id="5" name="TextBox 4"/>
          <p:cNvSpPr txBox="1"/>
          <p:nvPr/>
        </p:nvSpPr>
        <p:spPr>
          <a:xfrm>
            <a:off x="792000" y="1946794"/>
            <a:ext cx="7560000" cy="414650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Компоненты </a:t>
            </a:r>
            <a:r>
              <a:rPr lang="ru-RU" sz="2600" b="1" dirty="0" err="1" smtClean="0"/>
              <a:t>Веб-страницы</a:t>
            </a:r>
            <a:r>
              <a:rPr lang="ru-RU" sz="2600" b="1" dirty="0" smtClean="0"/>
              <a:t>;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Окружение разработчика;</a:t>
            </a:r>
          </a:p>
          <a:p>
            <a:pPr lvl="2" indent="-360000">
              <a:buFont typeface="Wingdings" pitchFamily="2" charset="2"/>
              <a:buChar char="ü"/>
            </a:pPr>
            <a:r>
              <a:rPr lang="ru-RU" sz="2600" b="1" dirty="0" smtClean="0"/>
              <a:t>Браузер;</a:t>
            </a:r>
          </a:p>
          <a:p>
            <a:pPr lvl="2" indent="-360000">
              <a:buFont typeface="Wingdings" pitchFamily="2" charset="2"/>
              <a:buChar char="ü"/>
            </a:pPr>
            <a:r>
              <a:rPr lang="ru-RU" sz="2600" b="1" dirty="0" smtClean="0"/>
              <a:t>Редактор кода;</a:t>
            </a:r>
          </a:p>
          <a:p>
            <a:pPr lvl="2" indent="-360000">
              <a:buFont typeface="Wingdings" pitchFamily="2" charset="2"/>
              <a:buChar char="ü"/>
            </a:pPr>
            <a:r>
              <a:rPr lang="ru-RU" sz="2600" b="1" dirty="0" smtClean="0"/>
              <a:t>Локальный сервер;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Структура проекта;</a:t>
            </a:r>
            <a:endParaRPr lang="en-US" sz="2600" b="1" dirty="0" smtClean="0"/>
          </a:p>
          <a:p>
            <a:pPr indent="-360000">
              <a:buFont typeface="Wingdings" pitchFamily="2" charset="2"/>
              <a:buChar char="ü"/>
            </a:pPr>
            <a:r>
              <a:rPr lang="en-US" sz="2600" b="1" dirty="0" smtClean="0"/>
              <a:t>HTML</a:t>
            </a:r>
            <a:r>
              <a:rPr lang="ru-RU" sz="2600" b="1" dirty="0" smtClean="0"/>
              <a:t>;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Структура </a:t>
            </a:r>
            <a:r>
              <a:rPr lang="en-US" sz="2600" b="1" dirty="0" smtClean="0"/>
              <a:t>html</a:t>
            </a:r>
            <a:r>
              <a:rPr lang="ru-RU" sz="2600" b="1" dirty="0" smtClean="0"/>
              <a:t>-страницы;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Строительные блоки;</a:t>
            </a:r>
          </a:p>
          <a:p>
            <a:pPr indent="-360000">
              <a:buFont typeface="Wingdings" pitchFamily="2" charset="2"/>
              <a:buChar char="ü"/>
            </a:pPr>
            <a:r>
              <a:rPr lang="ru-RU" sz="2600" b="1" dirty="0" smtClean="0"/>
              <a:t>Семантический </a:t>
            </a:r>
            <a:r>
              <a:rPr lang="en-US" sz="2600" b="1" dirty="0" smtClean="0"/>
              <a:t>HTML</a:t>
            </a:r>
            <a:r>
              <a:rPr lang="ru-RU" sz="2600" b="1" dirty="0" smtClean="0"/>
              <a:t>.</a:t>
            </a: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WEB Page</a:t>
            </a:r>
            <a:endParaRPr lang="ru-RU" sz="4800" spc="-300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3275856" y="2060848"/>
            <a:ext cx="2448272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WEB PAGE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99592" y="4077072"/>
            <a:ext cx="7200800" cy="914400"/>
            <a:chOff x="899592" y="4077072"/>
            <a:chExt cx="7200800" cy="91440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899592" y="4077072"/>
              <a:ext cx="1728192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HTML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 bwMode="auto">
            <a:xfrm>
              <a:off x="3635896" y="4077072"/>
              <a:ext cx="1728192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CSS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 bwMode="auto">
            <a:xfrm>
              <a:off x="6372200" y="4077072"/>
              <a:ext cx="1728192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JS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12" name="Прямая со стрелкой 11"/>
          <p:cNvCxnSpPr>
            <a:stCxn id="6" idx="2"/>
            <a:endCxn id="8" idx="0"/>
          </p:cNvCxnSpPr>
          <p:nvPr/>
        </p:nvCxnSpPr>
        <p:spPr>
          <a:xfrm>
            <a:off x="4499992" y="2975248"/>
            <a:ext cx="0" cy="110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7" idx="0"/>
          </p:cNvCxnSpPr>
          <p:nvPr/>
        </p:nvCxnSpPr>
        <p:spPr>
          <a:xfrm flipH="1">
            <a:off x="1763688" y="2975248"/>
            <a:ext cx="2736304" cy="110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2"/>
            <a:endCxn id="9" idx="0"/>
          </p:cNvCxnSpPr>
          <p:nvPr/>
        </p:nvCxnSpPr>
        <p:spPr>
          <a:xfrm>
            <a:off x="4499992" y="2975248"/>
            <a:ext cx="2736304" cy="110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WEB Browser</a:t>
            </a:r>
            <a:endParaRPr lang="ru-RU" sz="4800" spc="-300" dirty="0"/>
          </a:p>
        </p:txBody>
      </p:sp>
      <p:sp>
        <p:nvSpPr>
          <p:cNvPr id="1026" name="AutoShape 2" descr="Картинки по запросу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521660" y="2817152"/>
            <a:ext cx="8100680" cy="1980000"/>
            <a:chOff x="395536" y="2060848"/>
            <a:chExt cx="8100680" cy="1980000"/>
          </a:xfrm>
        </p:grpSpPr>
        <p:pic>
          <p:nvPicPr>
            <p:cNvPr id="1030" name="Picture 6" descr="https://lh3.googleusercontent.com/nYhPnY2I-e9rpqnid9u9aAODz4C04OycEGxqHG5vxFnA35OGmLMrrUmhM9eaHKJ7liB-=w3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2150848"/>
              <a:ext cx="1800000" cy="1800000"/>
            </a:xfrm>
            <a:prstGeom prst="rect">
              <a:avLst/>
            </a:prstGeom>
            <a:noFill/>
          </p:spPr>
        </p:pic>
        <p:pic>
          <p:nvPicPr>
            <p:cNvPr id="1032" name="Picture 8" descr="https://www.mozilla.org/media/img/firefox/favicon-196.c6d9abffb76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5876" y="2150848"/>
              <a:ext cx="1800000" cy="1800001"/>
            </a:xfrm>
            <a:prstGeom prst="rect">
              <a:avLst/>
            </a:prstGeom>
            <a:noFill/>
          </p:spPr>
        </p:pic>
        <p:pic>
          <p:nvPicPr>
            <p:cNvPr id="1034" name="Picture 10" descr="https://images.sftcdn.net/images/t_optimized,f_auto/p/3ceb6c76-96d0-11e6-a8c0-00163ed833e7/2766954453/internet-explorer-10-for-windows-7-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16216" y="2060848"/>
              <a:ext cx="1980000" cy="198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WEB Page</a:t>
            </a:r>
            <a:endParaRPr lang="ru-RU" sz="4800" spc="-300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3275856" y="3234680"/>
            <a:ext cx="2448272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My Project</a:t>
            </a:r>
            <a:endParaRPr lang="ru-RU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2" name="Группа 9"/>
          <p:cNvGrpSpPr/>
          <p:nvPr/>
        </p:nvGrpSpPr>
        <p:grpSpPr>
          <a:xfrm>
            <a:off x="899592" y="5250904"/>
            <a:ext cx="7200800" cy="914400"/>
            <a:chOff x="899592" y="4077072"/>
            <a:chExt cx="7200800" cy="91440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899592" y="4077072"/>
              <a:ext cx="1728192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CSS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 bwMode="auto">
            <a:xfrm>
              <a:off x="3635896" y="4077072"/>
              <a:ext cx="1728192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JS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 bwMode="auto">
            <a:xfrm>
              <a:off x="6372200" y="4077072"/>
              <a:ext cx="1728192" cy="914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IMG</a:t>
              </a:r>
              <a:endParaRPr lang="ru-RU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cxnSp>
        <p:nvCxnSpPr>
          <p:cNvPr id="12" name="Прямая со стрелкой 11"/>
          <p:cNvCxnSpPr>
            <a:stCxn id="6" idx="2"/>
            <a:endCxn id="8" idx="0"/>
          </p:cNvCxnSpPr>
          <p:nvPr/>
        </p:nvCxnSpPr>
        <p:spPr>
          <a:xfrm>
            <a:off x="4499992" y="4149080"/>
            <a:ext cx="0" cy="110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7" idx="0"/>
          </p:cNvCxnSpPr>
          <p:nvPr/>
        </p:nvCxnSpPr>
        <p:spPr>
          <a:xfrm flipH="1">
            <a:off x="1763688" y="4149080"/>
            <a:ext cx="2736304" cy="110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2"/>
            <a:endCxn id="9" idx="0"/>
          </p:cNvCxnSpPr>
          <p:nvPr/>
        </p:nvCxnSpPr>
        <p:spPr>
          <a:xfrm>
            <a:off x="4499992" y="4149080"/>
            <a:ext cx="2736304" cy="110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99772" y="1844824"/>
            <a:ext cx="2180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index.html</a:t>
            </a:r>
            <a:endParaRPr lang="ru-RU" sz="3600" dirty="0"/>
          </a:p>
        </p:txBody>
      </p:sp>
      <p:cxnSp>
        <p:nvCxnSpPr>
          <p:cNvPr id="15" name="Прямая со стрелкой 14"/>
          <p:cNvCxnSpPr>
            <a:stCxn id="6" idx="0"/>
            <a:endCxn id="11" idx="2"/>
          </p:cNvCxnSpPr>
          <p:nvPr/>
        </p:nvCxnSpPr>
        <p:spPr>
          <a:xfrm flipH="1" flipV="1">
            <a:off x="4489942" y="2491155"/>
            <a:ext cx="10050" cy="74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HTML</a:t>
            </a:r>
            <a:endParaRPr lang="ru-RU" sz="4800" spc="-300" dirty="0"/>
          </a:p>
        </p:txBody>
      </p:sp>
      <p:pic>
        <p:nvPicPr>
          <p:cNvPr id="1026" name="Picture 2" descr="http://lh3.googleusercontent.com/-lAaxRBWkC_E/VNSVLIXNN2I/AAAAAAAAx2A/oB3H1bSRTb4/w450-h250-no/html-t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79332"/>
            <a:ext cx="6912768" cy="384042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792000" y="548680"/>
            <a:ext cx="7560000" cy="648072"/>
          </a:xfrm>
        </p:spPr>
        <p:txBody>
          <a:bodyPr anchor="ctr" anchorCtr="0"/>
          <a:lstStyle/>
          <a:p>
            <a:r>
              <a:rPr lang="en-US" sz="4800" spc="-300" dirty="0" smtClean="0"/>
              <a:t>WEB Page Layout</a:t>
            </a:r>
            <a:endParaRPr lang="ru-RU" sz="4800" spc="-300" dirty="0"/>
          </a:p>
        </p:txBody>
      </p:sp>
      <p:pic>
        <p:nvPicPr>
          <p:cNvPr id="24578" name="Picture 2" descr="https://anotherwebcenterblog.files.wordpress.com/2016/03/ima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809328"/>
            <a:ext cx="59055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1202</TotalTime>
  <Words>149</Words>
  <Application>Microsoft Office PowerPoint</Application>
  <PresentationFormat>Экран (4:3)</PresentationFormat>
  <Paragraphs>30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111</cp:revision>
  <dcterms:created xsi:type="dcterms:W3CDTF">2017-04-01T18:09:36Z</dcterms:created>
  <dcterms:modified xsi:type="dcterms:W3CDTF">2017-12-12T15:53:01Z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