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2"/>
    <p:sldMasterId id="2147483674" r:id="rId3"/>
  </p:sldMasterIdLst>
  <p:notesMasterIdLst>
    <p:notesMasterId r:id="rId13"/>
  </p:notesMasterIdLst>
  <p:sldIdLst>
    <p:sldId id="25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4DDBE-3F67-45C5-902C-EC583528543D}" type="datetimeFigureOut">
              <a:rPr lang="en-US" smtClean="0"/>
              <a:pPr/>
              <a:t>5/20/2017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789F4-029E-4103-B002-2FFDD480A5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394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5/20/2017 10:47 AM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8685213"/>
            <a:ext cx="6172200" cy="457200"/>
          </a:xfrm>
        </p:spPr>
        <p:txBody>
          <a:bodyPr/>
          <a:lstStyle/>
          <a:p>
            <a:pPr algn="l" defTabSz="914400">
              <a:buNone/>
            </a:pP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Майкрософт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(Microsoft Corporation), 2007.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Все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права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защищены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 Microsoft, Windows, Windows Vista и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другие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названия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продуктов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являются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или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могут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являться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зарегистрированными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товарными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знаками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и/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или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товарными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знаками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в США и/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или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других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странах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</a:t>
            </a:r>
          </a:p>
          <a:p>
            <a:pPr algn="l" defTabSz="914400">
              <a:buNone/>
            </a:pP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Информация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приведена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в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этом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документе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только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в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демонстрационных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целях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и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отражает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точку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зрения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представителей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Майкрософт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момент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составления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данной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презентации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 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Поскольку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Майкрософт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вынуждена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учитывать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меняющиеся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рыночные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условия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,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она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гарантирует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точность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информации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,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указанной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после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составления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этой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презентации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, а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также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берет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себя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подобной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обязанности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  </a:t>
            </a:r>
            <a:b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 МАЙКРОСОФТ НЕ ДАЕТ НИКАКИХ ЯВНЫХ, ПОДРАЗУМЕВАЕМЫХ ИЛИ ЗАКРЕПЛЕННЫХ ЗАКОНОДАТЕЛЬСТВОМ ГАРАНТИЙ В ОТНОШЕНИИ СВЕДЕНИЙ ИЗ ЭТОЙ ПРЕЗЕНТАЦИИ.</a:t>
            </a:r>
          </a:p>
          <a:p>
            <a:pPr algn="l" defTabSz="914400">
              <a:buNone/>
            </a:pPr>
            <a:endParaRPr lang="en-US" sz="5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6172199" y="8685213"/>
            <a:ext cx="684213" cy="457200"/>
          </a:xfrm>
        </p:spPr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и объект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Заголовок и объект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пользуется для слайдов с кодом программного обеспеч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117503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757802"/>
            <a:ext cx="41148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981" y="1757802"/>
            <a:ext cx="411701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: печать с использованием оттенков сер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white rectangle.png"/>
          <p:cNvPicPr>
            <a:picLocks noChangeAspect="1"/>
          </p:cNvPicPr>
          <p:nvPr/>
        </p:nvPicPr>
        <p:blipFill>
          <a:blip r:embed="rId4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 txBox="1">
            <a:spLocks/>
          </p:cNvSpPr>
          <p:nvPr/>
        </p:nvSpPr>
        <p:spPr>
          <a:xfrm>
            <a:off x="726943" y="2736503"/>
            <a:ext cx="7690114" cy="1384994"/>
          </a:xfrm>
          <a:prstGeom prst="rect">
            <a:avLst/>
          </a:prstGeom>
        </p:spPr>
        <p:txBody>
          <a:bodyPr lIns="72000" tIns="72000" rIns="72000" bIns="7200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b="1" i="1" spc="-640" dirty="0" smtClean="0">
                <a:ln w="11430"/>
                <a:gradFill>
                  <a:gsLst>
                    <a:gs pos="0">
                      <a:srgbClr val="FFEBD4">
                        <a:lumMod val="20000"/>
                        <a:lumOff val="80000"/>
                      </a:srgbClr>
                    </a:gs>
                    <a:gs pos="62000">
                      <a:srgbClr val="D5B953"/>
                    </a:gs>
                    <a:gs pos="28000">
                      <a:srgbClr val="F8F57B"/>
                    </a:gs>
                    <a:gs pos="88000">
                      <a:srgbClr val="D1943B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This is CS50</a:t>
            </a:r>
            <a:endParaRPr lang="ru-RU" sz="9600" b="1" i="1" spc="-640" dirty="0">
              <a:ln w="11430"/>
              <a:gradFill>
                <a:gsLst>
                  <a:gs pos="0">
                    <a:srgbClr val="FFEBD4">
                      <a:lumMod val="20000"/>
                      <a:lumOff val="80000"/>
                    </a:srgbClr>
                  </a:gs>
                  <a:gs pos="62000">
                    <a:srgbClr val="D5B953"/>
                  </a:gs>
                  <a:gs pos="28000">
                    <a:srgbClr val="F8F57B"/>
                  </a:gs>
                  <a:gs pos="88000">
                    <a:srgbClr val="D1943B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JavaScript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1956665"/>
            <a:ext cx="7560000" cy="386950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uk-UA" sz="2600" b="1" dirty="0" err="1" smtClean="0"/>
              <a:t>Javascript</a:t>
            </a:r>
            <a:r>
              <a:rPr lang="uk-UA" sz="2600" b="1" dirty="0" smtClean="0"/>
              <a:t> </a:t>
            </a:r>
            <a:r>
              <a:rPr lang="uk-UA" sz="2600" dirty="0" smtClean="0"/>
              <a:t>- це мова програмування, що створена для виконання на стороні клієнта (на відміну від PHP, призначеного для виконання на стороні сервера). Це означає, що код </a:t>
            </a:r>
            <a:r>
              <a:rPr lang="uk-UA" sz="2600" dirty="0" err="1" smtClean="0"/>
              <a:t>Javascript</a:t>
            </a:r>
            <a:r>
              <a:rPr lang="uk-UA" sz="2600" dirty="0" smtClean="0"/>
              <a:t> виконується на комп'ютері користувача тоді, коли він завантажує сторінку.</a:t>
            </a:r>
          </a:p>
          <a:p>
            <a:endParaRPr lang="uk-UA" sz="2600" dirty="0" smtClean="0"/>
          </a:p>
          <a:p>
            <a:r>
              <a:rPr lang="uk-UA" sz="2000" b="1" dirty="0" smtClean="0"/>
              <a:t>Синтаксис </a:t>
            </a:r>
            <a:r>
              <a:rPr lang="uk-UA" sz="2000" b="1" dirty="0" err="1" smtClean="0"/>
              <a:t>Javascript</a:t>
            </a:r>
            <a:r>
              <a:rPr lang="uk-UA" sz="2000" b="1" dirty="0" smtClean="0"/>
              <a:t> досить схожий на синтаксис PHP або C. </a:t>
            </a:r>
            <a:r>
              <a:rPr lang="uk-UA" sz="2000" b="1" dirty="0" err="1" smtClean="0"/>
              <a:t>Javascript</a:t>
            </a:r>
            <a:r>
              <a:rPr lang="uk-UA" sz="2000" b="1" dirty="0" smtClean="0"/>
              <a:t> - це динамічно типізована мова, типи усіх змінних визначаються під час роботи програми.</a:t>
            </a:r>
            <a:endParaRPr lang="uk-UA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JavaScript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1755859"/>
            <a:ext cx="7560000" cy="334628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600" b="1" dirty="0" smtClean="0"/>
              <a:t>&lt;script type="text/</a:t>
            </a:r>
            <a:r>
              <a:rPr lang="en-US" sz="2600" b="1" dirty="0" err="1" smtClean="0"/>
              <a:t>javascript</a:t>
            </a:r>
            <a:r>
              <a:rPr lang="en-US" sz="2600" b="1" dirty="0" smtClean="0"/>
              <a:t>" </a:t>
            </a:r>
            <a:r>
              <a:rPr lang="en-US" sz="2600" b="1" dirty="0" err="1" smtClean="0"/>
              <a:t>src</a:t>
            </a:r>
            <a:r>
              <a:rPr lang="en-US" sz="2600" b="1" dirty="0" smtClean="0"/>
              <a:t>="hello.js"&gt;&lt;/script&gt;</a:t>
            </a:r>
          </a:p>
          <a:p>
            <a:endParaRPr lang="en-US" sz="2600" b="1" dirty="0" smtClean="0"/>
          </a:p>
          <a:p>
            <a:r>
              <a:rPr lang="en-US" sz="2600" dirty="0" smtClean="0"/>
              <a:t>&lt;script&gt;</a:t>
            </a:r>
            <a:endParaRPr lang="uk-UA" sz="2600" dirty="0" smtClean="0"/>
          </a:p>
          <a:p>
            <a:pPr lvl="1"/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elem</a:t>
            </a:r>
            <a:r>
              <a:rPr lang="en-US" sz="2400" dirty="0" smtClean="0"/>
              <a:t> = </a:t>
            </a:r>
            <a:r>
              <a:rPr lang="en-US" sz="2400" dirty="0" err="1" smtClean="0"/>
              <a:t>document.getElementById</a:t>
            </a:r>
            <a:r>
              <a:rPr lang="en-US" sz="2400" dirty="0" smtClean="0"/>
              <a:t>('content');</a:t>
            </a:r>
          </a:p>
          <a:p>
            <a:pPr lvl="1"/>
            <a:r>
              <a:rPr lang="en-US" sz="2400" dirty="0" err="1" smtClean="0"/>
              <a:t>elem.style.background</a:t>
            </a:r>
            <a:r>
              <a:rPr lang="en-US" sz="2400" dirty="0" smtClean="0"/>
              <a:t> = 'red‘;</a:t>
            </a:r>
            <a:endParaRPr lang="uk-UA" sz="2400" dirty="0" smtClean="0"/>
          </a:p>
          <a:p>
            <a:pPr lvl="1"/>
            <a:r>
              <a:rPr lang="en-US" sz="2400" dirty="0" smtClean="0"/>
              <a:t>alert( </a:t>
            </a:r>
            <a:r>
              <a:rPr lang="en-US" sz="2400" dirty="0" err="1" smtClean="0"/>
              <a:t>elem</a:t>
            </a:r>
            <a:r>
              <a:rPr lang="en-US" sz="2400" dirty="0" smtClean="0"/>
              <a:t> == content ); </a:t>
            </a:r>
            <a:endParaRPr lang="uk-UA" sz="2400" dirty="0" smtClean="0"/>
          </a:p>
          <a:p>
            <a:pPr lvl="1"/>
            <a:r>
              <a:rPr lang="en-US" sz="2400" dirty="0" err="1" smtClean="0"/>
              <a:t>content.style.background</a:t>
            </a:r>
            <a:r>
              <a:rPr lang="en-US" sz="2400" dirty="0" smtClean="0"/>
              <a:t> = "";</a:t>
            </a:r>
            <a:endParaRPr lang="ru-RU" sz="2400" dirty="0" smtClean="0"/>
          </a:p>
          <a:p>
            <a:r>
              <a:rPr lang="ru-RU" sz="2600" dirty="0" smtClean="0"/>
              <a:t>&lt;/</a:t>
            </a:r>
            <a:r>
              <a:rPr lang="en-US" sz="2600" dirty="0" smtClean="0"/>
              <a:t>script&gt;</a:t>
            </a:r>
            <a:endParaRPr lang="ru-RU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JavaScript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1618112"/>
            <a:ext cx="5148152" cy="4546611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600" b="1" dirty="0" smtClean="0"/>
              <a:t>DOM - Document-Object Model</a:t>
            </a:r>
          </a:p>
          <a:p>
            <a:endParaRPr lang="en-US" sz="2600" b="1" dirty="0" smtClean="0"/>
          </a:p>
          <a:p>
            <a:r>
              <a:rPr lang="uk-UA" sz="2600" dirty="0" smtClean="0"/>
              <a:t>Document-Object </a:t>
            </a:r>
            <a:r>
              <a:rPr lang="uk-UA" sz="2600" dirty="0" err="1" smtClean="0"/>
              <a:t>Model</a:t>
            </a:r>
            <a:r>
              <a:rPr lang="uk-UA" sz="2600" dirty="0" smtClean="0"/>
              <a:t> (об'єктна модель документа) - це стандартний програмний інтерфейс, що дозволяє отримувати доступ до елементів </a:t>
            </a:r>
            <a:r>
              <a:rPr lang="uk-UA" sz="2600" dirty="0" err="1" smtClean="0"/>
              <a:t>веб-сторінки</a:t>
            </a:r>
            <a:r>
              <a:rPr lang="uk-UA" sz="2600" dirty="0" smtClean="0"/>
              <a:t>, а також змінювати їх вміст. Кожна </a:t>
            </a:r>
            <a:r>
              <a:rPr lang="uk-UA" sz="2600" dirty="0" err="1" smtClean="0"/>
              <a:t>веб-сторінка</a:t>
            </a:r>
            <a:r>
              <a:rPr lang="uk-UA" sz="2600" dirty="0" smtClean="0"/>
              <a:t> може бути представлена у вигляді деревовидної структури.</a:t>
            </a:r>
          </a:p>
        </p:txBody>
      </p:sp>
      <p:pic>
        <p:nvPicPr>
          <p:cNvPr id="2050" name="Picture 2" descr="https://prometheus.org.ua/cs50/sections/section9_pictures/09_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2636912"/>
            <a:ext cx="2657475" cy="30765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JavaScript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1787390"/>
            <a:ext cx="7560000" cy="4208057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uk-UA" sz="2600" b="1" dirty="0" smtClean="0"/>
              <a:t>З DOM можна отримати доступ до елемента за значеннями його полів </a:t>
            </a:r>
            <a:r>
              <a:rPr lang="uk-UA" sz="2600" b="1" dirty="0" err="1" smtClean="0"/>
              <a:t>Id</a:t>
            </a:r>
            <a:r>
              <a:rPr lang="uk-UA" sz="2600" b="1" dirty="0" smtClean="0"/>
              <a:t>, </a:t>
            </a:r>
            <a:r>
              <a:rPr lang="uk-UA" sz="2600" b="1" dirty="0" err="1" smtClean="0"/>
              <a:t>Class</a:t>
            </a:r>
            <a:r>
              <a:rPr lang="uk-UA" sz="2600" b="1" dirty="0" smtClean="0"/>
              <a:t> або </a:t>
            </a:r>
            <a:r>
              <a:rPr lang="uk-UA" sz="2600" b="1" dirty="0" err="1" smtClean="0"/>
              <a:t>Tag</a:t>
            </a:r>
            <a:r>
              <a:rPr lang="uk-UA" sz="2600" b="1" dirty="0" smtClean="0"/>
              <a:t>, використовуючи відповідну функцію:</a:t>
            </a:r>
            <a:endParaRPr lang="uk-UA" sz="2600" dirty="0" smtClean="0"/>
          </a:p>
          <a:p>
            <a:endParaRPr lang="ru-RU" sz="2600" dirty="0" smtClean="0"/>
          </a:p>
          <a:p>
            <a:r>
              <a:rPr lang="en-US" sz="2000" b="1" dirty="0" err="1" smtClean="0"/>
              <a:t>document.getElementById</a:t>
            </a:r>
            <a:r>
              <a:rPr lang="en-US" sz="2000" b="1" dirty="0" smtClean="0"/>
              <a:t>(&lt;id </a:t>
            </a:r>
            <a:r>
              <a:rPr lang="ru-RU" sz="2000" b="1" dirty="0" err="1" smtClean="0"/>
              <a:t>елемента</a:t>
            </a:r>
            <a:r>
              <a:rPr lang="ru-RU" sz="2000" b="1" dirty="0" smtClean="0"/>
              <a:t>&gt;)	</a:t>
            </a:r>
          </a:p>
          <a:p>
            <a:r>
              <a:rPr lang="en-US" sz="2000" b="1" dirty="0" err="1" smtClean="0"/>
              <a:t>document.getElementsByClassName</a:t>
            </a:r>
            <a:r>
              <a:rPr lang="en-US" sz="2000" b="1" dirty="0" smtClean="0"/>
              <a:t>(&lt;class </a:t>
            </a:r>
            <a:r>
              <a:rPr lang="ru-RU" sz="2000" b="1" dirty="0" err="1" smtClean="0"/>
              <a:t>елемента</a:t>
            </a:r>
            <a:r>
              <a:rPr lang="ru-RU" sz="2000" b="1" dirty="0" smtClean="0"/>
              <a:t>&gt;)	</a:t>
            </a:r>
          </a:p>
          <a:p>
            <a:r>
              <a:rPr lang="en-US" sz="2000" b="1" dirty="0" err="1" smtClean="0"/>
              <a:t>document.getElementsByTagName</a:t>
            </a:r>
            <a:r>
              <a:rPr lang="en-US" sz="2000" b="1" dirty="0" smtClean="0"/>
              <a:t>(&lt;Tag </a:t>
            </a:r>
            <a:r>
              <a:rPr lang="ru-RU" sz="2000" b="1" dirty="0" err="1" smtClean="0"/>
              <a:t>елемента</a:t>
            </a:r>
            <a:r>
              <a:rPr lang="ru-RU" sz="2000" b="1" dirty="0" smtClean="0"/>
              <a:t>&gt;)</a:t>
            </a:r>
          </a:p>
          <a:p>
            <a:endParaRPr lang="uk-UA" sz="2000" b="1" dirty="0" smtClean="0"/>
          </a:p>
          <a:p>
            <a:r>
              <a:rPr lang="uk-UA" sz="2000" b="1" dirty="0" smtClean="0"/>
              <a:t>або </a:t>
            </a:r>
          </a:p>
          <a:p>
            <a:endParaRPr lang="uk-UA" sz="2000" b="1" dirty="0" smtClean="0"/>
          </a:p>
          <a:p>
            <a:r>
              <a:rPr lang="en-US" sz="2000" b="1" dirty="0" err="1" smtClean="0"/>
              <a:t>document.querySelector</a:t>
            </a:r>
            <a:r>
              <a:rPr lang="en-US" sz="2000" b="1" dirty="0" smtClean="0"/>
              <a:t>(&lt;CSS</a:t>
            </a:r>
            <a:r>
              <a:rPr lang="uk-UA" sz="2000" b="1" dirty="0" smtClean="0"/>
              <a:t> селектор&gt;)	</a:t>
            </a:r>
          </a:p>
          <a:p>
            <a:r>
              <a:rPr lang="en-US" sz="2000" b="1" dirty="0" err="1" smtClean="0"/>
              <a:t>document.querySelectorAll</a:t>
            </a:r>
            <a:r>
              <a:rPr lang="en-US" sz="2000" b="1" dirty="0" smtClean="0"/>
              <a:t>(&lt; CSS</a:t>
            </a:r>
            <a:r>
              <a:rPr lang="uk-UA" sz="2000" b="1" dirty="0" smtClean="0"/>
              <a:t> селектор &gt;)	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JavaScript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2449109"/>
            <a:ext cx="7560000" cy="288461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ru-RU" sz="2600" dirty="0" smtClean="0"/>
              <a:t>Свойство </a:t>
            </a:r>
            <a:r>
              <a:rPr lang="ru-RU" sz="2600" b="1" dirty="0" err="1" smtClean="0"/>
              <a:t>innerHTML</a:t>
            </a:r>
            <a:r>
              <a:rPr lang="ru-RU" sz="2600" dirty="0" smtClean="0"/>
              <a:t> позволяет получить HTML-содержимое элемента в виде строки. </a:t>
            </a:r>
          </a:p>
          <a:p>
            <a:endParaRPr lang="ru-RU" sz="2600" dirty="0" smtClean="0"/>
          </a:p>
          <a:p>
            <a:r>
              <a:rPr lang="en-US" sz="2000" dirty="0" smtClean="0"/>
              <a:t>&lt;script&gt;</a:t>
            </a:r>
          </a:p>
          <a:p>
            <a:r>
              <a:rPr lang="en-US" sz="2000" dirty="0" smtClean="0"/>
              <a:t>    alert( </a:t>
            </a:r>
            <a:r>
              <a:rPr lang="en-US" sz="2000" dirty="0" err="1" smtClean="0"/>
              <a:t>document.body.innerHTML</a:t>
            </a:r>
            <a:r>
              <a:rPr lang="en-US" sz="2000" dirty="0" smtClean="0"/>
              <a:t> ); // </a:t>
            </a:r>
            <a:r>
              <a:rPr lang="ru-RU" sz="2000" dirty="0" smtClean="0"/>
              <a:t>читаем текущее содержимое</a:t>
            </a:r>
          </a:p>
          <a:p>
            <a:r>
              <a:rPr lang="ru-RU" sz="2000" dirty="0" smtClean="0"/>
              <a:t>    </a:t>
            </a:r>
            <a:r>
              <a:rPr lang="en-US" sz="2000" dirty="0" err="1" smtClean="0"/>
              <a:t>document.body.innerHTML</a:t>
            </a:r>
            <a:r>
              <a:rPr lang="en-US" sz="2000" dirty="0" smtClean="0"/>
              <a:t> = '</a:t>
            </a:r>
            <a:r>
              <a:rPr lang="ru-RU" sz="2000" dirty="0" smtClean="0"/>
              <a:t>Новый </a:t>
            </a:r>
            <a:r>
              <a:rPr lang="en-US" sz="2000" dirty="0" smtClean="0"/>
              <a:t>BODY!'; // </a:t>
            </a:r>
            <a:r>
              <a:rPr lang="ru-RU" sz="2000" dirty="0" smtClean="0"/>
              <a:t>заменяем содержимое</a:t>
            </a:r>
          </a:p>
          <a:p>
            <a:r>
              <a:rPr lang="ru-RU" sz="2000" dirty="0" smtClean="0"/>
              <a:t>  &lt;/</a:t>
            </a:r>
            <a:r>
              <a:rPr lang="en-US" sz="2000" dirty="0" smtClean="0"/>
              <a:t>script&gt;</a:t>
            </a:r>
            <a:endParaRPr lang="ru-RU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JavaScript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1910501"/>
            <a:ext cx="7560000" cy="396183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ru-RU" sz="2800" b="1" dirty="0" smtClean="0"/>
              <a:t>Методы </a:t>
            </a:r>
            <a:r>
              <a:rPr lang="en-US" sz="2800" b="1" dirty="0" err="1" smtClean="0"/>
              <a:t>classList</a:t>
            </a:r>
            <a:r>
              <a:rPr lang="en-US" sz="2800" b="1" dirty="0" smtClean="0"/>
              <a:t>: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elem.classList.contains</a:t>
            </a:r>
            <a:r>
              <a:rPr lang="en-US" sz="2000" b="1" dirty="0" smtClean="0"/>
              <a:t>("class") </a:t>
            </a:r>
            <a:r>
              <a:rPr lang="en-US" sz="2000" dirty="0" smtClean="0"/>
              <a:t>– </a:t>
            </a:r>
            <a:r>
              <a:rPr lang="ru-RU" sz="2000" dirty="0" smtClean="0"/>
              <a:t>возвращает </a:t>
            </a:r>
            <a:r>
              <a:rPr lang="en-US" sz="2000" dirty="0" smtClean="0"/>
              <a:t>true/false, </a:t>
            </a:r>
            <a:r>
              <a:rPr lang="ru-RU" sz="2000" dirty="0" smtClean="0"/>
              <a:t>в зависимости от того, есть ли у элемента класс </a:t>
            </a:r>
            <a:r>
              <a:rPr lang="en-US" sz="2000" dirty="0" smtClean="0"/>
              <a:t>class.</a:t>
            </a:r>
            <a:endParaRPr lang="uk-UA" sz="2000" dirty="0" smtClean="0"/>
          </a:p>
          <a:p>
            <a:endParaRPr lang="en-US" sz="2000" dirty="0" smtClean="0"/>
          </a:p>
          <a:p>
            <a:r>
              <a:rPr lang="en-US" sz="2000" b="1" dirty="0" err="1" smtClean="0"/>
              <a:t>elem.classList.add</a:t>
            </a:r>
            <a:r>
              <a:rPr lang="en-US" sz="2000" b="1" dirty="0" smtClean="0"/>
              <a:t>/remove("class") </a:t>
            </a:r>
            <a:r>
              <a:rPr lang="en-US" sz="2000" dirty="0" smtClean="0"/>
              <a:t>– </a:t>
            </a:r>
            <a:r>
              <a:rPr lang="ru-RU" sz="2000" dirty="0" smtClean="0"/>
              <a:t>добавляет/удаляет класс </a:t>
            </a:r>
            <a:r>
              <a:rPr lang="en-US" sz="2000" dirty="0" smtClean="0"/>
              <a:t>class</a:t>
            </a:r>
            <a:endParaRPr lang="uk-UA" sz="2000" dirty="0" smtClean="0"/>
          </a:p>
          <a:p>
            <a:endParaRPr lang="en-US" sz="2000" dirty="0" smtClean="0"/>
          </a:p>
          <a:p>
            <a:r>
              <a:rPr lang="en-US" sz="2000" b="1" dirty="0" err="1" smtClean="0"/>
              <a:t>elem.classList.toggle</a:t>
            </a:r>
            <a:r>
              <a:rPr lang="en-US" sz="2000" b="1" dirty="0" smtClean="0"/>
              <a:t>("class") </a:t>
            </a:r>
            <a:r>
              <a:rPr lang="en-US" sz="2000" dirty="0" smtClean="0"/>
              <a:t>– </a:t>
            </a:r>
            <a:r>
              <a:rPr lang="ru-RU" sz="2000" dirty="0" smtClean="0"/>
              <a:t>если класса </a:t>
            </a:r>
            <a:r>
              <a:rPr lang="en-US" sz="2000" dirty="0" smtClean="0"/>
              <a:t>class </a:t>
            </a:r>
            <a:r>
              <a:rPr lang="ru-RU" sz="2000" dirty="0" smtClean="0"/>
              <a:t>нет, добавляет его, если есть – удаляет.</a:t>
            </a:r>
          </a:p>
          <a:p>
            <a:endParaRPr lang="ru-RU" sz="2000" dirty="0" smtClean="0"/>
          </a:p>
          <a:p>
            <a:r>
              <a:rPr lang="ru-RU" sz="2000" dirty="0" smtClean="0"/>
              <a:t>Кроме того, можно перебрать классы через </a:t>
            </a:r>
            <a:r>
              <a:rPr lang="en-US" sz="2000" dirty="0" smtClean="0"/>
              <a:t>for, </a:t>
            </a:r>
            <a:r>
              <a:rPr lang="ru-RU" sz="2000" dirty="0" smtClean="0"/>
              <a:t>так как </a:t>
            </a:r>
            <a:r>
              <a:rPr lang="en-US" sz="2000" dirty="0" err="1" smtClean="0"/>
              <a:t>classList</a:t>
            </a:r>
            <a:r>
              <a:rPr lang="en-US" sz="2000" dirty="0" smtClean="0"/>
              <a:t> – </a:t>
            </a:r>
            <a:r>
              <a:rPr lang="ru-RU" sz="2000" dirty="0" smtClean="0"/>
              <a:t>это </a:t>
            </a:r>
            <a:r>
              <a:rPr lang="ru-RU" sz="2000" dirty="0" err="1" smtClean="0"/>
              <a:t>псевдо-массив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JavaScript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2341389"/>
            <a:ext cx="7560000" cy="3100061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ru-RU" sz="2800" b="1" dirty="0" smtClean="0"/>
              <a:t>Методы </a:t>
            </a:r>
            <a:r>
              <a:rPr lang="ru-RU" sz="2800" b="1" dirty="0" err="1" smtClean="0"/>
              <a:t>addEventListener</a:t>
            </a:r>
            <a:r>
              <a:rPr lang="ru-RU" sz="2800" b="1" dirty="0" smtClean="0"/>
              <a:t> и </a:t>
            </a:r>
            <a:r>
              <a:rPr lang="ru-RU" sz="2800" b="1" dirty="0" err="1" smtClean="0"/>
              <a:t>removeEventListener</a:t>
            </a:r>
            <a:r>
              <a:rPr lang="ru-RU" sz="2800" b="1" dirty="0" smtClean="0"/>
              <a:t> являются современным способом назначить или удалить обработчик, и при этом позволяют использовать сколько угодно любых обработчиков</a:t>
            </a:r>
            <a:r>
              <a:rPr lang="ru-RU" sz="2800" b="1" dirty="0" smtClean="0"/>
              <a:t>.</a:t>
            </a:r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sz="2400" dirty="0" err="1" smtClean="0"/>
              <a:t>element.addEventListener</a:t>
            </a:r>
            <a:r>
              <a:rPr lang="en-US" sz="2400" dirty="0" smtClean="0"/>
              <a:t>(event, handler[, phase]);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JavaScript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3603272"/>
            <a:ext cx="7560000" cy="57629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800" b="1" dirty="0" err="1" smtClean="0"/>
              <a:t>event.preventDefault</a:t>
            </a:r>
            <a:r>
              <a:rPr lang="en-US" sz="2800" b="1" dirty="0" smtClean="0"/>
              <a:t>()</a:t>
            </a:r>
            <a:endParaRPr lang="en-US" sz="2800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k Blue swoosh template 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Белый текст и шрифт Courier для слайдов с кодом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2A43BD6-BB12-4855-A62A-BDADBADB09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1_Dk Blue swoosh template Segoe</Template>
  <TotalTime>631</TotalTime>
  <Words>410</Words>
  <Application>Microsoft Office PowerPoint</Application>
  <PresentationFormat>Экран (4:3)</PresentationFormat>
  <Paragraphs>56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1_Dk Blue swoosh template Segoe</vt:lpstr>
      <vt:lpstr>Белый текст и шрифт Courier для слайдов с кодом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Company>Home 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The Wizard</dc:creator>
  <cp:lastModifiedBy>The Wizard</cp:lastModifiedBy>
  <cp:revision>114</cp:revision>
  <dcterms:created xsi:type="dcterms:W3CDTF">2017-04-01T18:09:36Z</dcterms:created>
  <dcterms:modified xsi:type="dcterms:W3CDTF">2017-05-20T07:52:43Z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TC102867319990</vt:lpwstr>
  </property>
</Properties>
</file>