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6"/>
  </p:notesMasterIdLst>
  <p:sldIdLst>
    <p:sldId id="256" r:id="rId2"/>
    <p:sldId id="280" r:id="rId3"/>
    <p:sldId id="281" r:id="rId4"/>
    <p:sldId id="302" r:id="rId5"/>
    <p:sldId id="309" r:id="rId6"/>
    <p:sldId id="303" r:id="rId7"/>
    <p:sldId id="282" r:id="rId8"/>
    <p:sldId id="300" r:id="rId9"/>
    <p:sldId id="301" r:id="rId10"/>
    <p:sldId id="304" r:id="rId11"/>
    <p:sldId id="284" r:id="rId12"/>
    <p:sldId id="286" r:id="rId13"/>
    <p:sldId id="273" r:id="rId14"/>
    <p:sldId id="30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588" autoAdjust="0"/>
    <p:restoredTop sz="94624" autoAdjust="0"/>
  </p:normalViewPr>
  <p:slideViewPr>
    <p:cSldViewPr>
      <p:cViewPr varScale="1">
        <p:scale>
          <a:sx n="121" d="100"/>
          <a:sy n="121" d="100"/>
        </p:scale>
        <p:origin x="-52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4190A-2C5E-4449-AD0B-4CFB595EC946}" type="datetimeFigureOut">
              <a:rPr lang="en-US" smtClean="0"/>
              <a:pPr/>
              <a:t>9/2/14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BF4C2-8B7A-4977-BDA0-9D89BA6E70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33148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BF4C2-8B7A-4977-BDA0-9D89BA6E70B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1153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2FF8-B648-43DE-AAC9-2CDEE548AF74}" type="datetimeFigureOut">
              <a:rPr lang="en-US" smtClean="0"/>
              <a:pPr/>
              <a:t>9/2/14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E569-1551-4867-8E8F-B9AB5AE47A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7946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2FF8-B648-43DE-AAC9-2CDEE548AF74}" type="datetimeFigureOut">
              <a:rPr lang="en-US" smtClean="0"/>
              <a:pPr/>
              <a:t>9/2/14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E569-1551-4867-8E8F-B9AB5AE47A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5136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2FF8-B648-43DE-AAC9-2CDEE548AF74}" type="datetimeFigureOut">
              <a:rPr lang="en-US" smtClean="0"/>
              <a:pPr/>
              <a:t>9/2/14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E569-1551-4867-8E8F-B9AB5AE47A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4509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2FF8-B648-43DE-AAC9-2CDEE548AF74}" type="datetimeFigureOut">
              <a:rPr lang="en-US" smtClean="0"/>
              <a:pPr/>
              <a:t>9/2/14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E569-1551-4867-8E8F-B9AB5AE47A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5156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2FF8-B648-43DE-AAC9-2CDEE548AF74}" type="datetimeFigureOut">
              <a:rPr lang="en-US" smtClean="0"/>
              <a:pPr/>
              <a:t>9/2/14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E569-1551-4867-8E8F-B9AB5AE47A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1837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2FF8-B648-43DE-AAC9-2CDEE548AF74}" type="datetimeFigureOut">
              <a:rPr lang="en-US" smtClean="0"/>
              <a:pPr/>
              <a:t>9/2/14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E569-1551-4867-8E8F-B9AB5AE47A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7587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2FF8-B648-43DE-AAC9-2CDEE548AF74}" type="datetimeFigureOut">
              <a:rPr lang="en-US" smtClean="0"/>
              <a:pPr/>
              <a:t>9/2/14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E569-1551-4867-8E8F-B9AB5AE47A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8920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2FF8-B648-43DE-AAC9-2CDEE548AF74}" type="datetimeFigureOut">
              <a:rPr lang="en-US" smtClean="0"/>
              <a:pPr/>
              <a:t>9/2/14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E569-1551-4867-8E8F-B9AB5AE47A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5361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2FF8-B648-43DE-AAC9-2CDEE548AF74}" type="datetimeFigureOut">
              <a:rPr lang="en-US" smtClean="0"/>
              <a:pPr/>
              <a:t>9/2/14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E569-1551-4867-8E8F-B9AB5AE47A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8973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2FF8-B648-43DE-AAC9-2CDEE548AF74}" type="datetimeFigureOut">
              <a:rPr lang="en-US" smtClean="0"/>
              <a:pPr/>
              <a:t>9/2/14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E569-1551-4867-8E8F-B9AB5AE47A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7659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2FF8-B648-43DE-AAC9-2CDEE548AF74}" type="datetimeFigureOut">
              <a:rPr lang="en-US" smtClean="0"/>
              <a:pPr/>
              <a:t>9/2/14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E569-1551-4867-8E8F-B9AB5AE47A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408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32FF8-B648-43DE-AAC9-2CDEE548AF74}" type="datetimeFigureOut">
              <a:rPr lang="en-US" smtClean="0"/>
              <a:pPr/>
              <a:t>9/2/14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5E569-1551-4867-8E8F-B9AB5AE47A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5863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http://map-reduce.wikispaces.asu.edu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eg"/><Relationship Id="rId3" Type="http://schemas.openxmlformats.org/officeDocument/2006/relationships/hyperlink" Target="http://techblog.baghel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hadoop.apache.org/releases.html%2307+April,+2014:+Release+2.4.0+availabl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CP/IP" TargetMode="External"/><Relationship Id="rId4" Type="http://schemas.openxmlformats.org/officeDocument/2006/relationships/hyperlink" Target="http://en.wikipedia.org/wiki/Remote_procedure_call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CS590RA: </a:t>
            </a:r>
            <a:br>
              <a:rPr lang="en-US" dirty="0" smtClean="0">
                <a:latin typeface="Georgia" panose="02040502050405020303" pitchFamily="18" charset="0"/>
              </a:rPr>
            </a:br>
            <a:r>
              <a:rPr lang="en-US" dirty="0" smtClean="0">
                <a:latin typeface="Georgia" panose="02040502050405020303" pitchFamily="18" charset="0"/>
              </a:rPr>
              <a:t>Real Time Big Data Analytics</a:t>
            </a:r>
            <a:br>
              <a:rPr lang="en-US" dirty="0" smtClean="0">
                <a:latin typeface="Georgia" panose="02040502050405020303" pitchFamily="18" charset="0"/>
              </a:rPr>
            </a:br>
            <a:r>
              <a:rPr lang="en-US" dirty="0" smtClean="0">
                <a:latin typeface="Georgia" panose="02040502050405020303" pitchFamily="18" charset="0"/>
              </a:rPr>
              <a:t/>
            </a:r>
            <a:br>
              <a:rPr lang="en-US" dirty="0" smtClean="0">
                <a:latin typeface="Georgia" panose="02040502050405020303" pitchFamily="18" charset="0"/>
              </a:rPr>
            </a:br>
            <a:r>
              <a:rPr lang="en-US" dirty="0" smtClean="0">
                <a:latin typeface="Georgia" panose="02040502050405020303" pitchFamily="18" charset="0"/>
              </a:rPr>
              <a:t>Tutorial Lecture </a:t>
            </a:r>
            <a:r>
              <a:rPr lang="en-US" dirty="0" smtClean="0">
                <a:latin typeface="Georgia" panose="02040502050405020303" pitchFamily="18" charset="0"/>
              </a:rPr>
              <a:t>1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654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15362" name="Picture 2" descr="http://1.bp.blogspot.com/-UvgLSDv7Rb4/Tbpn3veAOTI/AAAAAAAAAVk/kdaMzLa50BE/s1600/WordCountF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" y="1600200"/>
            <a:ext cx="9182100" cy="601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9129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latin typeface="Georgia" panose="02040502050405020303" pitchFamily="18" charset="0"/>
              </a:rPr>
              <a:t>Hadoop</a:t>
            </a:r>
            <a:r>
              <a:rPr lang="en-US" b="1" dirty="0">
                <a:latin typeface="Georgia" panose="02040502050405020303" pitchFamily="18" charset="0"/>
              </a:rPr>
              <a:t> Map/Reduce </a:t>
            </a:r>
            <a:r>
              <a:rPr lang="en-US" b="1" dirty="0" smtClean="0">
                <a:latin typeface="Georgia" panose="02040502050405020303" pitchFamily="18" charset="0"/>
              </a:rPr>
              <a:t>Processing 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0" y="1828800"/>
            <a:ext cx="35814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Map/Reduce is distributed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computing and parallel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processing framework </a:t>
            </a:r>
            <a:r>
              <a:rPr lang="en-US" dirty="0" smtClean="0">
                <a:latin typeface="Georgia" panose="02040502050405020303" pitchFamily="18" charset="0"/>
              </a:rPr>
              <a:t>where we </a:t>
            </a:r>
            <a:r>
              <a:rPr lang="en-US" dirty="0">
                <a:latin typeface="Georgia" panose="02040502050405020303" pitchFamily="18" charset="0"/>
              </a:rPr>
              <a:t>have the advantage of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pushing the computation </a:t>
            </a:r>
            <a:r>
              <a:rPr lang="en-US" dirty="0" smtClean="0">
                <a:latin typeface="Georgia" panose="02040502050405020303" pitchFamily="18" charset="0"/>
              </a:rPr>
              <a:t>to data</a:t>
            </a: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• Distributed computing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• Parallel Computing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• Based on Map &amp; Reduce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tasks</a:t>
            </a:r>
          </a:p>
        </p:txBody>
      </p:sp>
      <p:pic>
        <p:nvPicPr>
          <p:cNvPr id="3074" name="Picture 2" descr="http://map-reduce.wikispaces.asu.edu/file/view/figure5_(1).png/159615807/figure5_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47244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6389132"/>
            <a:ext cx="3871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Georgia" panose="02040502050405020303" pitchFamily="18" charset="0"/>
                <a:hlinkClick r:id="rId3"/>
              </a:rPr>
              <a:t>Image source: http://map-reduce.wikispaces.asu.edu/</a:t>
            </a:r>
            <a:endParaRPr lang="en-US" sz="1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675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Georgia" panose="02040502050405020303" pitchFamily="18" charset="0"/>
              </a:rPr>
              <a:t>Hadoop</a:t>
            </a:r>
            <a:r>
              <a:rPr lang="en-US" b="1" dirty="0">
                <a:latin typeface="Georgia" panose="02040502050405020303" pitchFamily="18" charset="0"/>
              </a:rPr>
              <a:t> Eco-System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HDFS – Hadoop Distributed File </a:t>
            </a:r>
            <a:r>
              <a:rPr lang="en-US" dirty="0" smtClean="0">
                <a:latin typeface="Georgia" panose="02040502050405020303" pitchFamily="18" charset="0"/>
              </a:rPr>
              <a:t>System</a:t>
            </a:r>
          </a:p>
          <a:p>
            <a:r>
              <a:rPr lang="en-US" dirty="0">
                <a:latin typeface="Georgia" panose="02040502050405020303" pitchFamily="18" charset="0"/>
              </a:rPr>
              <a:t>Map/Reduce - Distributed computing </a:t>
            </a:r>
            <a:r>
              <a:rPr lang="en-US" dirty="0" smtClean="0">
                <a:latin typeface="Georgia" panose="02040502050405020303" pitchFamily="18" charset="0"/>
              </a:rPr>
              <a:t>framework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it-IT" dirty="0" smtClean="0">
                <a:latin typeface="Georgia" panose="02040502050405020303" pitchFamily="18" charset="0"/>
              </a:rPr>
              <a:t>HBase </a:t>
            </a:r>
            <a:r>
              <a:rPr lang="it-IT" dirty="0">
                <a:latin typeface="Georgia" panose="02040502050405020303" pitchFamily="18" charset="0"/>
              </a:rPr>
              <a:t>– NoSQL data store (Non-relational distributed database)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Scoop </a:t>
            </a:r>
            <a:r>
              <a:rPr lang="en-US" dirty="0">
                <a:latin typeface="Georgia" panose="02040502050405020303" pitchFamily="18" charset="0"/>
              </a:rPr>
              <a:t>- SQL-to-Hadoop database import and export </a:t>
            </a:r>
            <a:r>
              <a:rPr lang="en-US" dirty="0" smtClean="0">
                <a:latin typeface="Georgia" panose="02040502050405020303" pitchFamily="18" charset="0"/>
              </a:rPr>
              <a:t>tool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Hive </a:t>
            </a:r>
            <a:r>
              <a:rPr lang="en-US" dirty="0">
                <a:latin typeface="Georgia" panose="02040502050405020303" pitchFamily="18" charset="0"/>
              </a:rPr>
              <a:t>– </a:t>
            </a:r>
            <a:r>
              <a:rPr lang="en-US" dirty="0" err="1">
                <a:latin typeface="Georgia" panose="02040502050405020303" pitchFamily="18" charset="0"/>
              </a:rPr>
              <a:t>Hadoop</a:t>
            </a:r>
            <a:r>
              <a:rPr lang="en-US" dirty="0">
                <a:latin typeface="Georgia" panose="02040502050405020303" pitchFamily="18" charset="0"/>
              </a:rPr>
              <a:t> Data </a:t>
            </a:r>
            <a:r>
              <a:rPr lang="en-US" dirty="0" smtClean="0">
                <a:latin typeface="Georgia" panose="02040502050405020303" pitchFamily="18" charset="0"/>
              </a:rPr>
              <a:t>Warehouse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 smtClean="0">
                <a:latin typeface="Georgia" panose="02040502050405020303" pitchFamily="18" charset="0"/>
              </a:rPr>
              <a:t>Pig </a:t>
            </a:r>
            <a:r>
              <a:rPr lang="en-US" dirty="0">
                <a:latin typeface="Georgia" panose="02040502050405020303" pitchFamily="18" charset="0"/>
              </a:rPr>
              <a:t>- Platform for creating Map/Reduce programs for </a:t>
            </a:r>
            <a:r>
              <a:rPr lang="en-US" dirty="0" smtClean="0">
                <a:latin typeface="Georgia" panose="02040502050405020303" pitchFamily="18" charset="0"/>
              </a:rPr>
              <a:t>analyzing large </a:t>
            </a:r>
            <a:r>
              <a:rPr lang="en-US" dirty="0">
                <a:latin typeface="Georgia" panose="02040502050405020303" pitchFamily="18" charset="0"/>
              </a:rPr>
              <a:t>data </a:t>
            </a:r>
            <a:r>
              <a:rPr lang="en-US" dirty="0" smtClean="0">
                <a:latin typeface="Georgia" panose="02040502050405020303" pitchFamily="18" charset="0"/>
              </a:rPr>
              <a:t>sets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Mahout – Distributed Machine Learning/Data Mining System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739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echblog.baghel.com/media/1/20130616-HadoopEcosyst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3400"/>
            <a:ext cx="7729162" cy="527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599" y="6292334"/>
            <a:ext cx="3100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Georgia" panose="02040502050405020303" pitchFamily="18" charset="0"/>
                <a:hlinkClick r:id="rId3"/>
              </a:rPr>
              <a:t>Source: http://techblog.baghel.com/</a:t>
            </a:r>
            <a:endParaRPr lang="en-US" sz="1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7136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Georgia" panose="02040502050405020303" pitchFamily="18" charset="0"/>
              </a:rPr>
              <a:t>Cloudera</a:t>
            </a:r>
            <a:r>
              <a:rPr lang="en-US" dirty="0" smtClean="0">
                <a:latin typeface="Georgia" panose="02040502050405020303" pitchFamily="18" charset="0"/>
              </a:rPr>
              <a:t> Platform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17410" name="Picture 2" descr="http://vision.cloudera.com/wp-content/uploads/2014/02/CED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00"/>
            <a:ext cx="8391525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3971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Apache </a:t>
            </a:r>
            <a:r>
              <a:rPr lang="en-US" dirty="0" err="1" smtClean="0">
                <a:latin typeface="Georgia" panose="02040502050405020303" pitchFamily="18" charset="0"/>
              </a:rPr>
              <a:t>Hadoop</a:t>
            </a:r>
            <a:r>
              <a:rPr lang="en-US" dirty="0" smtClean="0">
                <a:latin typeface="Georgia" panose="02040502050405020303" pitchFamily="18" charset="0"/>
              </a:rPr>
              <a:t>?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C</a:t>
            </a:r>
            <a:r>
              <a:rPr lang="en-US" dirty="0" smtClean="0">
                <a:latin typeface="Georgia" panose="02040502050405020303" pitchFamily="18" charset="0"/>
              </a:rPr>
              <a:t>reated </a:t>
            </a:r>
            <a:r>
              <a:rPr lang="en-US" dirty="0">
                <a:latin typeface="Georgia" panose="02040502050405020303" pitchFamily="18" charset="0"/>
              </a:rPr>
              <a:t>by Doug Cutting and Mike </a:t>
            </a:r>
            <a:r>
              <a:rPr lang="en-US" dirty="0" err="1" smtClean="0">
                <a:latin typeface="Georgia" panose="02040502050405020303" pitchFamily="18" charset="0"/>
              </a:rPr>
              <a:t>Cafarella</a:t>
            </a:r>
            <a:r>
              <a:rPr lang="en-US" dirty="0">
                <a:latin typeface="Georgia" panose="02040502050405020303" pitchFamily="18" charset="0"/>
              </a:rPr>
              <a:t> in 2005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</a:p>
          <a:p>
            <a:r>
              <a:rPr lang="en-US" dirty="0">
                <a:latin typeface="Georgia" panose="02040502050405020303" pitchFamily="18" charset="0"/>
              </a:rPr>
              <a:t>O</a:t>
            </a:r>
            <a:r>
              <a:rPr lang="en-US" dirty="0" smtClean="0">
                <a:latin typeface="Georgia" panose="02040502050405020303" pitchFamily="18" charset="0"/>
              </a:rPr>
              <a:t>pen-source</a:t>
            </a:r>
            <a:r>
              <a:rPr lang="en-US" dirty="0">
                <a:latin typeface="Georgia" panose="02040502050405020303" pitchFamily="18" charset="0"/>
              </a:rPr>
              <a:t> software framework that supports data-intensive distributed </a:t>
            </a:r>
            <a:r>
              <a:rPr lang="en-US" dirty="0" smtClean="0">
                <a:latin typeface="Georgia" panose="02040502050405020303" pitchFamily="18" charset="0"/>
              </a:rPr>
              <a:t>applications</a:t>
            </a:r>
          </a:p>
          <a:p>
            <a:r>
              <a:rPr lang="en-US" dirty="0">
                <a:latin typeface="Georgia" panose="02040502050405020303" pitchFamily="18" charset="0"/>
              </a:rPr>
              <a:t>D</a:t>
            </a:r>
            <a:r>
              <a:rPr lang="en-US" dirty="0" smtClean="0">
                <a:latin typeface="Georgia" panose="02040502050405020303" pitchFamily="18" charset="0"/>
              </a:rPr>
              <a:t>erived from</a:t>
            </a:r>
            <a:r>
              <a:rPr lang="en-US" dirty="0">
                <a:latin typeface="Georgia" panose="02040502050405020303" pitchFamily="18" charset="0"/>
              </a:rPr>
              <a:t> Google's MapReduce </a:t>
            </a:r>
            <a:r>
              <a:rPr lang="en-US" dirty="0" smtClean="0">
                <a:latin typeface="Georgia" panose="02040502050405020303" pitchFamily="18" charset="0"/>
              </a:rPr>
              <a:t>&amp;</a:t>
            </a:r>
            <a:r>
              <a:rPr lang="en-US" dirty="0">
                <a:latin typeface="Georgia" panose="02040502050405020303" pitchFamily="18" charset="0"/>
              </a:rPr>
              <a:t> Google File System (GFS)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1347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Georgia" panose="02040502050405020303" pitchFamily="18" charset="0"/>
              </a:rPr>
              <a:t>Hadoop’s</a:t>
            </a:r>
            <a:r>
              <a:rPr lang="en-US" dirty="0" smtClean="0">
                <a:latin typeface="Georgia" panose="02040502050405020303" pitchFamily="18" charset="0"/>
              </a:rPr>
              <a:t> Prominent Users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latin typeface="Georgia" panose="02040502050405020303" pitchFamily="18" charset="0"/>
              </a:rPr>
              <a:t>Yahoo!: 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</a:rPr>
              <a:t>On </a:t>
            </a:r>
            <a:r>
              <a:rPr lang="en-US" dirty="0">
                <a:latin typeface="Georgia" panose="02040502050405020303" pitchFamily="18" charset="0"/>
              </a:rPr>
              <a:t>February 19, 2008,  launched </a:t>
            </a:r>
            <a:r>
              <a:rPr lang="en-US" dirty="0" smtClean="0">
                <a:latin typeface="Georgia" panose="02040502050405020303" pitchFamily="18" charset="0"/>
              </a:rPr>
              <a:t>the </a:t>
            </a:r>
            <a:r>
              <a:rPr lang="en-US" dirty="0">
                <a:latin typeface="Georgia" panose="02040502050405020303" pitchFamily="18" charset="0"/>
              </a:rPr>
              <a:t>world's largest </a:t>
            </a:r>
            <a:r>
              <a:rPr lang="en-US" dirty="0" err="1">
                <a:latin typeface="Georgia" panose="02040502050405020303" pitchFamily="18" charset="0"/>
              </a:rPr>
              <a:t>Hadoop</a:t>
            </a:r>
            <a:r>
              <a:rPr lang="en-US" dirty="0">
                <a:latin typeface="Georgia" panose="02040502050405020303" pitchFamily="18" charset="0"/>
              </a:rPr>
              <a:t> production application. </a:t>
            </a:r>
            <a:endParaRPr lang="en-US" dirty="0" smtClean="0">
              <a:latin typeface="Georgia" panose="02040502050405020303" pitchFamily="18" charset="0"/>
            </a:endParaRPr>
          </a:p>
          <a:p>
            <a:pPr lvl="1"/>
            <a:r>
              <a:rPr lang="en-US" dirty="0" smtClean="0">
                <a:latin typeface="Georgia" panose="02040502050405020303" pitchFamily="18" charset="0"/>
              </a:rPr>
              <a:t>The </a:t>
            </a:r>
            <a:r>
              <a:rPr lang="en-US" dirty="0">
                <a:latin typeface="Georgia" panose="02040502050405020303" pitchFamily="18" charset="0"/>
              </a:rPr>
              <a:t>Yahoo! Search </a:t>
            </a:r>
            <a:r>
              <a:rPr lang="en-US" dirty="0" err="1">
                <a:latin typeface="Georgia" panose="02040502050405020303" pitchFamily="18" charset="0"/>
              </a:rPr>
              <a:t>Webmap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smtClean="0">
                <a:latin typeface="Georgia" panose="02040502050405020303" pitchFamily="18" charset="0"/>
              </a:rPr>
              <a:t>runs </a:t>
            </a:r>
            <a:r>
              <a:rPr lang="en-US" dirty="0">
                <a:latin typeface="Georgia" panose="02040502050405020303" pitchFamily="18" charset="0"/>
              </a:rPr>
              <a:t>on a more </a:t>
            </a:r>
            <a:r>
              <a:rPr lang="en-US" dirty="0" smtClean="0">
                <a:latin typeface="Georgia" panose="02040502050405020303" pitchFamily="18" charset="0"/>
              </a:rPr>
              <a:t>than 10,000</a:t>
            </a:r>
            <a:r>
              <a:rPr lang="en-US" dirty="0">
                <a:latin typeface="Georgia" panose="02040502050405020303" pitchFamily="18" charset="0"/>
              </a:rPr>
              <a:t> core Linux cluster and </a:t>
            </a:r>
            <a:r>
              <a:rPr lang="en-US" dirty="0" smtClean="0">
                <a:latin typeface="Georgia" panose="02040502050405020303" pitchFamily="18" charset="0"/>
              </a:rPr>
              <a:t>used </a:t>
            </a:r>
            <a:r>
              <a:rPr lang="en-US" dirty="0">
                <a:latin typeface="Georgia" panose="02040502050405020303" pitchFamily="18" charset="0"/>
              </a:rPr>
              <a:t>in every Yahoo! Web search query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</a:p>
          <a:p>
            <a:r>
              <a:rPr lang="en-US" b="1" dirty="0" smtClean="0">
                <a:latin typeface="Georgia" panose="02040502050405020303" pitchFamily="18" charset="0"/>
              </a:rPr>
              <a:t>Facebook: 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</a:rPr>
              <a:t>In 2010, the </a:t>
            </a:r>
            <a:r>
              <a:rPr lang="en-US" dirty="0">
                <a:latin typeface="Georgia" panose="02040502050405020303" pitchFamily="18" charset="0"/>
              </a:rPr>
              <a:t>largest </a:t>
            </a:r>
            <a:r>
              <a:rPr lang="en-US" dirty="0" err="1">
                <a:latin typeface="Georgia" panose="02040502050405020303" pitchFamily="18" charset="0"/>
              </a:rPr>
              <a:t>Hadoop</a:t>
            </a:r>
            <a:r>
              <a:rPr lang="en-US" dirty="0">
                <a:latin typeface="Georgia" panose="02040502050405020303" pitchFamily="18" charset="0"/>
              </a:rPr>
              <a:t> cluster in the world with 21 PB of storage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  <a:r>
              <a:rPr lang="en-US" dirty="0">
                <a:latin typeface="Georgia" panose="02040502050405020303" pitchFamily="18" charset="0"/>
              </a:rPr>
              <a:t> </a:t>
            </a:r>
            <a:endParaRPr lang="en-US" dirty="0" smtClean="0">
              <a:latin typeface="Georgia" panose="02040502050405020303" pitchFamily="18" charset="0"/>
            </a:endParaRPr>
          </a:p>
          <a:p>
            <a:pPr lvl="1"/>
            <a:r>
              <a:rPr lang="en-US" dirty="0" smtClean="0">
                <a:latin typeface="Georgia" panose="02040502050405020303" pitchFamily="18" charset="0"/>
              </a:rPr>
              <a:t>On </a:t>
            </a:r>
            <a:r>
              <a:rPr lang="en-US" dirty="0">
                <a:latin typeface="Georgia" panose="02040502050405020303" pitchFamily="18" charset="0"/>
              </a:rPr>
              <a:t>July 27, </a:t>
            </a:r>
            <a:r>
              <a:rPr lang="en-US" dirty="0" smtClean="0">
                <a:latin typeface="Georgia" panose="02040502050405020303" pitchFamily="18" charset="0"/>
              </a:rPr>
              <a:t>2011, the </a:t>
            </a:r>
            <a:r>
              <a:rPr lang="en-US" dirty="0">
                <a:latin typeface="Georgia" panose="02040502050405020303" pitchFamily="18" charset="0"/>
              </a:rPr>
              <a:t>data had grown to 30 </a:t>
            </a:r>
            <a:r>
              <a:rPr lang="en-US" dirty="0" smtClean="0">
                <a:latin typeface="Georgia" panose="02040502050405020303" pitchFamily="18" charset="0"/>
              </a:rPr>
              <a:t>PB.</a:t>
            </a:r>
            <a:endParaRPr lang="en-US" baseline="30000" dirty="0">
              <a:latin typeface="Georgia" panose="02040502050405020303" pitchFamily="18" charset="0"/>
            </a:endParaRPr>
          </a:p>
          <a:p>
            <a:pPr lvl="1"/>
            <a:r>
              <a:rPr lang="en-US" dirty="0" smtClean="0">
                <a:latin typeface="Georgia" panose="02040502050405020303" pitchFamily="18" charset="0"/>
              </a:rPr>
              <a:t>On </a:t>
            </a:r>
            <a:r>
              <a:rPr lang="en-US" dirty="0">
                <a:latin typeface="Georgia" panose="02040502050405020303" pitchFamily="18" charset="0"/>
              </a:rPr>
              <a:t>June 13, 2012 </a:t>
            </a:r>
            <a:r>
              <a:rPr lang="en-US" dirty="0" smtClean="0">
                <a:latin typeface="Georgia" panose="02040502050405020303" pitchFamily="18" charset="0"/>
              </a:rPr>
              <a:t>the </a:t>
            </a:r>
            <a:r>
              <a:rPr lang="en-US" dirty="0">
                <a:latin typeface="Georgia" panose="02040502050405020303" pitchFamily="18" charset="0"/>
              </a:rPr>
              <a:t>data had grown to 100 </a:t>
            </a:r>
            <a:r>
              <a:rPr lang="en-US" dirty="0" smtClean="0">
                <a:latin typeface="Georgia" panose="02040502050405020303" pitchFamily="18" charset="0"/>
              </a:rPr>
              <a:t>PB.</a:t>
            </a:r>
            <a:endParaRPr lang="en-US" baseline="30000" dirty="0">
              <a:latin typeface="Georgia" panose="02040502050405020303" pitchFamily="18" charset="0"/>
            </a:endParaRPr>
          </a:p>
          <a:p>
            <a:pPr lvl="1"/>
            <a:r>
              <a:rPr lang="en-US" dirty="0" smtClean="0">
                <a:latin typeface="Georgia" panose="02040502050405020303" pitchFamily="18" charset="0"/>
              </a:rPr>
              <a:t>On </a:t>
            </a:r>
            <a:r>
              <a:rPr lang="en-US" dirty="0">
                <a:latin typeface="Georgia" panose="02040502050405020303" pitchFamily="18" charset="0"/>
              </a:rPr>
              <a:t>November 8, </a:t>
            </a:r>
            <a:r>
              <a:rPr lang="en-US" dirty="0" smtClean="0">
                <a:latin typeface="Georgia" panose="02040502050405020303" pitchFamily="18" charset="0"/>
              </a:rPr>
              <a:t>2012, the </a:t>
            </a:r>
            <a:r>
              <a:rPr lang="en-US" dirty="0">
                <a:latin typeface="Georgia" panose="02040502050405020303" pitchFamily="18" charset="0"/>
              </a:rPr>
              <a:t>warehouse grows by roughly half a PB per day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4832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Hadoop System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13314" name="Picture 2" descr="yarnshi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8686800" cy="400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7699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Georgia" panose="02040502050405020303" pitchFamily="18" charset="0"/>
              </a:rPr>
              <a:t>Apache Hadoop Source Code Statistics</a:t>
            </a:r>
            <a:endParaRPr lang="en-US" sz="3600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196588"/>
            <a:ext cx="8154361" cy="508079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648376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rgbClr val="009999"/>
                </a:solidFill>
                <a:latin typeface="Verdana" panose="020B0604030504040204" pitchFamily="34" charset="0"/>
                <a:hlinkClick r:id="rId4"/>
              </a:rPr>
              <a:t>LATEST Version: 07 </a:t>
            </a:r>
            <a:r>
              <a:rPr lang="en-US" sz="1200" dirty="0">
                <a:solidFill>
                  <a:srgbClr val="009999"/>
                </a:solidFill>
                <a:latin typeface="Verdana" panose="020B0604030504040204" pitchFamily="34" charset="0"/>
                <a:hlinkClick r:id="rId4"/>
              </a:rPr>
              <a:t>April, 2014: Release 2.4.0 available</a:t>
            </a:r>
            <a:endParaRPr lang="en-US" sz="1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42840" y="6164267"/>
            <a:ext cx="10567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10/2007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473454" y="6139448"/>
            <a:ext cx="9845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12/2011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7426955" y="6145215"/>
            <a:ext cx="9108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2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/2013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4689316" y="6145215"/>
            <a:ext cx="9637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4/2009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5602116" y="6145215"/>
            <a:ext cx="9845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12/2011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4120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Hadoop 2.0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14338" name="Picture 2" descr="yarnflexi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211" y="1204397"/>
            <a:ext cx="8252589" cy="542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81525" y="6530656"/>
            <a:ext cx="3532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http://hortonworks.com/labs/yarn/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303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Georgia" panose="02040502050405020303" pitchFamily="18" charset="0"/>
              </a:rPr>
              <a:t>Hadoop</a:t>
            </a:r>
            <a:r>
              <a:rPr lang="en-US" dirty="0" smtClean="0">
                <a:latin typeface="Georgia" panose="02040502050405020303" pitchFamily="18" charset="0"/>
              </a:rPr>
              <a:t> Architecture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098" name="Picture 2" descr="File:Hadoop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9817" y="1295400"/>
            <a:ext cx="5852983" cy="454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25842" y="5840995"/>
            <a:ext cx="81657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The file system uses the </a:t>
            </a:r>
            <a:r>
              <a:rPr lang="en-US" dirty="0">
                <a:latin typeface="Georgia" panose="02040502050405020303" pitchFamily="18" charset="0"/>
                <a:hlinkClick r:id="rId3" tooltip="TCP/IP"/>
              </a:rPr>
              <a:t>TCP/IP</a:t>
            </a:r>
            <a:r>
              <a:rPr lang="en-US" dirty="0">
                <a:latin typeface="Georgia" panose="02040502050405020303" pitchFamily="18" charset="0"/>
              </a:rPr>
              <a:t> layer for communication. </a:t>
            </a:r>
            <a:endParaRPr lang="en-US" dirty="0" smtClean="0">
              <a:latin typeface="Georgia" panose="02040502050405020303" pitchFamily="18" charset="0"/>
            </a:endParaRPr>
          </a:p>
          <a:p>
            <a:r>
              <a:rPr lang="en-US" dirty="0" smtClean="0">
                <a:latin typeface="Georgia" panose="02040502050405020303" pitchFamily="18" charset="0"/>
              </a:rPr>
              <a:t>Clients </a:t>
            </a:r>
            <a:r>
              <a:rPr lang="en-US" dirty="0">
                <a:latin typeface="Georgia" panose="02040502050405020303" pitchFamily="18" charset="0"/>
              </a:rPr>
              <a:t>use </a:t>
            </a:r>
            <a:r>
              <a:rPr lang="en-US" dirty="0">
                <a:latin typeface="Georgia" panose="02040502050405020303" pitchFamily="18" charset="0"/>
                <a:hlinkClick r:id="rId4" tooltip="Remote procedure call"/>
              </a:rPr>
              <a:t>Remote procedure call</a:t>
            </a:r>
            <a:r>
              <a:rPr lang="en-US" dirty="0">
                <a:latin typeface="Georgia" panose="02040502050405020303" pitchFamily="18" charset="0"/>
              </a:rPr>
              <a:t> (RPC) to communicate between each other.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5658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latin typeface="Georgia" panose="02040502050405020303" pitchFamily="18" charset="0"/>
              </a:rPr>
              <a:t>MapReduce</a:t>
            </a:r>
            <a:r>
              <a:rPr lang="en-US" b="1" dirty="0" smtClean="0">
                <a:latin typeface="Georgia" panose="02040502050405020303" pitchFamily="18" charset="0"/>
              </a:rPr>
              <a:t> </a:t>
            </a:r>
            <a:r>
              <a:rPr lang="en-US" b="1" dirty="0">
                <a:latin typeface="Georgia" panose="02040502050405020303" pitchFamily="18" charset="0"/>
              </a:rPr>
              <a:t>Processing </a:t>
            </a:r>
            <a:endParaRPr lang="en-US" dirty="0"/>
          </a:p>
        </p:txBody>
      </p:sp>
      <p:pic>
        <p:nvPicPr>
          <p:cNvPr id="10244" name="Picture 4" descr="http://escience.washington.edu/sites/default/files/images/hadoop_web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19200"/>
            <a:ext cx="5886450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0985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Pipeline</a:t>
            </a:r>
            <a:endParaRPr lang="en-US" dirty="0"/>
          </a:p>
        </p:txBody>
      </p:sp>
      <p:pic>
        <p:nvPicPr>
          <p:cNvPr id="12290" name="Picture 2" descr="http://blog.matthewrathbone.com/img/map-redu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587" y="1905000"/>
            <a:ext cx="9029700" cy="431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1132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390</Words>
  <Application>Microsoft Macintosh PowerPoint</Application>
  <PresentationFormat>On-screen Show (4:3)</PresentationFormat>
  <Paragraphs>52</Paragraphs>
  <Slides>14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CS590RA:  Real Time Big Data Analytics  Tutorial Lecture 1</vt:lpstr>
      <vt:lpstr>Apache Hadoop?</vt:lpstr>
      <vt:lpstr>Hadoop’s Prominent Users</vt:lpstr>
      <vt:lpstr>Hadoop System</vt:lpstr>
      <vt:lpstr>Apache Hadoop Source Code Statistics</vt:lpstr>
      <vt:lpstr>Hadoop 2.0</vt:lpstr>
      <vt:lpstr>Hadoop Architecture</vt:lpstr>
      <vt:lpstr>MapReduce Processing </vt:lpstr>
      <vt:lpstr>MapReduce Pipeline</vt:lpstr>
      <vt:lpstr>MapReduce Example</vt:lpstr>
      <vt:lpstr>Hadoop Map/Reduce Processing </vt:lpstr>
      <vt:lpstr>Hadoop Eco-System</vt:lpstr>
      <vt:lpstr>Slide 13</vt:lpstr>
      <vt:lpstr>Cloudera Platform</vt:lpstr>
    </vt:vector>
  </TitlesOfParts>
  <Company>UMKC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Cloud Computing Lecture 1</dc:title>
  <dc:creator>Lee, Yugyung</dc:creator>
  <cp:lastModifiedBy>Dennis Owens</cp:lastModifiedBy>
  <cp:revision>101</cp:revision>
  <dcterms:created xsi:type="dcterms:W3CDTF">2014-09-02T16:21:18Z</dcterms:created>
  <dcterms:modified xsi:type="dcterms:W3CDTF">2014-09-02T16:32:59Z</dcterms:modified>
</cp:coreProperties>
</file>