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62" r:id="rId3"/>
    <p:sldId id="313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313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7" autoAdjust="0"/>
  </p:normalViewPr>
  <p:slideViewPr>
    <p:cSldViewPr snapToGrid="0" snapToObjects="1">
      <p:cViewPr varScale="1">
        <p:scale>
          <a:sx n="66" d="100"/>
          <a:sy n="66" d="100"/>
        </p:scale>
        <p:origin x="-104" y="-1384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AFA2-882A-EC4E-AB16-430695EF30F2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76EF-672B-FC41-BBD0-BEB47ADA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477" y="685800"/>
            <a:ext cx="609504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4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Networking, HTTP, and Sockets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Headers</a:t>
            </a:r>
            <a:endParaRPr lang="en-US" dirty="0"/>
          </a:p>
        </p:txBody>
      </p:sp>
      <p:sp>
        <p:nvSpPr>
          <p:cNvPr id="4" name="Shape 49"/>
          <p:cNvSpPr txBox="1">
            <a:spLocks noGrp="1"/>
          </p:cNvSpPr>
          <p:nvPr>
            <p:ph type="body" idx="4294967295"/>
          </p:nvPr>
        </p:nvSpPr>
        <p:spPr>
          <a:xfrm>
            <a:off x="896218" y="1234440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Thu, 17 Sep 2009 00:33:18 GMT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Cache-Control: max-age=60, private, private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Expires: Thu, 17 Sep 2009 00:34:05 GMT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Vary: Accept-</a:t>
            </a:r>
            <a:r>
              <a:rPr lang="en-US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Encoding,User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-Agent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99253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br>
              <a:rPr lang="en-US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273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200 OK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404 Not Found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500 Internal Error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301 Moved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403 Forbidden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</a:t>
            </a:r>
            <a:r>
              <a:rPr lang="en-US" dirty="0" err="1" smtClean="0"/>
              <a:t>vs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1.1</a:t>
            </a:r>
          </a:p>
          <a:p>
            <a:pPr marL="852488" lvl="3" indent="-342900"/>
            <a:r>
              <a:rPr lang="en-US" dirty="0" smtClean="0"/>
              <a:t>allows persistent connections</a:t>
            </a:r>
          </a:p>
          <a:p>
            <a:pPr marL="1138238" lvl="4" indent="-342900"/>
            <a:r>
              <a:rPr lang="en-US" dirty="0" smtClean="0"/>
              <a:t>use </a:t>
            </a:r>
            <a:r>
              <a:rPr lang="en-US" dirty="0" smtClean="0">
                <a:latin typeface="Courier"/>
                <a:cs typeface="Courier"/>
              </a:rPr>
              <a:t>Connection: close </a:t>
            </a:r>
            <a:r>
              <a:rPr lang="en-US" dirty="0" smtClean="0"/>
              <a:t>header for non-persistent</a:t>
            </a:r>
          </a:p>
          <a:p>
            <a:pPr marL="852488" lvl="3" indent="-342900"/>
            <a:r>
              <a:rPr lang="en-US" dirty="0" smtClean="0">
                <a:latin typeface="Courier"/>
                <a:cs typeface="Courier"/>
              </a:rPr>
              <a:t>Host: </a:t>
            </a:r>
            <a:r>
              <a:rPr lang="en-US" dirty="0" smtClean="0"/>
              <a:t>header must be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6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404033"/>
            <a:ext cx="12801595" cy="531411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socket is a programming abstraction used for network communication</a:t>
            </a:r>
          </a:p>
          <a:p>
            <a:pPr marL="852488" lvl="3" indent="-342900"/>
            <a:r>
              <a:rPr lang="en-US" dirty="0" smtClean="0"/>
              <a:t>A </a:t>
            </a:r>
            <a:r>
              <a:rPr lang="en-US" dirty="0"/>
              <a:t>pipe/stream that allows you to send/receive messages over the </a:t>
            </a:r>
            <a:r>
              <a:rPr lang="en-US" dirty="0" smtClean="0"/>
              <a:t>Internet</a:t>
            </a:r>
          </a:p>
          <a:p>
            <a:pPr marL="852488" lvl="3" indent="-342900"/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/tutorial/networking/sockets/</a:t>
            </a:r>
            <a:r>
              <a:rPr lang="en-US" dirty="0" err="1"/>
              <a:t>index.html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</a:t>
            </a:r>
          </a:p>
          <a:p>
            <a:pPr marL="852488" lvl="3" indent="-342900"/>
            <a:r>
              <a:rPr lang="en-US" dirty="0"/>
              <a:t>open a socket at a particular port</a:t>
            </a:r>
          </a:p>
          <a:p>
            <a:pPr marL="852488" lvl="3" indent="-342900"/>
            <a:r>
              <a:rPr lang="en-US" dirty="0"/>
              <a:t>wait for </a:t>
            </a:r>
            <a:r>
              <a:rPr lang="en-US" dirty="0" smtClean="0"/>
              <a:t>message</a:t>
            </a:r>
          </a:p>
          <a:p>
            <a:pPr marL="852488" lvl="3" indent="-342900"/>
            <a:r>
              <a:rPr lang="en-US" dirty="0" smtClean="0"/>
              <a:t>process message and send response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</a:t>
            </a:r>
          </a:p>
          <a:p>
            <a:pPr marL="852488" lvl="3" indent="-342900"/>
            <a:r>
              <a:rPr lang="en-US" dirty="0" smtClean="0"/>
              <a:t>open a socket using IP address of destination and port of listening application</a:t>
            </a:r>
          </a:p>
          <a:p>
            <a:pPr marL="852488" lvl="3" indent="-342900"/>
            <a:r>
              <a:rPr lang="en-US" dirty="0" smtClean="0"/>
              <a:t>send message</a:t>
            </a:r>
          </a:p>
          <a:p>
            <a:pPr marL="852488" lvl="3" indent="-342900"/>
            <a:r>
              <a:rPr lang="en-US" dirty="0" smtClean="0"/>
              <a:t>wait for response</a:t>
            </a:r>
          </a:p>
        </p:txBody>
      </p:sp>
    </p:spTree>
    <p:extLst>
      <p:ext uri="{BB962C8B-B14F-4D97-AF65-F5344CB8AC3E}">
        <p14:creationId xmlns:p14="http://schemas.microsoft.com/office/powerpoint/2010/main" val="4039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 in the network?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an </a:t>
            </a:r>
            <a:r>
              <a:rPr lang="en-US" i="1" dirty="0" smtClean="0"/>
              <a:t>application-layer</a:t>
            </a:r>
            <a:r>
              <a:rPr lang="en-US" dirty="0" smtClean="0"/>
              <a:t> program that opens a </a:t>
            </a:r>
            <a:r>
              <a:rPr lang="en-US" i="1" dirty="0" smtClean="0"/>
              <a:t>socket</a:t>
            </a:r>
            <a:r>
              <a:rPr lang="en-US" dirty="0" smtClean="0"/>
              <a:t> at port 80 and listens for incoming connections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</a:t>
            </a:r>
            <a:r>
              <a:rPr lang="en-US" i="1" dirty="0" smtClean="0"/>
              <a:t>TCP </a:t>
            </a:r>
            <a:r>
              <a:rPr lang="en-US" dirty="0" smtClean="0"/>
              <a:t>receives an incoming connection for port 80 it notifies the web server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TCP manages the connection and knows where to send responses</a:t>
            </a:r>
          </a:p>
          <a:p>
            <a:pPr marL="852488" lvl="3" indent="-342900"/>
            <a:r>
              <a:rPr lang="en-US" dirty="0" smtClean="0"/>
              <a:t>IP address and port of application making the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3428995" y="942971"/>
            <a:ext cx="7315171" cy="4886304"/>
            <a:chOff x="2286000" y="838200"/>
            <a:chExt cx="4876800" cy="4343399"/>
          </a:xfrm>
        </p:grpSpPr>
        <p:sp>
          <p:nvSpPr>
            <p:cNvPr id="78" name="Shape 78"/>
            <p:cNvSpPr/>
            <p:nvPr/>
          </p:nvSpPr>
          <p:spPr>
            <a:xfrm>
              <a:off x="2514600" y="914400"/>
              <a:ext cx="4495800" cy="5333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Application Layer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438400" y="838200"/>
              <a:ext cx="4724400" cy="24383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286000" y="1905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9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Web Server</a:t>
              </a:r>
              <a:br>
                <a:rPr lang="en-US" sz="1900"/>
              </a:br>
              <a:r>
                <a:rPr lang="en-US" sz="1900"/>
                <a:t>port 80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5105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Mail Server</a:t>
              </a:r>
              <a:br>
                <a:rPr lang="en-US" sz="1900"/>
              </a:br>
              <a:r>
                <a:rPr lang="en-US" sz="1900"/>
                <a:t>port 25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3581400" y="3352800"/>
              <a:ext cx="2666999" cy="381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Transport Layer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2590800" y="3276600"/>
              <a:ext cx="4419599" cy="19049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2667000" y="3810000"/>
              <a:ext cx="4267199" cy="1066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1. Receive message destined for IP address of machine</a:t>
              </a:r>
              <a:br>
                <a:rPr lang="en-US" sz="1900"/>
              </a:br>
              <a:r>
                <a:rPr lang="en-US" sz="1900"/>
                <a:t>2. Look at port contained in message</a:t>
              </a:r>
              <a:br>
                <a:rPr lang="en-US" sz="1900"/>
              </a:br>
              <a:r>
                <a:rPr lang="en-US" sz="1900"/>
                <a:t>3. Forward to application listening on given port</a:t>
              </a:r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3809999" y="2514599"/>
              <a:ext cx="381000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87"/>
            <p:cNvSpPr/>
            <p:nvPr/>
          </p:nvSpPr>
          <p:spPr>
            <a:xfrm rot="10800000" flipH="1">
              <a:off x="5105400" y="2514599"/>
              <a:ext cx="533399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138128319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Networked communication over the Internet uses a </a:t>
            </a:r>
            <a:r>
              <a:rPr lang="en-US" i="1" dirty="0" smtClean="0"/>
              <a:t>layered</a:t>
            </a:r>
            <a:r>
              <a:rPr lang="en-US" dirty="0" smtClean="0"/>
              <a:t> protocol stack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Each layer has well-defined responsibilities and relies upon the other layers to do their jobs.</a:t>
            </a:r>
            <a:endParaRPr lang="en-US" dirty="0"/>
          </a:p>
        </p:txBody>
      </p:sp>
      <p:sp>
        <p:nvSpPr>
          <p:cNvPr id="9" name="Shape 97"/>
          <p:cNvSpPr/>
          <p:nvPr/>
        </p:nvSpPr>
        <p:spPr>
          <a:xfrm>
            <a:off x="4907521" y="4330813"/>
            <a:ext cx="3481569" cy="76837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3600" dirty="0" smtClean="0"/>
              <a:t>Transport</a:t>
            </a:r>
            <a:endParaRPr sz="3600" dirty="0"/>
          </a:p>
        </p:txBody>
      </p:sp>
      <p:sp>
        <p:nvSpPr>
          <p:cNvPr id="14" name="Shape 97"/>
          <p:cNvSpPr/>
          <p:nvPr/>
        </p:nvSpPr>
        <p:spPr>
          <a:xfrm>
            <a:off x="4905993" y="5118298"/>
            <a:ext cx="3481569" cy="76837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3600" dirty="0" smtClean="0"/>
              <a:t>Network</a:t>
            </a:r>
            <a:endParaRPr sz="3600" dirty="0"/>
          </a:p>
        </p:txBody>
      </p:sp>
      <p:sp>
        <p:nvSpPr>
          <p:cNvPr id="15" name="Shape 97"/>
          <p:cNvSpPr/>
          <p:nvPr/>
        </p:nvSpPr>
        <p:spPr>
          <a:xfrm>
            <a:off x="4905993" y="5888098"/>
            <a:ext cx="3481569" cy="76837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3600" dirty="0" smtClean="0"/>
              <a:t>MAC/Link</a:t>
            </a:r>
            <a:endParaRPr sz="3600" dirty="0"/>
          </a:p>
        </p:txBody>
      </p:sp>
      <p:sp>
        <p:nvSpPr>
          <p:cNvPr id="16" name="Shape 97"/>
          <p:cNvSpPr/>
          <p:nvPr/>
        </p:nvSpPr>
        <p:spPr>
          <a:xfrm>
            <a:off x="4904465" y="6675583"/>
            <a:ext cx="3481569" cy="76837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3600" dirty="0" smtClean="0"/>
              <a:t>Physical</a:t>
            </a:r>
            <a:endParaRPr sz="3600" dirty="0"/>
          </a:p>
        </p:txBody>
      </p:sp>
      <p:sp>
        <p:nvSpPr>
          <p:cNvPr id="17" name="Shape 97"/>
          <p:cNvSpPr/>
          <p:nvPr/>
        </p:nvSpPr>
        <p:spPr>
          <a:xfrm>
            <a:off x="4905993" y="3559453"/>
            <a:ext cx="3481569" cy="76837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3600" dirty="0" smtClean="0"/>
              <a:t>Application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157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Application – where end-user software resides</a:t>
            </a:r>
          </a:p>
          <a:p>
            <a:pPr marL="852488" lvl="3" indent="-342900"/>
            <a:r>
              <a:rPr lang="en-US" dirty="0" smtClean="0"/>
              <a:t>Web server, P2P client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Transport – reliability, congestion control, flow control</a:t>
            </a:r>
          </a:p>
          <a:p>
            <a:pPr marL="852488" lvl="3" indent="-342900"/>
            <a:r>
              <a:rPr lang="en-US" dirty="0" smtClean="0"/>
              <a:t>TCP/UDP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Network – routing </a:t>
            </a:r>
          </a:p>
          <a:p>
            <a:pPr marL="852488" lvl="3" indent="-342900"/>
            <a:r>
              <a:rPr lang="en-US" dirty="0" smtClean="0"/>
              <a:t>IP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MAC/DLL – connection to the next hop, accessing a shared medium</a:t>
            </a:r>
          </a:p>
          <a:p>
            <a:pPr marL="852488" lvl="3" indent="-342900"/>
            <a:r>
              <a:rPr lang="en-US" dirty="0" smtClean="0"/>
              <a:t>Ethernet, wireless Ethernet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Physical – bits on the wire</a:t>
            </a:r>
          </a:p>
        </p:txBody>
      </p:sp>
    </p:spTree>
    <p:extLst>
      <p:ext uri="{BB962C8B-B14F-4D97-AF65-F5344CB8AC3E}">
        <p14:creationId xmlns:p14="http://schemas.microsoft.com/office/powerpoint/2010/main" val="55747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Language used to communicate on the web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standard that specifies the format of requests that can be issued by browsers/clients and responses that can be issued by web servers</a:t>
            </a:r>
          </a:p>
          <a:p>
            <a:pPr marL="852488" lvl="3" indent="-342900"/>
            <a:r>
              <a:rPr lang="en-US" dirty="0"/>
              <a:t>Allows interoperation between browsers written in any language running on any platform and services written in any language running on any </a:t>
            </a:r>
            <a:r>
              <a:rPr lang="en-US" dirty="0" smtClean="0"/>
              <a:t>platform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Defined in RFCs 1945, 2068, 2616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</a:t>
            </a:r>
            <a:endParaRPr lang="en-US" dirty="0"/>
          </a:p>
        </p:txBody>
      </p:sp>
      <p:sp>
        <p:nvSpPr>
          <p:cNvPr id="5" name="Shape 31"/>
          <p:cNvSpPr txBox="1">
            <a:spLocks/>
          </p:cNvSpPr>
          <p:nvPr/>
        </p:nvSpPr>
        <p:spPr>
          <a:xfrm>
            <a:off x="896218" y="1178114"/>
            <a:ext cx="12819782" cy="55383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>
            <a:lvl1pPr marL="0" indent="0" algn="l" defTabSz="653110" rtl="0" eaLnBrk="1" latinLnBrk="0" hangingPunct="1">
              <a:lnSpc>
                <a:spcPts val="4571"/>
              </a:lnSpc>
              <a:spcBef>
                <a:spcPts val="0"/>
              </a:spcBef>
              <a:buFontTx/>
              <a:buNone/>
              <a:defRPr sz="31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653110" rtl="0" eaLnBrk="1" latinLnBrk="0" hangingPunct="1">
              <a:lnSpc>
                <a:spcPts val="4571"/>
              </a:lnSpc>
              <a:spcBef>
                <a:spcPts val="0"/>
              </a:spcBef>
              <a:buFontTx/>
              <a:buNone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4916" indent="-244916" algn="l" defTabSz="653110" rtl="0" eaLnBrk="1" latinLnBrk="0" hangingPunct="1">
              <a:lnSpc>
                <a:spcPts val="4571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2101" indent="-247185" algn="l" defTabSz="653110" rtl="0" eaLnBrk="1" latinLnBrk="0" hangingPunct="1">
              <a:lnSpc>
                <a:spcPts val="4571"/>
              </a:lnSpc>
              <a:spcBef>
                <a:spcPts val="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017" indent="-244916" algn="l" defTabSz="653110" rtl="0" eaLnBrk="1" latinLnBrk="0" hangingPunct="1">
              <a:lnSpc>
                <a:spcPts val="4571"/>
              </a:lnSpc>
              <a:spcBef>
                <a:spcPts val="0"/>
              </a:spcBef>
              <a:buFont typeface="Lucida Grande"/>
              <a:buChar char="-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sz="22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200" b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test.html</a:t>
            </a: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16 Sep 2009 20:50:24 GMT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Apache/2.2.3 (Red Hat)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113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charset=UTF-8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&lt;head&gt;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&lt;title&gt;Test Page&lt;/title&gt;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&lt;/head&gt;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&lt;body&gt;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This is a short test page.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&lt;/body&gt;</a:t>
            </a:r>
            <a:b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r>
              <a:rPr lang="en-US" sz="24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01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GET – retrieve a web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POST – upload (e.g., form input)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HEAD – retrieve just header information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PUT – upload a resource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DELETE – delete a resource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GET/POST are most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Headers</a:t>
            </a:r>
            <a:endParaRPr lang="en-US" dirty="0"/>
          </a:p>
        </p:txBody>
      </p:sp>
      <p:sp>
        <p:nvSpPr>
          <p:cNvPr id="4" name="Shape 43"/>
          <p:cNvSpPr txBox="1">
            <a:spLocks noGrp="1"/>
          </p:cNvSpPr>
          <p:nvPr>
            <p:ph type="body" idx="4294967295"/>
          </p:nvPr>
        </p:nvSpPr>
        <p:spPr>
          <a:xfrm>
            <a:off x="896218" y="1542798"/>
            <a:ext cx="12819782" cy="5462347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test.html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localhost:1024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Mozilla/5.0 (Macintosh; U; Intel Mac OS X 10.5; en-US; rv:1.9.1.3) Gecko/20090824 Firefox/3.5.3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html,application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xhtml+xml,application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xml;q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=0.9,*/*;q=0.8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en-us,en;q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=0.5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gzip,deflate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ISO-8859-1,utf-8;q=0.7,*;q=0.7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300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Cookie: author=</a:t>
            </a:r>
            <a:r>
              <a:rPr lang="en-US" sz="24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AnonymousCoward</a:t>
            </a: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Cache-Control: max-age=0</a:t>
            </a:r>
          </a:p>
        </p:txBody>
      </p:sp>
    </p:spTree>
    <p:extLst>
      <p:ext uri="{BB962C8B-B14F-4D97-AF65-F5344CB8AC3E}">
        <p14:creationId xmlns:p14="http://schemas.microsoft.com/office/powerpoint/2010/main" val="2838164987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5194</TotalTime>
  <Words>425</Words>
  <Application>Microsoft Macintosh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usfcs</vt:lpstr>
      <vt:lpstr>USF titles and dividers</vt:lpstr>
      <vt:lpstr>PowerPoint Presentation</vt:lpstr>
      <vt:lpstr>What’s going on in the network?</vt:lpstr>
      <vt:lpstr>PowerPoint Presentation</vt:lpstr>
      <vt:lpstr>Networking Overview</vt:lpstr>
      <vt:lpstr>Overview of Layers</vt:lpstr>
      <vt:lpstr>Hypertext Transfer Protocol</vt:lpstr>
      <vt:lpstr>Request/Response</vt:lpstr>
      <vt:lpstr>HTTP Request Methods</vt:lpstr>
      <vt:lpstr>Request Headers</vt:lpstr>
      <vt:lpstr>Response Headers</vt:lpstr>
      <vt:lpstr>Status Codes</vt:lpstr>
      <vt:lpstr>1.0 vs 1.1</vt:lpstr>
      <vt:lpstr>Sockets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278</cp:revision>
  <dcterms:created xsi:type="dcterms:W3CDTF">2011-03-20T05:14:53Z</dcterms:created>
  <dcterms:modified xsi:type="dcterms:W3CDTF">2015-09-14T20:10:56Z</dcterms:modified>
</cp:coreProperties>
</file>