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66" r:id="rId16"/>
  </p:sldIdLst>
  <p:sldSz cx="14630400" cy="8229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04" y="-10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3110" marR="0" indent="-5409" algn="l" rtl="0">
              <a:spcBef>
                <a:spcPts val="0"/>
              </a:spcBef>
              <a:defRPr/>
            </a:lvl2pPr>
            <a:lvl3pPr marL="1306220" marR="0" indent="-10819" algn="l" rtl="0">
              <a:spcBef>
                <a:spcPts val="0"/>
              </a:spcBef>
              <a:defRPr/>
            </a:lvl3pPr>
            <a:lvl4pPr marL="1959331" marR="0" indent="-3530" algn="l" rtl="0">
              <a:spcBef>
                <a:spcPts val="0"/>
              </a:spcBef>
              <a:defRPr/>
            </a:lvl4pPr>
            <a:lvl5pPr marL="2612441" marR="0" indent="-8940" algn="l" rtl="0">
              <a:spcBef>
                <a:spcPts val="0"/>
              </a:spcBef>
              <a:defRPr/>
            </a:lvl5pPr>
            <a:lvl6pPr marL="3265551" marR="0" indent="-1651" algn="l" rtl="0">
              <a:spcBef>
                <a:spcPts val="0"/>
              </a:spcBef>
              <a:defRPr/>
            </a:lvl6pPr>
            <a:lvl7pPr marL="3918660" marR="0" indent="-7060" algn="l" rtl="0">
              <a:spcBef>
                <a:spcPts val="0"/>
              </a:spcBef>
              <a:defRPr/>
            </a:lvl7pPr>
            <a:lvl8pPr marL="4571771" marR="0" indent="-12470" algn="l" rtl="0">
              <a:spcBef>
                <a:spcPts val="0"/>
              </a:spcBef>
              <a:defRPr/>
            </a:lvl8pPr>
            <a:lvl9pPr marL="52248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653110" marR="0" indent="-5409" algn="l" rtl="0">
              <a:spcBef>
                <a:spcPts val="0"/>
              </a:spcBef>
              <a:defRPr/>
            </a:lvl2pPr>
            <a:lvl3pPr marL="1306220" marR="0" indent="-10819" algn="l" rtl="0">
              <a:spcBef>
                <a:spcPts val="0"/>
              </a:spcBef>
              <a:defRPr/>
            </a:lvl3pPr>
            <a:lvl4pPr marL="1959331" marR="0" indent="-3530" algn="l" rtl="0">
              <a:spcBef>
                <a:spcPts val="0"/>
              </a:spcBef>
              <a:defRPr/>
            </a:lvl4pPr>
            <a:lvl5pPr marL="2612441" marR="0" indent="-8940" algn="l" rtl="0">
              <a:spcBef>
                <a:spcPts val="0"/>
              </a:spcBef>
              <a:defRPr/>
            </a:lvl5pPr>
            <a:lvl6pPr marL="3265551" marR="0" indent="-1651" algn="l" rtl="0">
              <a:spcBef>
                <a:spcPts val="0"/>
              </a:spcBef>
              <a:defRPr/>
            </a:lvl6pPr>
            <a:lvl7pPr marL="3918660" marR="0" indent="-7060" algn="l" rtl="0">
              <a:spcBef>
                <a:spcPts val="0"/>
              </a:spcBef>
              <a:defRPr/>
            </a:lvl7pPr>
            <a:lvl8pPr marL="4571771" marR="0" indent="-12470" algn="l" rtl="0">
              <a:spcBef>
                <a:spcPts val="0"/>
              </a:spcBef>
              <a:defRPr/>
            </a:lvl8pPr>
            <a:lvl9pPr marL="52248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653110" marR="0" indent="-5409" algn="l" rtl="0">
              <a:spcBef>
                <a:spcPts val="0"/>
              </a:spcBef>
              <a:defRPr/>
            </a:lvl2pPr>
            <a:lvl3pPr marL="1306220" marR="0" indent="-10819" algn="l" rtl="0">
              <a:spcBef>
                <a:spcPts val="0"/>
              </a:spcBef>
              <a:defRPr/>
            </a:lvl3pPr>
            <a:lvl4pPr marL="1959331" marR="0" indent="-3530" algn="l" rtl="0">
              <a:spcBef>
                <a:spcPts val="0"/>
              </a:spcBef>
              <a:defRPr/>
            </a:lvl4pPr>
            <a:lvl5pPr marL="2612441" marR="0" indent="-8940" algn="l" rtl="0">
              <a:spcBef>
                <a:spcPts val="0"/>
              </a:spcBef>
              <a:defRPr/>
            </a:lvl5pPr>
            <a:lvl6pPr marL="3265551" marR="0" indent="-1651" algn="l" rtl="0">
              <a:spcBef>
                <a:spcPts val="0"/>
              </a:spcBef>
              <a:defRPr/>
            </a:lvl6pPr>
            <a:lvl7pPr marL="3918660" marR="0" indent="-7060" algn="l" rtl="0">
              <a:spcBef>
                <a:spcPts val="0"/>
              </a:spcBef>
              <a:defRPr/>
            </a:lvl7pPr>
            <a:lvl8pPr marL="4571771" marR="0" indent="-12470" algn="l" rtl="0">
              <a:spcBef>
                <a:spcPts val="0"/>
              </a:spcBef>
              <a:defRPr/>
            </a:lvl8pPr>
            <a:lvl9pPr marL="52248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653110" marR="0" lvl="1" indent="-5409" algn="l" rtl="0">
              <a:spcBef>
                <a:spcPts val="0"/>
              </a:spcBef>
            </a:pPr>
            <a:endParaRPr/>
          </a:p>
          <a:p>
            <a:pPr marL="1306220" marR="0" lvl="2" indent="-10819" algn="l" rtl="0">
              <a:spcBef>
                <a:spcPts val="0"/>
              </a:spcBef>
            </a:pPr>
            <a:endParaRPr/>
          </a:p>
          <a:p>
            <a:pPr marL="1959331" marR="0" lvl="3" indent="-3530" algn="l" rtl="0">
              <a:spcBef>
                <a:spcPts val="0"/>
              </a:spcBef>
            </a:pPr>
            <a:endParaRPr/>
          </a:p>
          <a:p>
            <a:pPr marL="2612441" marR="0" lvl="4" indent="-8940" algn="l" rtl="0">
              <a:spcBef>
                <a:spcPts val="0"/>
              </a:spcBef>
            </a:pPr>
            <a:endParaRPr/>
          </a:p>
          <a:p>
            <a:pPr marL="3265551" marR="0" lvl="5" indent="-1651" algn="l" rtl="0">
              <a:spcBef>
                <a:spcPts val="0"/>
              </a:spcBef>
            </a:pPr>
            <a:endParaRPr/>
          </a:p>
          <a:p>
            <a:pPr marL="3918660" marR="0" lvl="6" indent="-7060" algn="l" rtl="0">
              <a:spcBef>
                <a:spcPts val="0"/>
              </a:spcBef>
            </a:pPr>
            <a:endParaRPr/>
          </a:p>
          <a:p>
            <a:pPr marL="4571771" marR="0" lvl="7" indent="-12470" algn="l" rtl="0">
              <a:spcBef>
                <a:spcPts val="0"/>
              </a:spcBef>
            </a:pPr>
            <a:endParaRPr/>
          </a:p>
          <a:p>
            <a:pPr marL="5224882" marR="0" lvl="8" indent="-5181" algn="l" rtl="0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1111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82275" tIns="82275" rIns="82275" bIns="82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82275" tIns="82275" rIns="82275" bIns="82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82275" tIns="82275" rIns="82275" bIns="82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82275" tIns="82275" rIns="82275" bIns="82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82275" tIns="82275" rIns="82275" bIns="82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F bullet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914400" y="1899677"/>
            <a:ext cx="12801599" cy="109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33333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914400" y="3328362"/>
            <a:ext cx="12801599" cy="3440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2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F bullet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14285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rtl="0">
              <a:lnSpc>
                <a:spcPct val="150000"/>
              </a:lnSpc>
              <a:spcBef>
                <a:spcPts val="0"/>
              </a:spcBef>
              <a:defRPr/>
            </a:lvl1pPr>
            <a:lvl2pPr marL="0" rtl="0">
              <a:lnSpc>
                <a:spcPct val="150000"/>
              </a:lnSpc>
              <a:spcBef>
                <a:spcPts val="0"/>
              </a:spcBef>
              <a:defRPr/>
            </a:lvl2pPr>
            <a:lvl3pPr marL="0" rtl="0">
              <a:lnSpc>
                <a:spcPct val="150000"/>
              </a:lnSpc>
              <a:spcBef>
                <a:spcPts val="0"/>
              </a:spcBef>
              <a:defRPr/>
            </a:lvl3pPr>
            <a:lvl4pPr marL="509588" indent="-230187" rtl="0">
              <a:lnSpc>
                <a:spcPct val="150000"/>
              </a:lnSpc>
              <a:spcBef>
                <a:spcPts val="0"/>
              </a:spcBef>
              <a:defRPr/>
            </a:lvl4pPr>
            <a:lvl5pPr marL="795338" indent="-249237" rtl="0">
              <a:lnSpc>
                <a:spcPct val="15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914402" y="1147096"/>
            <a:ext cx="1280159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38912" y="329184"/>
            <a:ext cx="13752575" cy="9875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38912" y="1975105"/>
            <a:ext cx="13752575" cy="5925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 rot="10800000">
            <a:off x="914401" y="1371600"/>
            <a:ext cx="1280159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4025"/>
            <a:ext cx="409432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 amt="12000"/>
          </a:blip>
          <a:srcRect r="11707" b="11731"/>
          <a:stretch/>
        </p:blipFill>
        <p:spPr>
          <a:xfrm>
            <a:off x="8350228" y="1951133"/>
            <a:ext cx="6280172" cy="62784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7543800"/>
            <a:ext cx="14630400" cy="68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5782" y="7709445"/>
            <a:ext cx="1600226" cy="3520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14400" y="1899677"/>
            <a:ext cx="12801599" cy="1096962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14400" y="3328362"/>
            <a:ext cx="12801599" cy="3440536"/>
          </a:xfrm>
          <a:prstGeom prst="rect">
            <a:avLst/>
          </a:prstGeom>
          <a:noFill/>
          <a:ln>
            <a:noFill/>
          </a:ln>
        </p:spPr>
        <p:txBody>
          <a:bodyPr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</a:pPr>
            <a:endParaRPr sz="30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</a:pPr>
            <a:endParaRPr sz="30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Sami Rollins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900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Threads and sharing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9" cy="531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Atomic operations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Suppose two threads operate on the same data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a initially has the value of 4 </a:t>
            </a:r>
          </a:p>
          <a:p>
            <a:pPr marL="342900" lvl="0" indent="-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</a:p>
          <a:p>
            <a:pPr marL="342900" lvl="0" indent="-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</a:p>
          <a:p>
            <a:pPr marL="342900" lvl="0" indent="-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</a:p>
          <a:p>
            <a:pPr marL="342900" lvl="0" indent="-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What are the possible resulting values for a?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10 (4 + 1 = 5, 5 * 2 = 10)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9 (4 * 2 = 8, 8 + 1 = 9)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how about 5 or 8?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325" y="3241525"/>
            <a:ext cx="8304124" cy="21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900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Threads and sharing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3" y="1521063"/>
            <a:ext cx="12801599" cy="531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a = a + 1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1. read value of a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2. set a to a + 1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a = a * 2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3. read value of a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4. set a to a * 2</a:t>
            </a:r>
          </a:p>
          <a:p>
            <a:pPr marL="2286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sz="2700">
              <a:solidFill>
                <a:schemeClr val="dk1"/>
              </a:solidFill>
            </a:endParaRPr>
          </a:p>
          <a:p>
            <a:pPr marL="2286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700">
                <a:solidFill>
                  <a:schemeClr val="dk1"/>
                </a:solidFill>
              </a:rPr>
              <a:t>Option 1: 1, 2, 3, 4 -- a will be10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700">
                <a:solidFill>
                  <a:schemeClr val="dk1"/>
                </a:solidFill>
              </a:rPr>
              <a:t>Option 2: 3, 4, 1, 2 -- a will be 9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700">
                <a:solidFill>
                  <a:schemeClr val="dk1"/>
                </a:solidFill>
              </a:rPr>
              <a:t>Option 3: 1, 3, 2, 4 -- a will be 8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700">
                <a:solidFill>
                  <a:schemeClr val="dk1"/>
                </a:solidFill>
              </a:rPr>
              <a:t>Option 4: 1, 3, 4, 2 -- a will be 5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700">
                <a:solidFill>
                  <a:schemeClr val="dk1"/>
                </a:solidFill>
              </a:rPr>
              <a:t>BUT, options 3 and 4 should never occur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3" y="1521063"/>
            <a:ext cx="12801599" cy="531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 i="1">
                <a:solidFill>
                  <a:schemeClr val="dk1"/>
                </a:solidFill>
              </a:rPr>
              <a:t>atomic</a:t>
            </a:r>
            <a:r>
              <a:rPr lang="en-US" sz="2700">
                <a:solidFill>
                  <a:schemeClr val="dk1"/>
                </a:solidFill>
              </a:rPr>
              <a:t> operations execute without interference from other operations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7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request a </a:t>
            </a:r>
            <a:r>
              <a:rPr lang="en-US" sz="2700" i="1">
                <a:solidFill>
                  <a:schemeClr val="dk1"/>
                </a:solidFill>
              </a:rPr>
              <a:t>lock</a:t>
            </a:r>
            <a:r>
              <a:rPr lang="en-US" sz="2700">
                <a:solidFill>
                  <a:schemeClr val="dk1"/>
                </a:solidFill>
              </a:rPr>
              <a:t> before an operation, release it when the operation is complete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7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-US" sz="2700">
                <a:solidFill>
                  <a:schemeClr val="dk1"/>
                </a:solidFill>
              </a:rPr>
              <a:t> is a Java keyword that acquires a lock on an object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-US" sz="2700">
                <a:solidFill>
                  <a:schemeClr val="dk1"/>
                </a:solidFill>
              </a:rPr>
              <a:t> may be used for methods or blocks of statements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7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synchronized methods may not interleave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900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Atomic operations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900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Thread pool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9" cy="531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There is an overhead associated with creating and destroying threads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Each operation requires a new thread</a:t>
            </a:r>
          </a:p>
          <a:p>
            <a:pPr marL="342900" lvl="0" indent="-1905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A solution is to create a </a:t>
            </a:r>
            <a:r>
              <a:rPr lang="en-US" sz="2700" i="1">
                <a:solidFill>
                  <a:schemeClr val="dk1"/>
                </a:solidFill>
              </a:rPr>
              <a:t>pool</a:t>
            </a:r>
            <a:r>
              <a:rPr lang="en-US" sz="2700">
                <a:solidFill>
                  <a:schemeClr val="dk1"/>
                </a:solidFill>
              </a:rPr>
              <a:t> of a fixed number of threads.  As tasks arrive, a thread from the pool is used to execute the task.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400" b="1">
              <a:solidFill>
                <a:srgbClr val="00543C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600" y="4363100"/>
            <a:ext cx="9730574" cy="25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900" cy="85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</a:rPr>
              <a:t>Communication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9" cy="5314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Threads </a:t>
            </a:r>
            <a:r>
              <a:rPr lang="en-US" sz="2700" i="1">
                <a:solidFill>
                  <a:schemeClr val="dk1"/>
                </a:solidFill>
              </a:rPr>
              <a:t>wait </a:t>
            </a:r>
            <a:r>
              <a:rPr lang="en-US" sz="2700">
                <a:solidFill>
                  <a:schemeClr val="dk1"/>
                </a:solidFill>
              </a:rPr>
              <a:t> for new 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7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When new work is inserted, the queue must </a:t>
            </a:r>
            <a:r>
              <a:rPr lang="en-US" sz="2700" i="1">
                <a:solidFill>
                  <a:schemeClr val="dk1"/>
                </a:solidFill>
              </a:rPr>
              <a:t>notify</a:t>
            </a:r>
            <a:r>
              <a:rPr lang="en-US" sz="2700">
                <a:solidFill>
                  <a:schemeClr val="dk1"/>
                </a:solidFill>
              </a:rPr>
              <a:t> the threads that new work is available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 sz="2700">
                <a:solidFill>
                  <a:schemeClr val="dk1"/>
                </a:solidFill>
              </a:rPr>
              <a:t> and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</a:t>
            </a:r>
            <a:r>
              <a:rPr lang="en-US" sz="2700">
                <a:solidFill>
                  <a:schemeClr val="dk1"/>
                </a:solidFill>
              </a:rPr>
              <a:t> are Java keywords.  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 sz="2700">
                <a:solidFill>
                  <a:schemeClr val="dk1"/>
                </a:solidFill>
              </a:rPr>
              <a:t> can be called on any object.  The thread that calls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 sz="2700">
                <a:solidFill>
                  <a:schemeClr val="dk1"/>
                </a:solidFill>
              </a:rPr>
              <a:t> suspends execution until it is </a:t>
            </a:r>
            <a:r>
              <a:rPr lang="en-US" sz="2700" i="1">
                <a:solidFill>
                  <a:schemeClr val="dk1"/>
                </a:solidFill>
              </a:rPr>
              <a:t>woken up</a:t>
            </a:r>
            <a:r>
              <a:rPr lang="en-US" sz="2700">
                <a:solidFill>
                  <a:schemeClr val="dk1"/>
                </a:solidFill>
              </a:rPr>
              <a:t> with a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</a:t>
            </a:r>
            <a:r>
              <a:rPr lang="en-US" sz="2700">
                <a:solidFill>
                  <a:schemeClr val="dk1"/>
                </a:solidFill>
              </a:rPr>
              <a:t> message called on the same object.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700">
                <a:solidFill>
                  <a:schemeClr val="dk1"/>
                </a:solidFill>
              </a:rPr>
              <a:t>In most cases,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notifyAll</a:t>
            </a:r>
            <a:r>
              <a:rPr lang="en-US" sz="2700">
                <a:solidFill>
                  <a:schemeClr val="dk1"/>
                </a:solidFill>
              </a:rPr>
              <a:t> is used instead of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</a:t>
            </a:r>
            <a:r>
              <a:rPr lang="en-US" sz="2700">
                <a:solidFill>
                  <a:schemeClr val="dk1"/>
                </a:solidFill>
              </a:rPr>
              <a:t>.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notifyAll</a:t>
            </a:r>
            <a:r>
              <a:rPr lang="en-US" sz="2700">
                <a:solidFill>
                  <a:schemeClr val="dk1"/>
                </a:solidFill>
              </a:rPr>
              <a:t> will wake up every thread that has called </a:t>
            </a:r>
            <a:r>
              <a:rPr lang="en-US" sz="2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 sz="2700">
                <a:solidFill>
                  <a:schemeClr val="dk1"/>
                </a:solidFill>
              </a:rPr>
              <a:t> on the given object.</a:t>
            </a:r>
          </a:p>
          <a:p>
            <a:pPr marR="0" algn="l" rtl="0">
              <a:lnSpc>
                <a:spcPct val="150000"/>
              </a:lnSpc>
              <a:spcBef>
                <a:spcPts val="0"/>
              </a:spcBef>
              <a:buNone/>
            </a:pPr>
            <a:endParaRPr sz="2400" b="1">
              <a:solidFill>
                <a:srgbClr val="00543C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sz="2400" b="1">
              <a:solidFill>
                <a:srgbClr val="00543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What is concurrency? </a:t>
            </a: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Concurrency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What is concurrency? </a:t>
            </a:r>
          </a:p>
          <a:p>
            <a:pPr marL="852488" marR="0" lvl="3" indent="-34448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multiple tasks simultaneously</a:t>
            </a:r>
          </a:p>
          <a:p>
            <a:pPr marL="1138238" marR="0" lvl="4" indent="-35083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multiple HTTP requests at the same time</a:t>
            </a:r>
          </a:p>
          <a:p>
            <a:pPr marL="852488" marR="0" lvl="3" indent="-19208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Why concurrency?</a:t>
            </a:r>
          </a:p>
          <a:p>
            <a:pPr marL="852488" marR="0" lvl="3" indent="-34448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performance</a:t>
            </a:r>
          </a:p>
          <a:p>
            <a:pPr marL="1138238" marR="0" lvl="4" indent="-35083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advantage of multiple cores</a:t>
            </a:r>
          </a:p>
          <a:p>
            <a:pPr marL="1138238" marR="0" lvl="4" indent="-35083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Merriweather Sans"/>
              <a:buChar char="-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useful computation when blocked on i/o	</a:t>
            </a:r>
          </a:p>
          <a:p>
            <a:pPr marL="852488" marR="0" lvl="3" indent="-34448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background activities</a:t>
            </a:r>
          </a:p>
          <a:p>
            <a:pPr marL="1138238" marR="0" lvl="4" indent="-19843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Merriweather San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2488" marR="0" lvl="3" indent="-19208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190500" algn="l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2488" marR="0" lvl="3" indent="-19208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190500" algn="l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2488" marR="0" lvl="3" indent="-19208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6217" y="25144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GrepLite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14403" y="1487329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searchterm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computing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directory: /Users/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srollins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GrepTool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myfiles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343807" y="4998762"/>
            <a:ext cx="2244304" cy="1255712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90458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1: &lt;count&gt;</a:t>
            </a:r>
          </a:p>
          <a:p>
            <a:pPr marL="0" marR="0" lvl="0" indent="0" algn="l" rtl="0">
              <a:lnSpc>
                <a:spcPct val="190458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2: &lt;count&gt;</a:t>
            </a:r>
          </a:p>
          <a:p>
            <a:pPr marL="0" marR="0" lvl="0" indent="0" algn="l" rtl="0">
              <a:lnSpc>
                <a:spcPct val="190458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marR="0" lvl="0" indent="0" algn="l" rtl="0">
              <a:lnSpc>
                <a:spcPct val="190458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n: &lt;count&gt;</a:t>
            </a:r>
          </a:p>
        </p:txBody>
      </p:sp>
      <p:cxnSp>
        <p:nvCxnSpPr>
          <p:cNvPr id="47" name="Shape 47"/>
          <p:cNvCxnSpPr/>
          <p:nvPr/>
        </p:nvCxnSpPr>
        <p:spPr>
          <a:xfrm>
            <a:off x="6455160" y="2556963"/>
            <a:ext cx="10799" cy="8835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8" name="Shape 48"/>
          <p:cNvSpPr/>
          <p:nvPr/>
        </p:nvSpPr>
        <p:spPr>
          <a:xfrm>
            <a:off x="4719492" y="3456251"/>
            <a:ext cx="3480432" cy="824838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9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greplite</a:t>
            </a:r>
            <a:endParaRPr lang="en-US" sz="39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>
            <a:off x="6455160" y="4330046"/>
            <a:ext cx="10799" cy="8835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290507" y="2102113"/>
            <a:ext cx="4115664" cy="328600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96217" y="25144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GrepLite Algorithm - Sequential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32372" y="1461429"/>
            <a:ext cx="1430783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1234104" y="2090583"/>
            <a:ext cx="22032" cy="3948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" name="Shape 58"/>
          <p:cNvSpPr txBox="1"/>
          <p:nvPr/>
        </p:nvSpPr>
        <p:spPr>
          <a:xfrm>
            <a:off x="7491275" y="2009225"/>
            <a:ext cx="4115664" cy="328600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line in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line contains 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linecount++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result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line in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line contains 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linecount++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result</a:t>
            </a:r>
          </a:p>
        </p:txBody>
      </p:sp>
      <p:sp>
        <p:nvSpPr>
          <p:cNvPr id="59" name="Shape 59"/>
          <p:cNvSpPr/>
          <p:nvPr/>
        </p:nvSpPr>
        <p:spPr>
          <a:xfrm>
            <a:off x="3218903" y="2212002"/>
            <a:ext cx="4249584" cy="4352643"/>
          </a:xfrm>
          <a:custGeom>
            <a:avLst/>
            <a:gdLst/>
            <a:ahLst/>
            <a:cxnLst/>
            <a:rect l="0" t="0" r="0" b="0"/>
            <a:pathLst>
              <a:path w="118044" h="161209" extrusionOk="0">
                <a:moveTo>
                  <a:pt x="881" y="0"/>
                </a:moveTo>
                <a:lnTo>
                  <a:pt x="881" y="25987"/>
                </a:lnTo>
                <a:lnTo>
                  <a:pt x="117163" y="25987"/>
                </a:lnTo>
                <a:lnTo>
                  <a:pt x="117163" y="71355"/>
                </a:lnTo>
                <a:lnTo>
                  <a:pt x="0" y="71355"/>
                </a:lnTo>
                <a:lnTo>
                  <a:pt x="0" y="106151"/>
                </a:lnTo>
                <a:lnTo>
                  <a:pt x="118044" y="106151"/>
                </a:lnTo>
                <a:lnTo>
                  <a:pt x="118044" y="16120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896217" y="218598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versus Concurrent</a:t>
            </a:r>
          </a:p>
        </p:txBody>
      </p:sp>
      <p:sp>
        <p:nvSpPr>
          <p:cNvPr id="65" name="Shape 65"/>
          <p:cNvSpPr/>
          <p:nvPr/>
        </p:nvSpPr>
        <p:spPr>
          <a:xfrm>
            <a:off x="1885716" y="2123766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one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272556" y="1461429"/>
            <a:ext cx="1430783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774287" y="2090583"/>
            <a:ext cx="22032" cy="3948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1918475" y="1461429"/>
            <a:ext cx="2379455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734060" y="1461429"/>
            <a:ext cx="2379455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</a:t>
            </a:r>
          </a:p>
        </p:txBody>
      </p:sp>
      <p:sp>
        <p:nvSpPr>
          <p:cNvPr id="70" name="Shape 70"/>
          <p:cNvSpPr/>
          <p:nvPr/>
        </p:nvSpPr>
        <p:spPr>
          <a:xfrm>
            <a:off x="1885716" y="3111318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two</a:t>
            </a:r>
          </a:p>
        </p:txBody>
      </p:sp>
      <p:sp>
        <p:nvSpPr>
          <p:cNvPr id="71" name="Shape 71"/>
          <p:cNvSpPr/>
          <p:nvPr/>
        </p:nvSpPr>
        <p:spPr>
          <a:xfrm>
            <a:off x="1885716" y="5004126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825027" y="4259412"/>
            <a:ext cx="582767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73" name="Shape 73"/>
          <p:cNvSpPr/>
          <p:nvPr/>
        </p:nvSpPr>
        <p:spPr>
          <a:xfrm>
            <a:off x="6055380" y="2123766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one</a:t>
            </a:r>
          </a:p>
        </p:txBody>
      </p:sp>
      <p:sp>
        <p:nvSpPr>
          <p:cNvPr id="74" name="Shape 74"/>
          <p:cNvSpPr/>
          <p:nvPr/>
        </p:nvSpPr>
        <p:spPr>
          <a:xfrm>
            <a:off x="8359668" y="2452950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two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0608084" y="3008799"/>
            <a:ext cx="582767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  <p:sp>
        <p:nvSpPr>
          <p:cNvPr id="76" name="Shape 76"/>
          <p:cNvSpPr/>
          <p:nvPr/>
        </p:nvSpPr>
        <p:spPr>
          <a:xfrm>
            <a:off x="11111760" y="3111318"/>
            <a:ext cx="2558734" cy="746494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7525" tIns="117525" rIns="117525" bIns="117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file 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127053" y="2184408"/>
            <a:ext cx="4046542" cy="328600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FileProcessor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processFile()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96217" y="218598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GrepLite Algorithm - Concurrent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72556" y="1461429"/>
            <a:ext cx="1430783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774287" y="2090583"/>
            <a:ext cx="22032" cy="39489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6051348" y="1833893"/>
            <a:ext cx="2379455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296716" y="2102113"/>
            <a:ext cx="4497552" cy="328600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line in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line contains 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linecount++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result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Shape 87"/>
          <p:cNvCxnSpPr/>
          <p:nvPr/>
        </p:nvCxnSpPr>
        <p:spPr>
          <a:xfrm>
            <a:off x="3203028" y="2734317"/>
            <a:ext cx="2077486" cy="832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0592496" y="2431296"/>
            <a:ext cx="2379455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2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867852" y="2734317"/>
            <a:ext cx="4497552" cy="328600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line in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line contains term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linecount++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result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3328632" y="3306123"/>
            <a:ext cx="3282336" cy="952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8529624" y="3436939"/>
            <a:ext cx="1299887" cy="3563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896217" y="163854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587822" marR="0" lvl="0" indent="-511622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Programming abstraction that allow </a:t>
            </a:r>
            <a:r>
              <a:rPr lang="en-US" sz="2400" b="1" i="1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lightweight processes</a:t>
            </a: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 within an application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211116" y="4143737"/>
            <a:ext cx="598248" cy="929124"/>
          </a:xfrm>
          <a:custGeom>
            <a:avLst/>
            <a:gdLst/>
            <a:ahLst/>
            <a:cxnLst/>
            <a:rect l="0" t="0" r="0" b="0"/>
            <a:pathLst>
              <a:path w="16618" h="34412" extrusionOk="0">
                <a:moveTo>
                  <a:pt x="0" y="0"/>
                </a:moveTo>
                <a:cubicBezTo>
                  <a:pt x="2560" y="1331"/>
                  <a:pt x="14953" y="5325"/>
                  <a:pt x="15363" y="7988"/>
                </a:cubicBezTo>
                <a:cubicBezTo>
                  <a:pt x="15772" y="10650"/>
                  <a:pt x="2253" y="13314"/>
                  <a:pt x="2458" y="15977"/>
                </a:cubicBezTo>
                <a:cubicBezTo>
                  <a:pt x="2662" y="18640"/>
                  <a:pt x="16694" y="20893"/>
                  <a:pt x="16592" y="23966"/>
                </a:cubicBezTo>
                <a:cubicBezTo>
                  <a:pt x="16489" y="27038"/>
                  <a:pt x="4302" y="32671"/>
                  <a:pt x="1844" y="344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647335" y="4764278"/>
            <a:ext cx="598248" cy="929124"/>
          </a:xfrm>
          <a:custGeom>
            <a:avLst/>
            <a:gdLst/>
            <a:ahLst/>
            <a:cxnLst/>
            <a:rect l="0" t="0" r="0" b="0"/>
            <a:pathLst>
              <a:path w="16618" h="34412" extrusionOk="0">
                <a:moveTo>
                  <a:pt x="0" y="0"/>
                </a:moveTo>
                <a:cubicBezTo>
                  <a:pt x="2560" y="1331"/>
                  <a:pt x="14953" y="5325"/>
                  <a:pt x="15363" y="7988"/>
                </a:cubicBezTo>
                <a:cubicBezTo>
                  <a:pt x="15772" y="10650"/>
                  <a:pt x="2253" y="13314"/>
                  <a:pt x="2458" y="15977"/>
                </a:cubicBezTo>
                <a:cubicBezTo>
                  <a:pt x="2662" y="18640"/>
                  <a:pt x="16694" y="20893"/>
                  <a:pt x="16592" y="23966"/>
                </a:cubicBezTo>
                <a:cubicBezTo>
                  <a:pt x="16489" y="27038"/>
                  <a:pt x="4302" y="32671"/>
                  <a:pt x="1844" y="344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55516" y="3868310"/>
            <a:ext cx="973368" cy="3086100"/>
          </a:xfrm>
          <a:custGeom>
            <a:avLst/>
            <a:gdLst/>
            <a:ahLst/>
            <a:cxnLst/>
            <a:rect l="0" t="0" r="0" b="0"/>
            <a:pathLst>
              <a:path w="27038" h="114300" extrusionOk="0">
                <a:moveTo>
                  <a:pt x="0" y="0"/>
                </a:moveTo>
                <a:cubicBezTo>
                  <a:pt x="3072" y="1843"/>
                  <a:pt x="18025" y="6964"/>
                  <a:pt x="18435" y="11061"/>
                </a:cubicBezTo>
                <a:cubicBezTo>
                  <a:pt x="18844" y="15157"/>
                  <a:pt x="2048" y="20586"/>
                  <a:pt x="2458" y="24581"/>
                </a:cubicBezTo>
                <a:cubicBezTo>
                  <a:pt x="2867" y="28575"/>
                  <a:pt x="20585" y="30725"/>
                  <a:pt x="20893" y="35027"/>
                </a:cubicBezTo>
                <a:cubicBezTo>
                  <a:pt x="21200" y="39328"/>
                  <a:pt x="4301" y="45883"/>
                  <a:pt x="4301" y="50390"/>
                </a:cubicBezTo>
                <a:cubicBezTo>
                  <a:pt x="4301" y="54896"/>
                  <a:pt x="21200" y="57559"/>
                  <a:pt x="20893" y="62066"/>
                </a:cubicBezTo>
                <a:cubicBezTo>
                  <a:pt x="20585" y="66572"/>
                  <a:pt x="1741" y="73332"/>
                  <a:pt x="2458" y="77429"/>
                </a:cubicBezTo>
                <a:cubicBezTo>
                  <a:pt x="3175" y="81525"/>
                  <a:pt x="24785" y="82755"/>
                  <a:pt x="25195" y="86647"/>
                </a:cubicBezTo>
                <a:cubicBezTo>
                  <a:pt x="25604" y="90539"/>
                  <a:pt x="4608" y="96172"/>
                  <a:pt x="4916" y="100781"/>
                </a:cubicBezTo>
                <a:cubicBezTo>
                  <a:pt x="5223" y="105389"/>
                  <a:pt x="23351" y="112046"/>
                  <a:pt x="27038" y="11430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802428" y="3172764"/>
            <a:ext cx="1327536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887260" y="3172764"/>
            <a:ext cx="1327536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423452" y="3172764"/>
            <a:ext cx="1327536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file2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9947196" y="3172764"/>
            <a:ext cx="1327536" cy="493775"/>
          </a:xfrm>
          <a:prstGeom prst="rect">
            <a:avLst/>
          </a:prstGeom>
          <a:noFill/>
          <a:ln>
            <a:noFill/>
          </a:ln>
        </p:spPr>
        <p:txBody>
          <a:bodyPr lIns="117525" tIns="117525" rIns="117525" bIns="11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filen</a:t>
            </a:r>
          </a:p>
        </p:txBody>
      </p:sp>
      <p:sp>
        <p:nvSpPr>
          <p:cNvPr id="105" name="Shape 105"/>
          <p:cNvSpPr/>
          <p:nvPr/>
        </p:nvSpPr>
        <p:spPr>
          <a:xfrm>
            <a:off x="10280807" y="5422646"/>
            <a:ext cx="598248" cy="929124"/>
          </a:xfrm>
          <a:custGeom>
            <a:avLst/>
            <a:gdLst/>
            <a:ahLst/>
            <a:cxnLst/>
            <a:rect l="0" t="0" r="0" b="0"/>
            <a:pathLst>
              <a:path w="16618" h="34412" extrusionOk="0">
                <a:moveTo>
                  <a:pt x="0" y="0"/>
                </a:moveTo>
                <a:cubicBezTo>
                  <a:pt x="2560" y="1331"/>
                  <a:pt x="14953" y="5325"/>
                  <a:pt x="15363" y="7988"/>
                </a:cubicBezTo>
                <a:cubicBezTo>
                  <a:pt x="15772" y="10650"/>
                  <a:pt x="2253" y="13314"/>
                  <a:pt x="2458" y="15977"/>
                </a:cubicBezTo>
                <a:cubicBezTo>
                  <a:pt x="2662" y="18640"/>
                  <a:pt x="16694" y="20893"/>
                  <a:pt x="16592" y="23966"/>
                </a:cubicBezTo>
                <a:cubicBezTo>
                  <a:pt x="16489" y="27038"/>
                  <a:pt x="4302" y="32671"/>
                  <a:pt x="1844" y="344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4822739" y="4119169"/>
            <a:ext cx="1327536" cy="498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4822741" y="4699883"/>
            <a:ext cx="2654638" cy="1163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>
            <a:off x="4601483" y="5181051"/>
            <a:ext cx="5486399" cy="1992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96217" y="152905"/>
            <a:ext cx="12819781" cy="8521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3" y="1673463"/>
            <a:ext cx="12801595" cy="5314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Order of execution </a:t>
            </a:r>
          </a:p>
          <a:p>
            <a:pPr marL="852488" marR="0" lvl="3" indent="-344488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Race conditions</a:t>
            </a:r>
          </a:p>
          <a:p>
            <a:pPr marL="852488" marR="0" lvl="3" indent="-192087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Inter-thread communication</a:t>
            </a: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Shared data and thread safety</a:t>
            </a: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0543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buClr>
                <a:srgbClr val="00543C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baseline="0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rPr>
              <a:t>Overhead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 titles and dividers">
  <a:themeElements>
    <a:clrScheme name="Custom 2">
      <a:dk1>
        <a:srgbClr val="000000"/>
      </a:dk1>
      <a:lt1>
        <a:srgbClr val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fcs">
  <a:themeElements>
    <a:clrScheme name="Custom 2">
      <a:dk1>
        <a:srgbClr val="000000"/>
      </a:dk1>
      <a:lt1>
        <a:srgbClr val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575</Words>
  <Application>Microsoft Macintosh PowerPoint</Application>
  <PresentationFormat>Custom</PresentationFormat>
  <Paragraphs>154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USF titles and dividers</vt:lpstr>
      <vt:lpstr>usfcs</vt:lpstr>
      <vt:lpstr>PowerPoint Presentation</vt:lpstr>
      <vt:lpstr>Concurrency</vt:lpstr>
      <vt:lpstr>Concurrency</vt:lpstr>
      <vt:lpstr>GrepLite</vt:lpstr>
      <vt:lpstr>GrepLite Algorithm - Sequential</vt:lpstr>
      <vt:lpstr>Sequential versus Concurrent</vt:lpstr>
      <vt:lpstr>GrepLite Algorithm - Concurrent</vt:lpstr>
      <vt:lpstr>Threads</vt:lpstr>
      <vt:lpstr>Challenges</vt:lpstr>
      <vt:lpstr>Threads and sharing</vt:lpstr>
      <vt:lpstr>Threads and sharing</vt:lpstr>
      <vt:lpstr>Atomic operations</vt:lpstr>
      <vt:lpstr>Thread pool</vt:lpstr>
      <vt:lpstr>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2</cp:revision>
  <dcterms:modified xsi:type="dcterms:W3CDTF">2015-08-27T21:06:45Z</dcterms:modified>
</cp:coreProperties>
</file>