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62" r:id="rId3"/>
    <p:sldId id="28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04" r:id="rId12"/>
    <p:sldId id="298" r:id="rId13"/>
    <p:sldId id="297" r:id="rId14"/>
    <p:sldId id="299" r:id="rId15"/>
    <p:sldId id="300" r:id="rId16"/>
    <p:sldId id="301" r:id="rId17"/>
    <p:sldId id="303" r:id="rId18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B74E99-837C-2442-BC15-0B72CC049FBE}">
          <p14:sldIdLst>
            <p14:sldId id="262"/>
            <p14:sldId id="283"/>
            <p14:sldId id="305"/>
            <p14:sldId id="306"/>
            <p14:sldId id="307"/>
            <p14:sldId id="308"/>
            <p14:sldId id="309"/>
            <p14:sldId id="310"/>
            <p14:sldId id="311"/>
            <p14:sldId id="304"/>
            <p14:sldId id="298"/>
            <p14:sldId id="297"/>
            <p14:sldId id="299"/>
            <p14:sldId id="300"/>
            <p14:sldId id="301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7" autoAdjust="0"/>
  </p:normalViewPr>
  <p:slideViewPr>
    <p:cSldViewPr snapToGrid="0" snapToObjects="1">
      <p:cViewPr varScale="1">
        <p:scale>
          <a:sx n="115" d="100"/>
          <a:sy n="115" d="100"/>
        </p:scale>
        <p:origin x="-1088" y="-120"/>
      </p:cViewPr>
      <p:guideLst>
        <p:guide orient="horz" pos="1303"/>
        <p:guide orient="horz" pos="2160"/>
        <p:guide orient="horz" pos="286"/>
        <p:guide pos="5416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AFA2-882A-EC4E-AB16-430695EF30F2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76EF-672B-FC41-BBD0-BEB47ADA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477" y="685800"/>
            <a:ext cx="609504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82283" tIns="82283" rIns="82283" bIns="82283" anchor="t" anchorCtr="0">
            <a:noAutofit/>
          </a:bodyPr>
          <a:lstStyle/>
          <a:p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6218" y="152905"/>
            <a:ext cx="12819782" cy="85212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3600"/>
              </a:lnSpc>
              <a:defRPr sz="2400"/>
            </a:lvl1pPr>
            <a:lvl2pPr marL="0">
              <a:lnSpc>
                <a:spcPts val="3600"/>
              </a:lnSpc>
              <a:defRPr sz="2400"/>
            </a:lvl2pPr>
            <a:lvl3pPr marL="0">
              <a:lnSpc>
                <a:spcPts val="3600"/>
              </a:lnSpc>
              <a:defRPr sz="2400"/>
            </a:lvl3pPr>
            <a:lvl4pPr marL="509588" indent="-230188">
              <a:lnSpc>
                <a:spcPts val="3600"/>
              </a:lnSpc>
              <a:defRPr sz="2400"/>
            </a:lvl4pPr>
            <a:lvl5pPr marL="795338" indent="-244475">
              <a:lnSpc>
                <a:spcPts val="3600"/>
              </a:lnSpc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914404" y="1147097"/>
            <a:ext cx="12801595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4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899678"/>
            <a:ext cx="12801600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4800"/>
              </a:lnSpc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328362"/>
            <a:ext cx="12801600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543800"/>
            <a:ext cx="14630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782" y="7709445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4286"/>
        </a:lnSpc>
        <a:spcBef>
          <a:spcPct val="0"/>
        </a:spcBef>
        <a:buNone/>
        <a:defRPr sz="3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914401" y="1371600"/>
            <a:ext cx="128015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4025"/>
            <a:ext cx="4094330" cy="45720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8350229" y="1951133"/>
            <a:ext cx="6280172" cy="6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53110" rtl="0" eaLnBrk="1" latinLnBrk="0" hangingPunct="1">
        <a:lnSpc>
          <a:spcPts val="5143"/>
        </a:lnSpc>
        <a:spcBef>
          <a:spcPct val="0"/>
        </a:spcBef>
        <a:buNone/>
        <a:defRPr sz="43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653110" rtl="0" eaLnBrk="1" latinLnBrk="0" hangingPunct="1">
        <a:lnSpc>
          <a:spcPts val="4571"/>
        </a:lnSpc>
        <a:spcBef>
          <a:spcPts val="0"/>
        </a:spcBef>
        <a:buFontTx/>
        <a:buNone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244916" indent="-244916" algn="l" defTabSz="653110" rtl="0" eaLnBrk="1" latinLnBrk="0" hangingPunct="1">
        <a:lnSpc>
          <a:spcPts val="4571"/>
        </a:lnSpc>
        <a:spcBef>
          <a:spcPts val="0"/>
        </a:spcBef>
        <a:buClr>
          <a:schemeClr val="tx2"/>
        </a:buClr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492101" indent="-247185" algn="l" defTabSz="653110" rtl="0" eaLnBrk="1" latinLnBrk="0" hangingPunct="1">
        <a:lnSpc>
          <a:spcPts val="4571"/>
        </a:lnSpc>
        <a:spcBef>
          <a:spcPts val="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737017" indent="-244916" algn="l" defTabSz="653110" rtl="0" eaLnBrk="1" latinLnBrk="0" hangingPunct="1">
        <a:lnSpc>
          <a:spcPts val="4571"/>
        </a:lnSpc>
        <a:spcBef>
          <a:spcPts val="0"/>
        </a:spcBef>
        <a:buFont typeface="Lucida Grande"/>
        <a:buChar char="-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lickr.com/photos/interesting/2008/01/0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.twitter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.twitter.com/docs/twitter-librar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Sami Rollins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…in the beginning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“Human web”</a:t>
            </a:r>
          </a:p>
          <a:p>
            <a:pPr marL="852488" lvl="3" indent="-342900"/>
            <a:r>
              <a:rPr lang="en-US" dirty="0" smtClean="0"/>
              <a:t>HTTP + HTML</a:t>
            </a:r>
          </a:p>
          <a:p>
            <a:pPr marL="852488" lvl="3" indent="-342900"/>
            <a:r>
              <a:rPr lang="en-US" dirty="0" smtClean="0"/>
              <a:t>use a browser to access a web page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Writing a program to access data?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40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…in the beginning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“Human web”</a:t>
            </a:r>
          </a:p>
          <a:p>
            <a:pPr marL="852488" lvl="3" indent="-342900"/>
            <a:r>
              <a:rPr lang="en-US" dirty="0" smtClean="0"/>
              <a:t>HTTP + HTML</a:t>
            </a:r>
          </a:p>
          <a:p>
            <a:pPr marL="852488" lvl="3" indent="-342900"/>
            <a:r>
              <a:rPr lang="en-US" dirty="0" smtClean="0"/>
              <a:t>use a browser to access a web page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Writing a program to access data?</a:t>
            </a:r>
          </a:p>
          <a:p>
            <a:pPr marL="852488" lvl="3" indent="-342900"/>
            <a:r>
              <a:rPr lang="en-US" dirty="0" smtClean="0"/>
              <a:t>Screen scraping</a:t>
            </a:r>
          </a:p>
          <a:p>
            <a:pPr marL="1138238" lvl="4" indent="-342900"/>
            <a:r>
              <a:rPr lang="en-US" dirty="0" smtClean="0"/>
              <a:t>parse the HTML to extract relevant information</a:t>
            </a:r>
          </a:p>
          <a:p>
            <a:pPr marL="1138238" lvl="4" indent="-342900"/>
            <a:r>
              <a:rPr lang="en-US" dirty="0" smtClean="0"/>
              <a:t>if the page changes your program breaks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53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Provide a programmatic interface to services accessible over the web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Initially, the World Wide Web Consortium (W3C) tried to standardize</a:t>
            </a:r>
          </a:p>
          <a:p>
            <a:pPr marL="852488" lvl="3" indent="-342900"/>
            <a:r>
              <a:rPr lang="en-US" dirty="0" smtClean="0"/>
              <a:t>Simple Object Access Protocol (SOAP)</a:t>
            </a:r>
          </a:p>
          <a:p>
            <a:pPr marL="852488" lvl="3" indent="-342900"/>
            <a:r>
              <a:rPr lang="en-US" dirty="0" smtClean="0"/>
              <a:t>Web Services Description Language (WSDL)</a:t>
            </a:r>
          </a:p>
          <a:p>
            <a:pPr marL="852488" lvl="3" indent="-342900"/>
            <a:r>
              <a:rPr lang="en-US" dirty="0" err="1" smtClean="0"/>
              <a:t>eXtensible</a:t>
            </a:r>
            <a:r>
              <a:rPr lang="en-US" dirty="0" smtClean="0"/>
              <a:t> Markup Language (XML)</a:t>
            </a:r>
          </a:p>
          <a:p>
            <a:pPr marL="852488" lvl="3" indent="-342900"/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9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versus REST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RESTful</a:t>
            </a:r>
            <a:r>
              <a:rPr lang="en-US" dirty="0" smtClean="0"/>
              <a:t> approach has won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REST is a pattern for building web services</a:t>
            </a:r>
            <a:endParaRPr lang="en-US" dirty="0"/>
          </a:p>
          <a:p>
            <a:pPr marL="852488" lvl="3" indent="-342900"/>
            <a:r>
              <a:rPr lang="en-US" dirty="0" smtClean="0"/>
              <a:t>Everything on the web is a resource</a:t>
            </a:r>
          </a:p>
          <a:p>
            <a:pPr marL="852488" lvl="3" indent="-342900"/>
            <a:r>
              <a:rPr lang="en-US" dirty="0" smtClean="0"/>
              <a:t>Web service allows you to put/get resource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90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(original) 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HTTP methods specify the remote methods you may invoke on the service</a:t>
            </a:r>
          </a:p>
          <a:p>
            <a:pPr marL="852488" lvl="3" indent="-342900"/>
            <a:r>
              <a:rPr lang="en-US" dirty="0"/>
              <a:t>GET/PUT/POST/HEAD/DELETE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Scoping information provided in the URI</a:t>
            </a:r>
          </a:p>
          <a:p>
            <a:pPr marL="852488" lvl="3" indent="-342900"/>
            <a:r>
              <a:rPr lang="en-US" dirty="0">
                <a:hlinkClick r:id="rId2"/>
              </a:rPr>
              <a:t>http://www.flickr.com/photos/interesting/2008/01/05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Query parameters used for algorithmic resources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Request/response bodies specified in XML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Flickr API</a:t>
            </a:r>
          </a:p>
          <a:p>
            <a:pPr marL="852488" lvl="3" indent="-342900"/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/services/</a:t>
            </a:r>
            <a:r>
              <a:rPr lang="en-US" dirty="0" err="1"/>
              <a:t>api</a:t>
            </a:r>
            <a:r>
              <a:rPr lang="en-US" dirty="0"/>
              <a:t>/</a:t>
            </a:r>
            <a:endParaRPr lang="en-US" dirty="0" smtClean="0"/>
          </a:p>
          <a:p>
            <a:pPr marL="852488" lvl="3" indent="-342900"/>
            <a:endParaRPr lang="en-US" dirty="0"/>
          </a:p>
          <a:p>
            <a:pPr marL="852488" lvl="3" indent="-342900"/>
            <a:endParaRPr lang="en-US" dirty="0" smtClean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2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URI</a:t>
            </a:r>
            <a:endParaRPr lang="en-US" dirty="0" smtClean="0"/>
          </a:p>
          <a:p>
            <a:pPr marL="852488" lvl="3" indent="-342900"/>
            <a:r>
              <a:rPr lang="en-US" dirty="0" smtClean="0"/>
              <a:t>parameters required/optional</a:t>
            </a:r>
          </a:p>
          <a:p>
            <a:pPr marL="852488" lvl="3" indent="-342900"/>
            <a:r>
              <a:rPr lang="en-US" dirty="0" smtClean="0"/>
              <a:t>Example request</a:t>
            </a:r>
          </a:p>
          <a:p>
            <a:pPr marL="852488" lvl="3" indent="-342900"/>
            <a:r>
              <a:rPr lang="en-US" dirty="0" smtClean="0"/>
              <a:t>Example response</a:t>
            </a:r>
          </a:p>
          <a:p>
            <a:pPr marL="1138238" lvl="4" indent="-342900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web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Sockets</a:t>
            </a:r>
          </a:p>
          <a:p>
            <a:pPr marL="852488" lvl="3" indent="-342900"/>
            <a:r>
              <a:rPr lang="en-US" dirty="0" smtClean="0"/>
              <a:t>connect to port 80</a:t>
            </a:r>
          </a:p>
          <a:p>
            <a:pPr marL="852488" lvl="3" indent="-342900"/>
            <a:r>
              <a:rPr lang="en-US" dirty="0" smtClean="0"/>
              <a:t>construct the appropriate URL</a:t>
            </a:r>
          </a:p>
          <a:p>
            <a:pPr marL="852488" lvl="3" indent="-342900"/>
            <a:r>
              <a:rPr lang="en-US" dirty="0" smtClean="0"/>
              <a:t>authentication may be a pain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HTTP library</a:t>
            </a:r>
          </a:p>
          <a:p>
            <a:pPr marL="852488" lvl="3" indent="-342900"/>
            <a:r>
              <a:rPr lang="en-US" dirty="0" err="1" smtClean="0"/>
              <a:t>OAuth</a:t>
            </a:r>
            <a:r>
              <a:rPr lang="en-US" dirty="0" smtClean="0"/>
              <a:t> libraries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 libraries often </a:t>
            </a:r>
            <a:r>
              <a:rPr lang="en-US" dirty="0" smtClean="0"/>
              <a:t>available</a:t>
            </a:r>
          </a:p>
          <a:p>
            <a:pPr marL="852488" lvl="3" indent="-342900"/>
            <a:r>
              <a:rPr lang="en-US" dirty="0" smtClean="0">
                <a:hlinkClick r:id="rId2"/>
              </a:rPr>
              <a:t>https://dev.twitter.com/docs/twitter-libraries</a:t>
            </a:r>
            <a:endParaRPr lang="en-US" dirty="0" smtClean="0"/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…in the beginning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“Human web”</a:t>
            </a:r>
          </a:p>
          <a:p>
            <a:pPr marL="852488" lvl="3" indent="-342900"/>
            <a:r>
              <a:rPr lang="en-US" dirty="0" smtClean="0"/>
              <a:t>HTTP + HTML</a:t>
            </a:r>
          </a:p>
          <a:p>
            <a:pPr marL="852488" lvl="3" indent="-342900"/>
            <a:r>
              <a:rPr lang="en-US" dirty="0" smtClean="0"/>
              <a:t>use a browser to access a web page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20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1028696" y="771522"/>
            <a:ext cx="11887174" cy="6772274"/>
            <a:chOff x="685800" y="685800"/>
            <a:chExt cx="7924799" cy="6019799"/>
          </a:xfrm>
        </p:grpSpPr>
        <p:sp>
          <p:nvSpPr>
            <p:cNvPr id="38" name="Shape 38"/>
            <p:cNvSpPr/>
            <p:nvPr/>
          </p:nvSpPr>
          <p:spPr>
            <a:xfrm>
              <a:off x="4495800" y="685800"/>
              <a:ext cx="2590800" cy="8381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4724400" y="4572000"/>
              <a:ext cx="2209799" cy="1524000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Client Running Browser</a:t>
              </a: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685800" y="1981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914400" y="2590800"/>
              <a:ext cx="1295400" cy="838199"/>
            </a:xfrm>
            <a:prstGeom prst="parallelogram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DNS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3810000" y="6172200"/>
              <a:ext cx="44958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 dirty="0"/>
                <a:t>1. Visit http://</a:t>
              </a:r>
              <a:r>
                <a:rPr lang="en-US" sz="1900" dirty="0" err="1"/>
                <a:t>www.cs.usfca.edu</a:t>
              </a:r>
              <a:r>
                <a:rPr lang="en-US" sz="1900" dirty="0"/>
                <a:t>/~</a:t>
              </a:r>
              <a:r>
                <a:rPr lang="en-US" sz="1900" dirty="0" err="1"/>
                <a:t>srollins</a:t>
              </a:r>
              <a:r>
                <a:rPr lang="en-US" sz="1900" dirty="0"/>
                <a:t>/</a:t>
              </a:r>
              <a:r>
                <a:rPr lang="en-US" sz="1900" dirty="0" err="1"/>
                <a:t>teaching.htm</a:t>
              </a:r>
              <a:endParaRPr lang="en-US" sz="1900" dirty="0"/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1143000" y="4343400"/>
              <a:ext cx="2590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2. Look up www.cs.usfca.edu</a:t>
              </a:r>
              <a:br>
                <a:rPr lang="en-US" sz="1900"/>
              </a:br>
              <a:r>
                <a:rPr lang="en-US" sz="1900"/>
                <a:t>3. Receive 138.202.170.2</a:t>
              </a: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133600" y="1828800"/>
              <a:ext cx="3505200" cy="60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4. Connect to 138.202.170.2</a:t>
              </a:r>
              <a:br>
                <a:rPr lang="en-US" sz="1900"/>
              </a:br>
              <a:r>
                <a:rPr lang="en-US" sz="1900"/>
                <a:t>5. HTTP GET /~srollins/teaching.htm</a:t>
              </a: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5943600" y="3429000"/>
              <a:ext cx="2666999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900"/>
                <a:t>6. Receive HTML</a:t>
              </a:r>
              <a:br>
                <a:rPr lang="en-US" sz="1900"/>
              </a:br>
              <a:r>
                <a:rPr lang="en-US" sz="1900"/>
                <a:t>7. Display HTML</a:t>
              </a:r>
            </a:p>
          </p:txBody>
        </p:sp>
        <p:sp>
          <p:nvSpPr>
            <p:cNvPr id="46" name="Shape 46"/>
            <p:cNvSpPr/>
            <p:nvPr/>
          </p:nvSpPr>
          <p:spPr>
            <a:xfrm rot="10800000">
              <a:off x="2209799" y="3429000"/>
              <a:ext cx="2590800" cy="13715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47" name="Shape 47"/>
            <p:cNvSpPr/>
            <p:nvPr/>
          </p:nvSpPr>
          <p:spPr>
            <a:xfrm rot="10800000">
              <a:off x="5410200" y="1600200"/>
              <a:ext cx="0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48" name="Shape 48"/>
            <p:cNvSpPr/>
            <p:nvPr/>
          </p:nvSpPr>
          <p:spPr>
            <a:xfrm>
              <a:off x="6324600" y="1600200"/>
              <a:ext cx="0" cy="29717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5326716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just a program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listens for incoming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a connection is made, it receives and processes requests made by a client</a:t>
            </a:r>
          </a:p>
          <a:p>
            <a:pPr marL="852488" lvl="3" indent="-342900"/>
            <a:r>
              <a:rPr lang="en-US" dirty="0" smtClean="0"/>
              <a:t>GET, POST, PUT, HEAD, DELETE</a:t>
            </a:r>
            <a:endParaRPr lang="en-US" dirty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138.202.170.2...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29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just a program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listens for incoming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a connection is made, it receives and processes requests made by a client</a:t>
            </a:r>
          </a:p>
          <a:p>
            <a:pPr marL="852488" lvl="3" indent="-342900"/>
            <a:r>
              <a:rPr lang="en-US" dirty="0" smtClean="0"/>
              <a:t>GET, POST, PUT, HEAD, DELETE</a:t>
            </a:r>
            <a:endParaRPr lang="en-US" dirty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138.202.170.2...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3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79587" y="3927933"/>
            <a:ext cx="22049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07119" y="4196240"/>
            <a:ext cx="872468" cy="6294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4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just a program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listens for incoming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a connection is made, it receives and processes requests made by a client</a:t>
            </a:r>
          </a:p>
          <a:p>
            <a:pPr marL="852488" lvl="3" indent="-342900"/>
            <a:r>
              <a:rPr lang="en-US" dirty="0" smtClean="0"/>
              <a:t>GET, POST, PUT, HEAD, DELETE</a:t>
            </a:r>
            <a:endParaRPr lang="en-US" dirty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138.202.170.2...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3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79587" y="3927933"/>
            <a:ext cx="19928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number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96835" y="4422614"/>
            <a:ext cx="176702" cy="33680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6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just a program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listens for incoming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a connection is made, it receives and processes requests made by a client</a:t>
            </a:r>
          </a:p>
          <a:p>
            <a:pPr marL="852488" lvl="3" indent="-342900"/>
            <a:r>
              <a:rPr lang="en-US" dirty="0" smtClean="0"/>
              <a:t>GET, POST, PUT, HEAD, DELETE</a:t>
            </a:r>
            <a:endParaRPr lang="en-US" dirty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138.202.170.2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/~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3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80951" y="4759418"/>
            <a:ext cx="17725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address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48875" y="4996837"/>
            <a:ext cx="2032076" cy="33680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just a program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listens for incoming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a connection is made, it receives and processes requests made by a client</a:t>
            </a:r>
          </a:p>
          <a:p>
            <a:pPr marL="852488" lvl="3" indent="-342900"/>
            <a:r>
              <a:rPr lang="en-US" dirty="0" smtClean="0"/>
              <a:t>GET, POST, PUT, HEAD, DELETE</a:t>
            </a:r>
            <a:endParaRPr lang="en-US" dirty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138.202.170.2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/~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3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2954" y="6846495"/>
            <a:ext cx="2253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method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314224" y="6658771"/>
            <a:ext cx="938730" cy="45275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2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web server is just a program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listens for incoming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a connection is made, it receives and processes requests made by a client</a:t>
            </a:r>
          </a:p>
          <a:p>
            <a:pPr marL="852488" lvl="3" indent="-342900"/>
            <a:r>
              <a:rPr lang="en-US" dirty="0" smtClean="0"/>
              <a:t>GET, POST, PUT, HEAD, DELETE</a:t>
            </a:r>
            <a:endParaRPr lang="en-US" dirty="0"/>
          </a:p>
          <a:p>
            <a:pPr lvl="3" indent="0">
              <a:buNone/>
            </a:pPr>
            <a:endParaRPr lang="en-US" dirty="0" smtClean="0"/>
          </a:p>
          <a:p>
            <a:pPr lvl="3" indent="0">
              <a:buNone/>
            </a:pPr>
            <a:endParaRPr lang="en-US" dirty="0"/>
          </a:p>
          <a:p>
            <a:pPr marL="435390" lvl="1">
              <a:lnSpc>
                <a:spcPct val="100000"/>
              </a:lnSpc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telnet </a:t>
            </a:r>
            <a:r>
              <a:rPr lang="en-US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</a:t>
            </a: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138.202.170.2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www.cs.usfca.edu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/~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srollins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teaching.htm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a typeface="Arial"/>
                <a:cs typeface="Arial"/>
                <a:sym typeface="Arial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ea typeface="Arial"/>
              <a:cs typeface="Arial"/>
              <a:sym typeface="Arial"/>
            </a:endParaRPr>
          </a:p>
          <a:p>
            <a:pPr lvl="3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2954" y="6846495"/>
            <a:ext cx="83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52954" y="6658771"/>
            <a:ext cx="397581" cy="45275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86607"/>
      </p:ext>
    </p:extLst>
  </p:cSld>
  <p:clrMapOvr>
    <a:masterClrMapping/>
  </p:clrMapOvr>
</p:sld>
</file>

<file path=ppt/theme/theme1.xml><?xml version="1.0" encoding="utf-8"?>
<a:theme xmlns:a="http://schemas.openxmlformats.org/drawingml/2006/main" name="usfc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usfcs.potx</Template>
  <TotalTime>5163</TotalTime>
  <Words>613</Words>
  <Application>Microsoft Macintosh PowerPoint</Application>
  <PresentationFormat>Custom</PresentationFormat>
  <Paragraphs>135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usfcs</vt:lpstr>
      <vt:lpstr>USF titles and dividers</vt:lpstr>
      <vt:lpstr>PowerPoint Presentation</vt:lpstr>
      <vt:lpstr>…in the beginning</vt:lpstr>
      <vt:lpstr>PowerPoint Presentation</vt:lpstr>
      <vt:lpstr>What is a web server?</vt:lpstr>
      <vt:lpstr>What is a web server?</vt:lpstr>
      <vt:lpstr>What is a web server?</vt:lpstr>
      <vt:lpstr>What is a web server?</vt:lpstr>
      <vt:lpstr>What is a web server?</vt:lpstr>
      <vt:lpstr>What is a web server?</vt:lpstr>
      <vt:lpstr>…in the beginning</vt:lpstr>
      <vt:lpstr>…in the beginning</vt:lpstr>
      <vt:lpstr>Web services</vt:lpstr>
      <vt:lpstr>SOAP versus REST </vt:lpstr>
      <vt:lpstr>Pure (original) REST</vt:lpstr>
      <vt:lpstr>Modern examples</vt:lpstr>
      <vt:lpstr>Using a web service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Sami Rollins</cp:lastModifiedBy>
  <cp:revision>267</cp:revision>
  <dcterms:created xsi:type="dcterms:W3CDTF">2011-03-20T05:14:53Z</dcterms:created>
  <dcterms:modified xsi:type="dcterms:W3CDTF">2015-09-14T19:25:40Z</dcterms:modified>
</cp:coreProperties>
</file>