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handoutMasterIdLst>
    <p:handoutMasterId r:id="rId23"/>
  </p:handoutMasterIdLst>
  <p:sldIdLst>
    <p:sldId id="262" r:id="rId3"/>
    <p:sldId id="283" r:id="rId4"/>
    <p:sldId id="304" r:id="rId5"/>
    <p:sldId id="305" r:id="rId6"/>
    <p:sldId id="306" r:id="rId7"/>
    <p:sldId id="307" r:id="rId8"/>
    <p:sldId id="310" r:id="rId9"/>
    <p:sldId id="311" r:id="rId10"/>
    <p:sldId id="309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83"/>
            <p14:sldId id="304"/>
            <p14:sldId id="305"/>
            <p14:sldId id="306"/>
            <p14:sldId id="307"/>
            <p14:sldId id="310"/>
            <p14:sldId id="311"/>
            <p14:sldId id="30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7" autoAdjust="0"/>
  </p:normalViewPr>
  <p:slideViewPr>
    <p:cSldViewPr snapToGrid="0" snapToObjects="1">
      <p:cViewPr varScale="1">
        <p:scale>
          <a:sx n="88" d="100"/>
          <a:sy n="88" d="100"/>
        </p:scale>
        <p:origin x="-704" y="-112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F88F7-E8B1-8842-9493-7583D64C41C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A9A5-1370-3345-9B4F-B3CD68BD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9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Consistency in Distributed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Consistency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82147" y="5030268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</a:p>
        </p:txBody>
      </p:sp>
      <p:sp>
        <p:nvSpPr>
          <p:cNvPr id="10" name="Oval 9"/>
          <p:cNvSpPr/>
          <p:nvPr/>
        </p:nvSpPr>
        <p:spPr>
          <a:xfrm>
            <a:off x="8234297" y="4986974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9713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0157" y="3881206"/>
            <a:ext cx="2621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C1 writes A=5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00214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9903" y="3938900"/>
            <a:ext cx="2210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C2 reads 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26310" y="4982284"/>
            <a:ext cx="3709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consistency: C2 may not see most up-to-date value for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Good idea?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Appropriate applications?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Eventually, all replicas will have the most up-to-date information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Often uses </a:t>
            </a:r>
            <a:r>
              <a:rPr lang="en-US" i="1" dirty="0" smtClean="0"/>
              <a:t>lazy</a:t>
            </a:r>
            <a:r>
              <a:rPr lang="en-US" dirty="0" smtClean="0"/>
              <a:t> replication</a:t>
            </a:r>
          </a:p>
          <a:p>
            <a:pPr marL="852488" lvl="3" indent="-342900"/>
            <a:r>
              <a:rPr lang="en-US" dirty="0" smtClean="0"/>
              <a:t>Any replica accepts the write</a:t>
            </a:r>
          </a:p>
          <a:p>
            <a:pPr marL="852488" lvl="3" indent="-342900"/>
            <a:r>
              <a:rPr lang="en-US" dirty="0" smtClean="0"/>
              <a:t>Writes are propagated asynchronously</a:t>
            </a:r>
          </a:p>
          <a:p>
            <a:pPr marL="852488" lvl="3" indent="-342900"/>
            <a:r>
              <a:rPr lang="en-US" dirty="0" smtClean="0"/>
              <a:t>A read may not see the most recent version of the data, but will eventually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7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Ensure that any read sees all writes that </a:t>
            </a:r>
            <a:r>
              <a:rPr lang="en-US" i="1" dirty="0" smtClean="0"/>
              <a:t>happened before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For many applications, the </a:t>
            </a:r>
            <a:r>
              <a:rPr lang="en-US" i="1" dirty="0" smtClean="0"/>
              <a:t>causal ordering </a:t>
            </a:r>
            <a:r>
              <a:rPr lang="en-US" dirty="0" smtClean="0"/>
              <a:t>of events is most important. The happened-before relation (</a:t>
            </a:r>
            <a:r>
              <a:rPr lang="en-US" dirty="0"/>
              <a:t>→</a:t>
            </a:r>
            <a:r>
              <a:rPr lang="en-US" dirty="0" smtClean="0"/>
              <a:t>) is denoted as follows:</a:t>
            </a:r>
          </a:p>
          <a:p>
            <a:pPr marL="852488" lvl="3" indent="-342900"/>
            <a:r>
              <a:rPr lang="en-US" dirty="0" smtClean="0"/>
              <a:t>If two events occurred at the same process p</a:t>
            </a:r>
            <a:r>
              <a:rPr lang="en-US" baseline="-25000" dirty="0" smtClean="0"/>
              <a:t>i</a:t>
            </a:r>
            <a:r>
              <a:rPr lang="en-US" dirty="0" smtClean="0"/>
              <a:t> then they occurred in the order in which p</a:t>
            </a:r>
            <a:r>
              <a:rPr lang="en-US" baseline="-25000" dirty="0" smtClean="0"/>
              <a:t>i</a:t>
            </a:r>
            <a:r>
              <a:rPr lang="en-US" dirty="0" smtClean="0"/>
              <a:t> observes them.</a:t>
            </a:r>
          </a:p>
          <a:p>
            <a:pPr marL="852488" lvl="3" indent="-342900"/>
            <a:r>
              <a:rPr lang="en-US" dirty="0" smtClean="0"/>
              <a:t>For any message m send(m)</a:t>
            </a:r>
            <a:r>
              <a:rPr lang="en-US" dirty="0"/>
              <a:t> </a:t>
            </a:r>
            <a:r>
              <a:rPr lang="en-US" dirty="0" smtClean="0"/>
              <a:t>→receive(m)</a:t>
            </a:r>
          </a:p>
          <a:p>
            <a:pPr marL="852488" lvl="3" indent="-342900"/>
            <a:r>
              <a:rPr lang="en-US" dirty="0" smtClean="0"/>
              <a:t>If </a:t>
            </a:r>
            <a:r>
              <a:rPr lang="en-US" dirty="0" err="1" smtClean="0"/>
              <a:t>e→e</a:t>
            </a:r>
            <a:r>
              <a:rPr lang="en-US" dirty="0" smtClean="0"/>
              <a:t>’ and e’</a:t>
            </a:r>
            <a:r>
              <a:rPr lang="en-US" dirty="0"/>
              <a:t> </a:t>
            </a:r>
            <a:r>
              <a:rPr lang="en-US" dirty="0" smtClean="0"/>
              <a:t>→e’’ then </a:t>
            </a:r>
            <a:r>
              <a:rPr lang="en-US" dirty="0" err="1" smtClean="0"/>
              <a:t>e→e</a:t>
            </a:r>
            <a:r>
              <a:rPr lang="en-US" dirty="0" smtClean="0"/>
              <a:t>’’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Events that are not ordered by → are concurrent – a || e</a:t>
            </a:r>
          </a:p>
        </p:txBody>
      </p:sp>
    </p:spTree>
    <p:extLst>
      <p:ext uri="{BB962C8B-B14F-4D97-AF65-F5344CB8AC3E}">
        <p14:creationId xmlns:p14="http://schemas.microsoft.com/office/powerpoint/2010/main" val="320507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3" y="4247535"/>
            <a:ext cx="12801595" cy="2740037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b→c</a:t>
            </a:r>
            <a:r>
              <a:rPr lang="en-US" dirty="0" smtClean="0"/>
              <a:t>, </a:t>
            </a:r>
            <a:r>
              <a:rPr lang="en-US" dirty="0" err="1" smtClean="0"/>
              <a:t>c→d</a:t>
            </a:r>
            <a:r>
              <a:rPr lang="en-US" dirty="0" smtClean="0"/>
              <a:t>, a||e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other → or || relationships?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45" y="1171896"/>
            <a:ext cx="8983663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9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Lamport</a:t>
            </a:r>
            <a:r>
              <a:rPr lang="en-US" dirty="0" smtClean="0"/>
              <a:t> timestamps</a:t>
            </a:r>
          </a:p>
          <a:p>
            <a:pPr marL="342900" lvl="2" indent="-342900"/>
            <a:r>
              <a:rPr lang="en-US" dirty="0" smtClean="0"/>
              <a:t>Monotonically increasing counter maintained at each process and updated according to the following rules:</a:t>
            </a:r>
          </a:p>
          <a:p>
            <a:pPr marL="852488" lvl="3" indent="-342900"/>
            <a:r>
              <a:rPr lang="en-US" dirty="0" smtClean="0"/>
              <a:t>LC1: L</a:t>
            </a:r>
            <a:r>
              <a:rPr lang="en-US" baseline="-25000" dirty="0" smtClean="0"/>
              <a:t>i</a:t>
            </a:r>
            <a:r>
              <a:rPr lang="en-US" dirty="0" smtClean="0"/>
              <a:t> is incremented before each event is issued at process p</a:t>
            </a:r>
          </a:p>
          <a:p>
            <a:pPr marL="852488" lvl="3" indent="-342900"/>
            <a:r>
              <a:rPr lang="en-US" dirty="0" smtClean="0"/>
              <a:t>LC2: </a:t>
            </a:r>
          </a:p>
          <a:p>
            <a:pPr marL="1138238" lvl="4" indent="-342900"/>
            <a:r>
              <a:rPr lang="en-US" dirty="0" smtClean="0"/>
              <a:t>When a process sends a message </a:t>
            </a:r>
            <a:r>
              <a:rPr lang="en-US" i="1" dirty="0" smtClean="0"/>
              <a:t>m</a:t>
            </a:r>
            <a:r>
              <a:rPr lang="en-US" dirty="0" smtClean="0"/>
              <a:t> it piggybacks its value of </a:t>
            </a:r>
            <a:r>
              <a:rPr lang="en-US" i="1" dirty="0" smtClean="0"/>
              <a:t>t = L</a:t>
            </a:r>
            <a:r>
              <a:rPr lang="en-US" i="1" baseline="-25000" dirty="0" smtClean="0"/>
              <a:t>i</a:t>
            </a:r>
          </a:p>
          <a:p>
            <a:pPr marL="1138238" lvl="4" indent="-342900"/>
            <a:r>
              <a:rPr lang="en-US" dirty="0" smtClean="0"/>
              <a:t>On receiving (</a:t>
            </a:r>
            <a:r>
              <a:rPr lang="en-US" i="1" dirty="0" smtClean="0"/>
              <a:t>m, t</a:t>
            </a:r>
            <a:r>
              <a:rPr lang="en-US" dirty="0" smtClean="0"/>
              <a:t>), a process computes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smtClean="0"/>
              <a:t>:= max(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j</a:t>
            </a:r>
            <a:r>
              <a:rPr lang="en-US" dirty="0" smtClean="0"/>
              <a:t>, t) and applies LC1 before </a:t>
            </a:r>
            <a:r>
              <a:rPr lang="en-US" dirty="0" err="1" smtClean="0"/>
              <a:t>timestamping</a:t>
            </a:r>
            <a:r>
              <a:rPr lang="en-US" dirty="0" smtClean="0"/>
              <a:t> the event receive(m)</a:t>
            </a:r>
          </a:p>
          <a:p>
            <a:pPr marL="852488" lvl="3" indent="-342900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0502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3" y="4846773"/>
            <a:ext cx="12801595" cy="2140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e→e</a:t>
            </a:r>
            <a:r>
              <a:rPr lang="en-US" dirty="0" smtClean="0"/>
              <a:t>’ then L(e) &lt; L(e’)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L(e) &lt; L(e’) then can we say </a:t>
            </a:r>
            <a:r>
              <a:rPr lang="en-US" dirty="0" err="1" smtClean="0"/>
              <a:t>e→e</a:t>
            </a:r>
            <a:r>
              <a:rPr lang="en-US" dirty="0" smtClean="0"/>
              <a:t>’?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07" y="1227273"/>
            <a:ext cx="8826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3" y="4846773"/>
            <a:ext cx="12801595" cy="2140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e→e</a:t>
            </a:r>
            <a:r>
              <a:rPr lang="en-US" dirty="0" smtClean="0"/>
              <a:t>’ then L(e) &lt; L(e’)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L(e) &lt; L(e’) then can we say </a:t>
            </a:r>
            <a:r>
              <a:rPr lang="en-US" dirty="0" err="1" smtClean="0"/>
              <a:t>e→e</a:t>
            </a:r>
            <a:r>
              <a:rPr lang="en-US" dirty="0" smtClean="0"/>
              <a:t>’?</a:t>
            </a:r>
          </a:p>
          <a:p>
            <a:pPr marL="852488" lvl="3" indent="-342900"/>
            <a:r>
              <a:rPr lang="en-US" dirty="0" smtClean="0"/>
              <a:t>No! 1 &lt; 3 but we can’t say anything about the relationship between e and c in the example above.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07" y="1227273"/>
            <a:ext cx="8826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25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57" y="1648711"/>
            <a:ext cx="8839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 cloud infrastructure services, r</a:t>
            </a:r>
            <a:r>
              <a:rPr lang="en-US" dirty="0" smtClean="0"/>
              <a:t>eplication is used ubiquitously to guarantee consistent performance and high availability</a:t>
            </a:r>
          </a:p>
          <a:p>
            <a:pPr marL="852488" lvl="3" indent="-342900"/>
            <a:r>
              <a:rPr lang="en-US" dirty="0"/>
              <a:t>Vogel’s Eventually Consistent article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 early </a:t>
            </a:r>
            <a:r>
              <a:rPr lang="en-US" dirty="0"/>
              <a:t>G</a:t>
            </a:r>
            <a:r>
              <a:rPr lang="en-US" dirty="0" smtClean="0"/>
              <a:t>oogle paper discussed their philosophy of using cheap/commodity hardware and building reliability in software</a:t>
            </a:r>
          </a:p>
          <a:p>
            <a:pPr marL="852488" lvl="3" indent="-342900"/>
            <a:r>
              <a:rPr lang="en-US" dirty="0" smtClean="0"/>
              <a:t>Assume failure is the norm and program the system to account for that failure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20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 smtClean="0"/>
              <a:t>Client</a:t>
            </a:r>
            <a:r>
              <a:rPr lang="en-US" dirty="0" smtClean="0"/>
              <a:t> specifies the last timestamp seen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 provides data at timestamp that is concurrent with or happened after the last timestamp seen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Read-my-write consistency</a:t>
            </a:r>
          </a:p>
          <a:p>
            <a:pPr marL="852488" lvl="3" indent="-342900"/>
            <a:r>
              <a:rPr lang="en-US" dirty="0" smtClean="0"/>
              <a:t>Similar to causal consistency, but guarantees that the client sees its own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in CAP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3" y="3564597"/>
            <a:ext cx="12801595" cy="342297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maintain multiple copies of the data?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in CAP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3" y="3564597"/>
            <a:ext cx="12801595" cy="342297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maintain multiple copies of the data?</a:t>
            </a:r>
          </a:p>
          <a:p>
            <a:pPr marL="852488" lvl="3" indent="-342900"/>
            <a:r>
              <a:rPr lang="en-US" dirty="0"/>
              <a:t>Recover from </a:t>
            </a:r>
            <a:r>
              <a:rPr lang="en-US" dirty="0" smtClean="0"/>
              <a:t>failure</a:t>
            </a:r>
          </a:p>
          <a:p>
            <a:pPr marL="1138238" lvl="4" indent="-342900"/>
            <a:r>
              <a:rPr lang="en-US" dirty="0" smtClean="0"/>
              <a:t>For this case, could just have a “backup” copy</a:t>
            </a:r>
            <a:endParaRPr lang="en-US" dirty="0"/>
          </a:p>
          <a:p>
            <a:pPr marL="852488" lvl="3" indent="-342900"/>
            <a:r>
              <a:rPr lang="en-US" dirty="0"/>
              <a:t>Decrease </a:t>
            </a:r>
            <a:r>
              <a:rPr lang="en-US" dirty="0" smtClean="0"/>
              <a:t>latency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do we provide consistency?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82147" y="5030268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</a:p>
        </p:txBody>
      </p:sp>
      <p:sp>
        <p:nvSpPr>
          <p:cNvPr id="10" name="Oval 9"/>
          <p:cNvSpPr/>
          <p:nvPr/>
        </p:nvSpPr>
        <p:spPr>
          <a:xfrm>
            <a:off x="8234297" y="4986974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9713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0157" y="3881206"/>
            <a:ext cx="2621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C1 writes A=5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00214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9903" y="3938900"/>
            <a:ext cx="2210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C2 reads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82147" y="5030268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</a:p>
        </p:txBody>
      </p:sp>
      <p:sp>
        <p:nvSpPr>
          <p:cNvPr id="10" name="Oval 9"/>
          <p:cNvSpPr/>
          <p:nvPr/>
        </p:nvSpPr>
        <p:spPr>
          <a:xfrm>
            <a:off x="8234297" y="4986974"/>
            <a:ext cx="1775131" cy="103907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9713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0157" y="3881206"/>
            <a:ext cx="2621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C1 writes A=5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00214" y="3506870"/>
            <a:ext cx="0" cy="122668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9903" y="3938900"/>
            <a:ext cx="2210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C2 reads 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26310" y="4982284"/>
            <a:ext cx="3709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consistency: C2 is guaranteed to see A=5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3" y="3564589"/>
            <a:ext cx="12801595" cy="316320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would you implement strong consistency?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852488" lvl="3" indent="-342900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3" y="3564589"/>
            <a:ext cx="12801595" cy="316320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would you implement strong consistency?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Passive replication</a:t>
            </a:r>
          </a:p>
          <a:p>
            <a:pPr marL="852488" lvl="3" indent="-342900"/>
            <a:r>
              <a:rPr lang="en-US" dirty="0" smtClean="0"/>
              <a:t>All requests go through a single, primary server and the primary copies to all </a:t>
            </a:r>
            <a:r>
              <a:rPr lang="en-US" dirty="0" err="1" smtClean="0"/>
              <a:t>secondaries</a:t>
            </a:r>
            <a:r>
              <a:rPr lang="en-US" dirty="0" smtClean="0"/>
              <a:t> before replying to the client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Active replication</a:t>
            </a:r>
          </a:p>
          <a:p>
            <a:pPr marL="852488" lvl="3" indent="-342900"/>
            <a:r>
              <a:rPr lang="en-US" dirty="0" smtClean="0"/>
              <a:t>Any replica can accept a write, however it must get all other replicas to reliably apply the write before replying to the client</a:t>
            </a:r>
          </a:p>
          <a:p>
            <a:pPr marL="852488" lvl="3" indent="-342900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59675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491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6794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2737" y="1991556"/>
            <a:ext cx="1702972" cy="880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Disadvantages?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4159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5003</TotalTime>
  <Words>685</Words>
  <Application>Microsoft Macintosh PowerPoint</Application>
  <PresentationFormat>Custom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usfcs</vt:lpstr>
      <vt:lpstr>USF titles and dividers</vt:lpstr>
      <vt:lpstr>PowerPoint Presentation</vt:lpstr>
      <vt:lpstr>Replication</vt:lpstr>
      <vt:lpstr>The C in CAP</vt:lpstr>
      <vt:lpstr>The C in CAP</vt:lpstr>
      <vt:lpstr>Consistency Models</vt:lpstr>
      <vt:lpstr>Strong Consistency</vt:lpstr>
      <vt:lpstr>Strong Consistency</vt:lpstr>
      <vt:lpstr>Strong Consistency</vt:lpstr>
      <vt:lpstr>Strong Consistency</vt:lpstr>
      <vt:lpstr>Weak Consistency</vt:lpstr>
      <vt:lpstr>Weak Consistency</vt:lpstr>
      <vt:lpstr>Eventual Consistency</vt:lpstr>
      <vt:lpstr>Causal Consistency</vt:lpstr>
      <vt:lpstr>Logical Time</vt:lpstr>
      <vt:lpstr>Logical Time</vt:lpstr>
      <vt:lpstr>Logical Clocks</vt:lpstr>
      <vt:lpstr>Logical Clocks</vt:lpstr>
      <vt:lpstr>Logical Clocks</vt:lpstr>
      <vt:lpstr>Vector Clocks</vt:lpstr>
      <vt:lpstr>Causal Consistency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267</cp:revision>
  <cp:lastPrinted>2015-11-11T20:05:23Z</cp:lastPrinted>
  <dcterms:created xsi:type="dcterms:W3CDTF">2011-03-20T05:14:53Z</dcterms:created>
  <dcterms:modified xsi:type="dcterms:W3CDTF">2015-11-11T23:46:14Z</dcterms:modified>
</cp:coreProperties>
</file>