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sldIdLst>
    <p:sldId id="26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3" r:id="rId12"/>
    <p:sldId id="294" r:id="rId13"/>
    <p:sldId id="292" r:id="rId14"/>
    <p:sldId id="295" r:id="rId15"/>
    <p:sldId id="296" r:id="rId16"/>
    <p:sldId id="298" r:id="rId17"/>
    <p:sldId id="299" r:id="rId18"/>
    <p:sldId id="300" r:id="rId19"/>
    <p:sldId id="302" r:id="rId20"/>
    <p:sldId id="303" r:id="rId21"/>
    <p:sldId id="304" r:id="rId22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3"/>
            <p14:sldId id="294"/>
            <p14:sldId id="292"/>
            <p14:sldId id="295"/>
            <p14:sldId id="296"/>
            <p14:sldId id="298"/>
            <p14:sldId id="299"/>
            <p14:sldId id="300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7" autoAdjust="0"/>
  </p:normalViewPr>
  <p:slideViewPr>
    <p:cSldViewPr snapToGrid="0" snapToObjects="1">
      <p:cViewPr varScale="1">
        <p:scale>
          <a:sx n="115" d="100"/>
          <a:sy n="115" d="100"/>
        </p:scale>
        <p:origin x="-1088" y="-120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642568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9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earch.microsoft.com/apps/video/default.aspx?id=21055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DSD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4" name="Picture 3" descr="csandp2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23" y="1739148"/>
            <a:ext cx="10642008" cy="44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7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4403" y="5939873"/>
            <a:ext cx="12801595" cy="10477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Bit torrent - http://</a:t>
            </a:r>
            <a:r>
              <a:rPr lang="en-US" dirty="0" err="1"/>
              <a:t>en.wikipedia.org</a:t>
            </a:r>
            <a:r>
              <a:rPr lang="en-US" dirty="0"/>
              <a:t>/wiki/Peer-to-peer</a:t>
            </a:r>
          </a:p>
        </p:txBody>
      </p:sp>
      <p:pic>
        <p:nvPicPr>
          <p:cNvPr id="5" name="Picture 4" descr="hybri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22" y="1450860"/>
            <a:ext cx="10269663" cy="44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What do you think are the biggest challenges in building a distributed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Heterogeneity</a:t>
            </a:r>
          </a:p>
          <a:p>
            <a:pPr marL="852488" lvl="3" indent="-342900"/>
            <a:r>
              <a:rPr lang="en-US" dirty="0" smtClean="0"/>
              <a:t>different networks, OSs, architectures</a:t>
            </a:r>
          </a:p>
          <a:p>
            <a:pPr marL="852488" lvl="3" indent="-342900"/>
            <a:r>
              <a:rPr lang="en-US" dirty="0" smtClean="0"/>
              <a:t>communication protocols must be carefully defined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Openness</a:t>
            </a:r>
          </a:p>
          <a:p>
            <a:pPr marL="852488" lvl="3" indent="-342900"/>
            <a:r>
              <a:rPr lang="en-US" dirty="0"/>
              <a:t>C</a:t>
            </a:r>
            <a:r>
              <a:rPr lang="en-US" dirty="0" smtClean="0"/>
              <a:t>an new services/components be easily added?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Security</a:t>
            </a:r>
          </a:p>
          <a:p>
            <a:pPr marL="852488" lvl="3" indent="-342900"/>
            <a:r>
              <a:rPr lang="en-US" dirty="0" smtClean="0"/>
              <a:t>confidentiality, protection against corruption, resistant to attack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Scalability</a:t>
            </a:r>
          </a:p>
          <a:p>
            <a:pPr marL="852488" lvl="3" indent="-342900"/>
            <a:r>
              <a:rPr lang="en-US" dirty="0" smtClean="0"/>
              <a:t>tolerates increase in users and/or resources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Failure handling</a:t>
            </a:r>
          </a:p>
          <a:p>
            <a:pPr marL="852488" lvl="3" indent="-342900"/>
            <a:r>
              <a:rPr lang="en-US" dirty="0" smtClean="0"/>
              <a:t>Can the system detect, mask, tolerate, recover from failures?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Concurrency </a:t>
            </a:r>
          </a:p>
          <a:p>
            <a:pPr marL="852488" lvl="3" indent="-342900"/>
            <a:r>
              <a:rPr lang="en-US" dirty="0" smtClean="0"/>
              <a:t>able to handle multiple requests simultaneously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Transparency</a:t>
            </a:r>
          </a:p>
          <a:p>
            <a:pPr marL="852488" lvl="3" indent="-342900"/>
            <a:r>
              <a:rPr lang="en-US" dirty="0" smtClean="0"/>
              <a:t>local and remote resources accessible in the same way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2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Availability</a:t>
            </a:r>
          </a:p>
          <a:p>
            <a:pPr marL="852488" lvl="3" indent="-342900"/>
            <a:r>
              <a:rPr lang="en-US" dirty="0" smtClean="0"/>
              <a:t>Enough resources to handle all traffic</a:t>
            </a:r>
          </a:p>
          <a:p>
            <a:pPr marL="852488" lvl="3" indent="-342900"/>
            <a:r>
              <a:rPr lang="en-US" dirty="0" smtClean="0"/>
              <a:t>Failure is handled gracefully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Performance</a:t>
            </a:r>
          </a:p>
          <a:p>
            <a:pPr marL="852488" lvl="3" indent="-342900"/>
            <a:r>
              <a:rPr lang="en-US" dirty="0" smtClean="0"/>
              <a:t>Fast response time </a:t>
            </a:r>
          </a:p>
          <a:p>
            <a:pPr marL="1138238" lvl="4" indent="-342900"/>
            <a:r>
              <a:rPr lang="en-US" dirty="0" smtClean="0"/>
              <a:t>Sufficient hardware</a:t>
            </a:r>
          </a:p>
          <a:p>
            <a:pPr marL="1138238" lvl="4" indent="-342900"/>
            <a:r>
              <a:rPr lang="en-US" dirty="0" smtClean="0"/>
              <a:t>Geographic placement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54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Reliability</a:t>
            </a:r>
          </a:p>
          <a:p>
            <a:pPr marL="852488" lvl="3" indent="-342900"/>
            <a:r>
              <a:rPr lang="en-US" dirty="0" smtClean="0"/>
              <a:t>Fault tolerance</a:t>
            </a:r>
          </a:p>
          <a:p>
            <a:pPr marL="852488" lvl="3" indent="-342900"/>
            <a:r>
              <a:rPr lang="en-US" dirty="0" smtClean="0"/>
              <a:t>Consistency </a:t>
            </a:r>
          </a:p>
          <a:p>
            <a:pPr marL="1138238" lvl="4" indent="-342900"/>
            <a:r>
              <a:rPr lang="en-US" dirty="0" smtClean="0"/>
              <a:t>Eventual consistency</a:t>
            </a:r>
          </a:p>
          <a:p>
            <a:pPr marL="1138238" lvl="4" indent="-342900"/>
            <a:r>
              <a:rPr lang="en-US" dirty="0" smtClean="0"/>
              <a:t>Strong consistency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Scalability</a:t>
            </a:r>
          </a:p>
          <a:p>
            <a:pPr marL="852488" lvl="3" indent="-342900"/>
            <a:r>
              <a:rPr lang="en-US" dirty="0" smtClean="0"/>
              <a:t>Increasing resources, supporting more users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Manageability</a:t>
            </a:r>
          </a:p>
          <a:p>
            <a:pPr marL="852488" lvl="3" indent="-342900"/>
            <a:r>
              <a:rPr lang="en-US" dirty="0" smtClean="0"/>
              <a:t>System updates, failures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Cost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60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– Pick two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Consistency</a:t>
            </a:r>
          </a:p>
          <a:p>
            <a:pPr marL="852488" lvl="3" indent="-342900"/>
            <a:r>
              <a:rPr lang="en-US" dirty="0" smtClean="0"/>
              <a:t>All nodes see the same data at the same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Availability</a:t>
            </a:r>
          </a:p>
          <a:p>
            <a:pPr marL="852488" lvl="3" indent="-342900"/>
            <a:r>
              <a:rPr lang="en-US" dirty="0" smtClean="0"/>
              <a:t>A guarantee that every request receives a response about whether it was successful or failed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Partition tolerance</a:t>
            </a:r>
          </a:p>
          <a:p>
            <a:pPr marL="852488" lvl="3" indent="-342900"/>
            <a:r>
              <a:rPr lang="en-US" dirty="0" smtClean="0"/>
              <a:t>The system continues to operate despite arbitrary message loss or failure of part of the system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the puzzle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913" y="2200765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913" y="2551136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913" y="2874133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913" y="3728160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913" y="3279248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4729" y="2797489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1763" y="179565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1763" y="299916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851" y="4251945"/>
            <a:ext cx="2660321" cy="126639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8964" y="4251945"/>
            <a:ext cx="1215208" cy="3613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</p:txBody>
      </p:sp>
      <p:sp>
        <p:nvSpPr>
          <p:cNvPr id="15" name="Magnetic Disk 14"/>
          <p:cNvSpPr/>
          <p:nvPr/>
        </p:nvSpPr>
        <p:spPr>
          <a:xfrm>
            <a:off x="12239668" y="1650574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12239668" y="2627777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7" name="Magnetic Disk 16"/>
          <p:cNvSpPr/>
          <p:nvPr/>
        </p:nvSpPr>
        <p:spPr>
          <a:xfrm>
            <a:off x="12271641" y="4560292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12271641" y="3606833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59188" y="122356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44760" y="2627777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59188" y="417707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29756" y="2277409"/>
            <a:ext cx="634973" cy="5967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1729756" y="2775592"/>
            <a:ext cx="634973" cy="2244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>
            <a:off x="1729756" y="3098589"/>
            <a:ext cx="63497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 flipV="1">
            <a:off x="1729756" y="3224503"/>
            <a:ext cx="634973" cy="27920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</p:cNvCxnSpPr>
          <p:nvPr/>
        </p:nvCxnSpPr>
        <p:spPr>
          <a:xfrm flipV="1">
            <a:off x="1729756" y="3481804"/>
            <a:ext cx="634973" cy="4708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1" idx="1"/>
          </p:cNvCxnSpPr>
          <p:nvPr/>
        </p:nvCxnSpPr>
        <p:spPr>
          <a:xfrm flipV="1">
            <a:off x="4203964" y="2222664"/>
            <a:ext cx="907799" cy="100183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</p:cNvCxnSpPr>
          <p:nvPr/>
        </p:nvCxnSpPr>
        <p:spPr>
          <a:xfrm>
            <a:off x="4203964" y="3224503"/>
            <a:ext cx="90779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>
            <a:off x="4203964" y="3224503"/>
            <a:ext cx="907799" cy="102744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20" idx="1"/>
          </p:cNvCxnSpPr>
          <p:nvPr/>
        </p:nvCxnSpPr>
        <p:spPr>
          <a:xfrm flipV="1">
            <a:off x="6950998" y="1650574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36570" y="2887816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6950998" y="2222664"/>
            <a:ext cx="1493762" cy="665152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298423" y="1522378"/>
            <a:ext cx="1941245" cy="555209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8" idx="2"/>
          </p:cNvCxnSpPr>
          <p:nvPr/>
        </p:nvCxnSpPr>
        <p:spPr>
          <a:xfrm flipV="1">
            <a:off x="10298423" y="4157024"/>
            <a:ext cx="1973218" cy="5233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83995" y="1518045"/>
            <a:ext cx="1987646" cy="17612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ultidocument 54"/>
          <p:cNvSpPr/>
          <p:nvPr/>
        </p:nvSpPr>
        <p:spPr>
          <a:xfrm>
            <a:off x="8459188" y="5956299"/>
            <a:ext cx="1503839" cy="875924"/>
          </a:xfrm>
          <a:prstGeom prst="flowChartMultidocumen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334172" y="5031099"/>
            <a:ext cx="1325558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</p:cNvCxnSpPr>
          <p:nvPr/>
        </p:nvCxnSpPr>
        <p:spPr>
          <a:xfrm>
            <a:off x="9378806" y="5031099"/>
            <a:ext cx="36324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</p:cNvCxnSpPr>
          <p:nvPr/>
        </p:nvCxnSpPr>
        <p:spPr>
          <a:xfrm flipV="1">
            <a:off x="9963027" y="4251945"/>
            <a:ext cx="2308614" cy="21423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17" idx="2"/>
          </p:cNvCxnSpPr>
          <p:nvPr/>
        </p:nvCxnSpPr>
        <p:spPr>
          <a:xfrm flipV="1">
            <a:off x="9963027" y="5110483"/>
            <a:ext cx="2308614" cy="128377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6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Load balancing </a:t>
            </a:r>
            <a:r>
              <a:rPr lang="en-US" dirty="0" smtClean="0"/>
              <a:t>algorithms</a:t>
            </a:r>
          </a:p>
          <a:p>
            <a:pPr marL="852488" lvl="3" indent="-342900"/>
            <a:r>
              <a:rPr lang="en-US" dirty="0" smtClean="0"/>
              <a:t>DNS round robin</a:t>
            </a:r>
          </a:p>
          <a:p>
            <a:pPr marL="852488" lvl="3" indent="-342900"/>
            <a:r>
              <a:rPr lang="en-US" dirty="0" smtClean="0"/>
              <a:t>Random</a:t>
            </a:r>
          </a:p>
          <a:p>
            <a:pPr marL="852488" lvl="3" indent="-342900"/>
            <a:r>
              <a:rPr lang="en-US" dirty="0" smtClean="0"/>
              <a:t>CPU/Memory utilization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Service-oriented Architecture (SOA)</a:t>
            </a:r>
          </a:p>
          <a:p>
            <a:pPr marL="852488" lvl="3" indent="-342900"/>
            <a:r>
              <a:rPr lang="en-US" dirty="0" smtClean="0"/>
              <a:t>Replication versus partitioning of functionality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Caching</a:t>
            </a:r>
          </a:p>
          <a:p>
            <a:pPr marL="852488" lvl="3" indent="-342900"/>
            <a:r>
              <a:rPr lang="en-US" dirty="0" smtClean="0"/>
              <a:t>Policies for populating cache and evicting data</a:t>
            </a:r>
          </a:p>
          <a:p>
            <a:pPr marL="852488" lvl="3" indent="-342900"/>
            <a:r>
              <a:rPr lang="en-US" dirty="0" err="1" smtClean="0"/>
              <a:t>Memcached</a:t>
            </a:r>
            <a:endParaRPr lang="en-US" dirty="0" smtClean="0"/>
          </a:p>
          <a:p>
            <a:pPr marL="852488" lvl="3" indent="-342900"/>
            <a:r>
              <a:rPr lang="en-US" dirty="0" err="1" smtClean="0"/>
              <a:t>Redis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4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distributed systems?</a:t>
            </a:r>
            <a:endParaRPr lang="en-US" dirty="0"/>
          </a:p>
        </p:txBody>
      </p:sp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73" y="1470367"/>
            <a:ext cx="6922213" cy="5764573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5866995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use them everyday!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Scale is the name of the game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Distributed systems are complex</a:t>
            </a:r>
          </a:p>
          <a:p>
            <a:pPr marL="852488" lvl="3" indent="-342900"/>
            <a:r>
              <a:rPr lang="en-US" dirty="0" smtClean="0"/>
              <a:t>Understanding what is under the hood is important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20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Data</a:t>
            </a:r>
          </a:p>
          <a:p>
            <a:pPr marL="852488" lvl="3" indent="-342900"/>
            <a:r>
              <a:rPr lang="en-US" dirty="0" smtClean="0"/>
              <a:t>Replicated </a:t>
            </a:r>
            <a:r>
              <a:rPr lang="en-US" dirty="0" smtClean="0"/>
              <a:t>versus partitioned</a:t>
            </a:r>
          </a:p>
          <a:p>
            <a:pPr marL="342900" lvl="2" indent="-342900"/>
            <a:r>
              <a:rPr lang="en-US" dirty="0" smtClean="0"/>
              <a:t>Asynchronous </a:t>
            </a:r>
            <a:r>
              <a:rPr lang="en-US" dirty="0" smtClean="0"/>
              <a:t>processing</a:t>
            </a:r>
          </a:p>
          <a:p>
            <a:pPr marL="852488" lvl="3" indent="-342900"/>
            <a:r>
              <a:rPr lang="en-US" dirty="0" smtClean="0"/>
              <a:t>Log requests for “big data” processing, transformation,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852488" lvl="3" indent="-342900"/>
            <a:r>
              <a:rPr lang="en-US" dirty="0" smtClean="0"/>
              <a:t>Kafka</a:t>
            </a:r>
          </a:p>
          <a:p>
            <a:pPr marL="852488" lvl="3" indent="-342900"/>
            <a:endParaRPr lang="en-US" dirty="0"/>
          </a:p>
          <a:p>
            <a:pPr marL="852488" lvl="3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4" y="1673463"/>
            <a:ext cx="6379678" cy="531411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Client/server or n-tier Architecture</a:t>
            </a:r>
          </a:p>
          <a:p>
            <a:pPr marL="852488" lvl="3" indent="-342900"/>
            <a:r>
              <a:rPr lang="en-US" dirty="0" smtClean="0"/>
              <a:t>Limited scalability</a:t>
            </a:r>
          </a:p>
          <a:p>
            <a:pPr marL="852488" lvl="3" indent="-342900"/>
            <a:r>
              <a:rPr lang="en-US" dirty="0" smtClean="0"/>
              <a:t>Database often a bottleneck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endParaRPr lang="en-US" dirty="0" smtClean="0"/>
          </a:p>
          <a:p>
            <a:pPr marL="852488" lvl="3" indent="-342900"/>
            <a:endParaRPr lang="en-US" dirty="0" smtClean="0"/>
          </a:p>
        </p:txBody>
      </p:sp>
      <p:pic>
        <p:nvPicPr>
          <p:cNvPr id="4" name="Picture 3" descr="client-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7" y="1422400"/>
            <a:ext cx="5080000" cy="1790700"/>
          </a:xfrm>
          <a:prstGeom prst="rect">
            <a:avLst/>
          </a:prstGeom>
        </p:spPr>
      </p:pic>
      <p:pic>
        <p:nvPicPr>
          <p:cNvPr id="6" name="Picture 5" descr="threeti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08" y="1422400"/>
            <a:ext cx="6394030" cy="57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4" y="1673463"/>
            <a:ext cx="5925254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Original Twitter architecture</a:t>
            </a:r>
          </a:p>
          <a:p>
            <a:pPr marL="852488" lvl="3" indent="-342900"/>
            <a:r>
              <a:rPr lang="en-US" dirty="0" smtClean="0"/>
              <a:t>Ruby on Rails</a:t>
            </a:r>
          </a:p>
          <a:p>
            <a:pPr marL="852488" lvl="3" indent="-342900"/>
            <a:r>
              <a:rPr lang="en-US" dirty="0" smtClean="0"/>
              <a:t>MySQL</a:t>
            </a:r>
          </a:p>
          <a:p>
            <a:pPr marL="1138238" lvl="4" indent="-342900"/>
            <a:r>
              <a:rPr lang="en-US" dirty="0" smtClean="0"/>
              <a:t>1 server</a:t>
            </a:r>
          </a:p>
          <a:p>
            <a:pPr marL="1138238" lvl="4" indent="-342900"/>
            <a:r>
              <a:rPr lang="en-US" dirty="0" smtClean="0"/>
              <a:t>2400 requests/second</a:t>
            </a:r>
          </a:p>
          <a:p>
            <a:pPr marL="852488" lvl="3" indent="-342900"/>
            <a:r>
              <a:rPr lang="en-US" dirty="0" smtClean="0"/>
              <a:t>Mongrel (web server)</a:t>
            </a:r>
          </a:p>
          <a:p>
            <a:pPr marL="852488" lvl="3" indent="-342900"/>
            <a:r>
              <a:rPr lang="en-US" dirty="0" err="1" smtClean="0"/>
              <a:t>Memcached</a:t>
            </a:r>
            <a:endParaRPr lang="en-US" dirty="0" smtClean="0"/>
          </a:p>
          <a:p>
            <a:pPr marL="852488" lvl="3" indent="-342900"/>
            <a:endParaRPr lang="en-US" dirty="0"/>
          </a:p>
        </p:txBody>
      </p:sp>
      <p:pic>
        <p:nvPicPr>
          <p:cNvPr id="7" name="Picture 6" descr="orig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1337765"/>
            <a:ext cx="7519306" cy="56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case study</a:t>
            </a:r>
            <a:endParaRPr lang="en-US" dirty="0"/>
          </a:p>
        </p:txBody>
      </p:sp>
      <p:pic>
        <p:nvPicPr>
          <p:cNvPr id="6" name="Picture 5" descr="twitter grow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36" y="1160935"/>
            <a:ext cx="8423410" cy="63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case study</a:t>
            </a:r>
            <a:endParaRPr lang="en-US" dirty="0"/>
          </a:p>
        </p:txBody>
      </p:sp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76" y="1331177"/>
            <a:ext cx="7113770" cy="5924095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5752161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Optimize reads</a:t>
            </a:r>
          </a:p>
          <a:p>
            <a:pPr marL="852488" lvl="3" indent="-342900"/>
            <a:r>
              <a:rPr lang="en-US" dirty="0"/>
              <a:t>insert</a:t>
            </a:r>
          </a:p>
          <a:p>
            <a:pPr marL="1138238" lvl="4" indent="-342900"/>
            <a:r>
              <a:rPr lang="en-US" dirty="0"/>
              <a:t>for each follower, insert new tweet in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cache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Service-oriented architecture</a:t>
            </a:r>
          </a:p>
          <a:p>
            <a:pPr marL="852488" lvl="3" indent="-342900"/>
            <a:r>
              <a:rPr lang="en-US" dirty="0" smtClean="0"/>
              <a:t>System is a set of loosely coupled services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1138238" lvl="4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76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endParaRPr lang="en-US" dirty="0" smtClean="0"/>
          </a:p>
          <a:p>
            <a:pPr marL="852488" lvl="3" indent="-342900"/>
            <a:r>
              <a:rPr lang="en-US" dirty="0" smtClean="0"/>
              <a:t>Turing Award winner 2013</a:t>
            </a:r>
          </a:p>
          <a:p>
            <a:pPr marL="852488" lvl="3" indent="-342900"/>
            <a:r>
              <a:rPr lang="en-US" dirty="0">
                <a:hlinkClick r:id="rId2"/>
              </a:rPr>
              <a:t>http://research.microsoft.com/apps/video/default.aspx?id=</a:t>
            </a:r>
            <a:r>
              <a:rPr lang="en-US" dirty="0" smtClean="0">
                <a:hlinkClick r:id="rId2"/>
              </a:rPr>
              <a:t>210551</a:t>
            </a: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Common Object Request Broker Architecture (CORBA)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Java Remote Method Invocation (RMI)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Web Services</a:t>
            </a:r>
          </a:p>
          <a:p>
            <a:pPr marL="852488" lvl="3" indent="-342900"/>
            <a:r>
              <a:rPr lang="en-US" dirty="0" smtClean="0"/>
              <a:t>Simple Object Access Protocol (SOAP)</a:t>
            </a:r>
          </a:p>
          <a:p>
            <a:pPr marL="852488" lvl="3" indent="-342900"/>
            <a:r>
              <a:rPr lang="en-US" dirty="0" smtClean="0"/>
              <a:t>Representational State Transfer (REST)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Asynchronous </a:t>
            </a:r>
            <a:r>
              <a:rPr lang="en-US" dirty="0" err="1" smtClean="0"/>
              <a:t>Javascript</a:t>
            </a:r>
            <a:r>
              <a:rPr lang="en-US" dirty="0" smtClean="0"/>
              <a:t> and XML (AJAX)</a:t>
            </a:r>
          </a:p>
          <a:p>
            <a:pPr marL="852488" lvl="3" indent="-342900"/>
            <a:r>
              <a:rPr lang="en-US" dirty="0" smtClean="0"/>
              <a:t>JSON has become the more popular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Non-web distributed systems?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21266"/>
            <a:ext cx="12801595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Twitter, </a:t>
            </a:r>
            <a:r>
              <a:rPr lang="en-US" dirty="0" err="1" smtClean="0"/>
              <a:t>Pinterest</a:t>
            </a:r>
            <a:r>
              <a:rPr lang="en-US" dirty="0" smtClean="0"/>
              <a:t>, Google, </a:t>
            </a:r>
            <a:r>
              <a:rPr lang="en-US" dirty="0" err="1" smtClean="0"/>
              <a:t>Etsy</a:t>
            </a:r>
            <a:endParaRPr lang="en-US" dirty="0" smtClean="0"/>
          </a:p>
          <a:p>
            <a:pPr marL="852488" lvl="3" indent="-342900"/>
            <a:r>
              <a:rPr lang="en-US" dirty="0" smtClean="0"/>
              <a:t>All are web-based applications</a:t>
            </a:r>
          </a:p>
          <a:p>
            <a:pPr marL="852488" lvl="3" indent="-342900"/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about other kinds of applications?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Characteristics</a:t>
            </a:r>
          </a:p>
          <a:p>
            <a:pPr marL="852488" lvl="3" indent="-342900"/>
            <a:r>
              <a:rPr lang="en-US" dirty="0" smtClean="0"/>
              <a:t>Concurrency</a:t>
            </a:r>
          </a:p>
          <a:p>
            <a:pPr marL="852488" lvl="3" indent="-342900"/>
            <a:r>
              <a:rPr lang="en-US" dirty="0" smtClean="0"/>
              <a:t>Independent failures</a:t>
            </a:r>
          </a:p>
          <a:p>
            <a:pPr marL="852488" lvl="3" indent="-342900"/>
            <a:r>
              <a:rPr lang="en-US" dirty="0" smtClean="0"/>
              <a:t>No global clock</a:t>
            </a:r>
          </a:p>
          <a:p>
            <a:pPr marL="852488" lvl="3" indent="-342900"/>
            <a:r>
              <a:rPr lang="en-US" dirty="0" smtClean="0"/>
              <a:t>Heterogeneity</a:t>
            </a:r>
          </a:p>
          <a:p>
            <a:pPr marL="852488" lvl="3" indent="-342900"/>
            <a:r>
              <a:rPr lang="en-US" dirty="0" smtClean="0"/>
              <a:t>High latency communication</a:t>
            </a:r>
          </a:p>
          <a:p>
            <a:pPr marL="852488" lvl="3" indent="-342900"/>
            <a:r>
              <a:rPr lang="en-US" dirty="0" smtClean="0"/>
              <a:t>System composed of computers spread over a large geographic area, maybe under different administrative domains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distributed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Peer-to-peer</a:t>
            </a:r>
          </a:p>
          <a:p>
            <a:pPr marL="852488" lvl="3" indent="-342900"/>
            <a:r>
              <a:rPr lang="en-US" dirty="0" smtClean="0"/>
              <a:t>File sharing/distribution</a:t>
            </a:r>
          </a:p>
          <a:p>
            <a:pPr marL="852488" lvl="3" indent="-342900"/>
            <a:r>
              <a:rPr lang="en-US" dirty="0" smtClean="0"/>
              <a:t>Gnutella?</a:t>
            </a:r>
          </a:p>
          <a:p>
            <a:pPr marL="852488" lvl="3" indent="-342900"/>
            <a:r>
              <a:rPr lang="en-US" dirty="0" smtClean="0"/>
              <a:t>Bit torrent</a:t>
            </a:r>
          </a:p>
          <a:p>
            <a:pPr marL="852488" lvl="3" indent="-342900"/>
            <a:r>
              <a:rPr lang="en-US" dirty="0" smtClean="0"/>
              <a:t>Others?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MMOG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CDNs</a:t>
            </a:r>
          </a:p>
          <a:p>
            <a:pPr marL="852488" lvl="3" indent="-342900"/>
            <a:r>
              <a:rPr lang="en-US" dirty="0" smtClean="0"/>
              <a:t>Akamai</a:t>
            </a:r>
          </a:p>
          <a:p>
            <a:pPr marL="852488" lvl="3" indent="-342900"/>
            <a:r>
              <a:rPr lang="en-US" dirty="0" smtClean="0"/>
              <a:t>Limelight</a:t>
            </a:r>
          </a:p>
          <a:p>
            <a:pPr marL="852488" lvl="3" indent="-342900"/>
            <a:r>
              <a:rPr lang="en-US" dirty="0" smtClean="0"/>
              <a:t>Netflix Open Connect</a:t>
            </a:r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9263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4840</TotalTime>
  <Words>533</Words>
  <Application>Microsoft Macintosh PowerPoint</Application>
  <PresentationFormat>Custom</PresentationFormat>
  <Paragraphs>169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usfcs</vt:lpstr>
      <vt:lpstr>USF titles and dividers</vt:lpstr>
      <vt:lpstr>PowerPoint Presentation</vt:lpstr>
      <vt:lpstr>Why study distributed systems?</vt:lpstr>
      <vt:lpstr>History lesson</vt:lpstr>
      <vt:lpstr>Twitter case study</vt:lpstr>
      <vt:lpstr>Twitter case study</vt:lpstr>
      <vt:lpstr>Twitter case study</vt:lpstr>
      <vt:lpstr>More history</vt:lpstr>
      <vt:lpstr>Non-web distributed systems?</vt:lpstr>
      <vt:lpstr>Other distributed systems</vt:lpstr>
      <vt:lpstr>Architectures</vt:lpstr>
      <vt:lpstr>Architectures</vt:lpstr>
      <vt:lpstr>Main challenges?</vt:lpstr>
      <vt:lpstr>Challenges</vt:lpstr>
      <vt:lpstr>Challenges</vt:lpstr>
      <vt:lpstr>Principles</vt:lpstr>
      <vt:lpstr>Principles</vt:lpstr>
      <vt:lpstr>CAP theorem – Pick two</vt:lpstr>
      <vt:lpstr>Pieces of the puzzle</vt:lpstr>
      <vt:lpstr>Design decisions</vt:lpstr>
      <vt:lpstr>Design decisions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243</cp:revision>
  <dcterms:created xsi:type="dcterms:W3CDTF">2011-03-20T05:14:53Z</dcterms:created>
  <dcterms:modified xsi:type="dcterms:W3CDTF">2015-11-11T01:07:24Z</dcterms:modified>
</cp:coreProperties>
</file>