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12"/>
  </p:notesMasterIdLst>
  <p:sldIdLst>
    <p:sldId id="262" r:id="rId3"/>
    <p:sldId id="298" r:id="rId4"/>
    <p:sldId id="309" r:id="rId5"/>
    <p:sldId id="283" r:id="rId6"/>
    <p:sldId id="307" r:id="rId7"/>
    <p:sldId id="308" r:id="rId8"/>
    <p:sldId id="310" r:id="rId9"/>
    <p:sldId id="311" r:id="rId10"/>
    <p:sldId id="312" r:id="rId11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B74E99-837C-2442-BC15-0B72CC049FBE}">
          <p14:sldIdLst>
            <p14:sldId id="262"/>
            <p14:sldId id="298"/>
            <p14:sldId id="309"/>
            <p14:sldId id="283"/>
            <p14:sldId id="307"/>
            <p14:sldId id="308"/>
            <p14:sldId id="310"/>
            <p14:sldId id="311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77" autoAdjust="0"/>
  </p:normalViewPr>
  <p:slideViewPr>
    <p:cSldViewPr snapToGrid="0" snapToObjects="1">
      <p:cViewPr varScale="1">
        <p:scale>
          <a:sx n="116" d="100"/>
          <a:sy n="116" d="100"/>
        </p:scale>
        <p:origin x="-232" y="-104"/>
      </p:cViewPr>
      <p:guideLst>
        <p:guide orient="horz" pos="1303"/>
        <p:guide orient="horz" pos="2160"/>
        <p:guide orient="horz" pos="286"/>
        <p:guide pos="5416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47A12-7B99-F147-B048-833836355128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57ED-8056-BF43-AD3D-DFE242B6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1280159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 b="1">
                <a:solidFill>
                  <a:schemeClr val="tx2"/>
                </a:solidFill>
              </a:defRPr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642568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/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7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99678"/>
            <a:ext cx="12801600" cy="1096963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4800"/>
              </a:lnSpc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328362"/>
            <a:ext cx="12801600" cy="3440536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600"/>
              </a:lnSpc>
              <a:defRPr sz="30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543800"/>
            <a:ext cx="14630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782" y="7709445"/>
            <a:ext cx="1600227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4286"/>
        </a:lnSpc>
        <a:spcBef>
          <a:spcPct val="0"/>
        </a:spcBef>
        <a:buNone/>
        <a:defRPr sz="34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914401" y="1371600"/>
            <a:ext cx="128015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54025"/>
            <a:ext cx="4094330" cy="45720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8350229" y="1951133"/>
            <a:ext cx="6280172" cy="62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5143"/>
        </a:lnSpc>
        <a:spcBef>
          <a:spcPct val="0"/>
        </a:spcBef>
        <a:buNone/>
        <a:defRPr sz="43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Scalable Web Architecture and Distributed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Sami Rollins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8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web </a:t>
            </a:r>
            <a:r>
              <a:rPr lang="en-US" dirty="0"/>
              <a:t>a</a:t>
            </a:r>
            <a:r>
              <a:rPr lang="en-US" dirty="0" smtClean="0"/>
              <a:t>rchitecture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4" y="1673463"/>
            <a:ext cx="6409692" cy="531411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LAMP</a:t>
            </a:r>
          </a:p>
          <a:p>
            <a:pPr marL="852488" lvl="3" indent="-342900"/>
            <a:r>
              <a:rPr lang="en-US" dirty="0" smtClean="0"/>
              <a:t>Linux, Apache, MySQL, PHP</a:t>
            </a:r>
          </a:p>
          <a:p>
            <a:pPr marL="852488" lvl="3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G</a:t>
            </a:r>
            <a:r>
              <a:rPr lang="en-US" dirty="0" smtClean="0"/>
              <a:t>rowth = scaling access to the app server and scaling access to the DB</a:t>
            </a:r>
          </a:p>
          <a:p>
            <a:pPr marL="852488" lvl="3" indent="-342900"/>
            <a:r>
              <a:rPr lang="en-US" dirty="0" smtClean="0"/>
              <a:t>Replication/redundancy of services and data</a:t>
            </a:r>
          </a:p>
          <a:p>
            <a:pPr marL="852488" lvl="3" indent="-342900"/>
            <a:endParaRPr lang="en-US" dirty="0" smtClean="0"/>
          </a:p>
          <a:p>
            <a:pPr marL="342900" lvl="2" indent="-342900"/>
            <a:endParaRPr lang="en-US" dirty="0"/>
          </a:p>
          <a:p>
            <a:pPr marL="852488" lvl="3" indent="-342900"/>
            <a:endParaRPr lang="en-US" dirty="0" smtClean="0"/>
          </a:p>
          <a:p>
            <a:pPr marL="1138238" lvl="4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 smtClean="0"/>
          </a:p>
          <a:p>
            <a:pPr marL="1138238" lvl="4" indent="-342900"/>
            <a:endParaRPr lang="en-US" dirty="0" smtClean="0"/>
          </a:p>
          <a:p>
            <a:pPr marL="852488" lvl="3" indent="-342900"/>
            <a:endParaRPr lang="en-US" dirty="0"/>
          </a:p>
          <a:p>
            <a:pPr marL="342900" lvl="2" indent="-342900"/>
            <a:endParaRPr lang="en-US" b="1" dirty="0" smtClean="0"/>
          </a:p>
          <a:p>
            <a:pPr marL="852488" lvl="3" indent="-342900"/>
            <a:endParaRPr lang="en-US" dirty="0"/>
          </a:p>
          <a:p>
            <a:pPr marL="342900" lvl="2" indent="-342900"/>
            <a:endParaRPr lang="en-US" dirty="0" smtClean="0"/>
          </a:p>
          <a:p>
            <a:pPr marL="852488" lvl="3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3" name="Picture 2" descr="simpleW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89" y="3250130"/>
            <a:ext cx="5970783" cy="177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5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Availability</a:t>
            </a:r>
          </a:p>
          <a:p>
            <a:pPr marL="852488" lvl="3" indent="-342900"/>
            <a:r>
              <a:rPr lang="en-US" dirty="0" smtClean="0"/>
              <a:t>Enough resources to handle all traffic</a:t>
            </a:r>
          </a:p>
          <a:p>
            <a:pPr marL="852488" lvl="3" indent="-342900"/>
            <a:r>
              <a:rPr lang="en-US" dirty="0" smtClean="0"/>
              <a:t>Failure is handled gracefully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Performance</a:t>
            </a:r>
          </a:p>
          <a:p>
            <a:pPr marL="852488" lvl="3" indent="-342900"/>
            <a:r>
              <a:rPr lang="en-US" dirty="0" smtClean="0"/>
              <a:t>Fast response time </a:t>
            </a:r>
          </a:p>
          <a:p>
            <a:pPr marL="1138238" lvl="4" indent="-342900"/>
            <a:r>
              <a:rPr lang="en-US" dirty="0" smtClean="0"/>
              <a:t>Sufficient hardware</a:t>
            </a:r>
          </a:p>
          <a:p>
            <a:pPr marL="1138238" lvl="4" indent="-342900"/>
            <a:r>
              <a:rPr lang="en-US" dirty="0" smtClean="0"/>
              <a:t>Geographic placement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810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Reliability</a:t>
            </a:r>
          </a:p>
          <a:p>
            <a:pPr marL="852488" lvl="3" indent="-342900"/>
            <a:r>
              <a:rPr lang="en-US" dirty="0" smtClean="0"/>
              <a:t>Fault tolerance</a:t>
            </a:r>
          </a:p>
          <a:p>
            <a:pPr marL="852488" lvl="3" indent="-342900"/>
            <a:r>
              <a:rPr lang="en-US" dirty="0" smtClean="0"/>
              <a:t>Consistency </a:t>
            </a:r>
          </a:p>
          <a:p>
            <a:pPr marL="1138238" lvl="4" indent="-342900"/>
            <a:r>
              <a:rPr lang="en-US" dirty="0" smtClean="0"/>
              <a:t>Eventual consistency</a:t>
            </a:r>
          </a:p>
          <a:p>
            <a:pPr marL="1138238" lvl="4" indent="-342900"/>
            <a:r>
              <a:rPr lang="en-US" dirty="0" smtClean="0"/>
              <a:t>Strong consistency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Scalability</a:t>
            </a:r>
          </a:p>
          <a:p>
            <a:pPr marL="852488" lvl="3" indent="-342900"/>
            <a:r>
              <a:rPr lang="en-US" dirty="0" smtClean="0"/>
              <a:t>Increasing resources, supporting more users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Manageability</a:t>
            </a:r>
          </a:p>
          <a:p>
            <a:pPr marL="852488" lvl="3" indent="-342900"/>
            <a:r>
              <a:rPr lang="en-US" dirty="0" smtClean="0"/>
              <a:t>System updates, failures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Cost</a:t>
            </a:r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20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 – Pick two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Consistency</a:t>
            </a:r>
          </a:p>
          <a:p>
            <a:pPr marL="852488" lvl="3" indent="-342900"/>
            <a:r>
              <a:rPr lang="en-US" dirty="0" smtClean="0"/>
              <a:t>All nodes see the same data at the same time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Availability</a:t>
            </a:r>
          </a:p>
          <a:p>
            <a:pPr marL="852488" lvl="3" indent="-342900"/>
            <a:r>
              <a:rPr lang="en-US" dirty="0" smtClean="0"/>
              <a:t>A guarantee that every request receives a response about whether it was successful or failed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Partition tolerance</a:t>
            </a:r>
          </a:p>
          <a:p>
            <a:pPr marL="852488" lvl="3" indent="-342900"/>
            <a:r>
              <a:rPr lang="en-US" dirty="0" smtClean="0"/>
              <a:t>The system continues to operate despite arbitrary message loss or failure of part of the system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4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needs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Optimize for reads or writes?</a:t>
            </a:r>
          </a:p>
          <a:p>
            <a:pPr marL="852488" lvl="3" indent="-342900"/>
            <a:r>
              <a:rPr lang="en-US" dirty="0" smtClean="0"/>
              <a:t>Dynamo is “always writable”</a:t>
            </a:r>
          </a:p>
          <a:p>
            <a:pPr marL="852488" lvl="3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How is data updated/queried?</a:t>
            </a:r>
          </a:p>
          <a:p>
            <a:pPr marL="852488" lvl="3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159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Pieces of the puzzle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913" y="2200765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7913" y="2551136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7913" y="2874133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7913" y="3728160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7913" y="3279248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4729" y="2797489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11763" y="1795650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11763" y="2999162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73851" y="4251945"/>
            <a:ext cx="2660321" cy="126639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18964" y="4251945"/>
            <a:ext cx="1215208" cy="3613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</a:p>
        </p:txBody>
      </p:sp>
      <p:sp>
        <p:nvSpPr>
          <p:cNvPr id="15" name="Magnetic Disk 14"/>
          <p:cNvSpPr/>
          <p:nvPr/>
        </p:nvSpPr>
        <p:spPr>
          <a:xfrm>
            <a:off x="12239668" y="1650574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12239668" y="2627777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7" name="Magnetic Disk 16"/>
          <p:cNvSpPr/>
          <p:nvPr/>
        </p:nvSpPr>
        <p:spPr>
          <a:xfrm>
            <a:off x="12271641" y="4560292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8" name="Magnetic Disk 17"/>
          <p:cNvSpPr/>
          <p:nvPr/>
        </p:nvSpPr>
        <p:spPr>
          <a:xfrm>
            <a:off x="12271641" y="3606833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59188" y="1223560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44760" y="2627777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59188" y="4177072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29756" y="2277409"/>
            <a:ext cx="634973" cy="59672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1729756" y="2775592"/>
            <a:ext cx="634973" cy="22445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</p:cNvCxnSpPr>
          <p:nvPr/>
        </p:nvCxnSpPr>
        <p:spPr>
          <a:xfrm>
            <a:off x="1729756" y="3098589"/>
            <a:ext cx="634973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9" idx="1"/>
          </p:cNvCxnSpPr>
          <p:nvPr/>
        </p:nvCxnSpPr>
        <p:spPr>
          <a:xfrm flipV="1">
            <a:off x="1729756" y="3224503"/>
            <a:ext cx="634973" cy="27920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</p:cNvCxnSpPr>
          <p:nvPr/>
        </p:nvCxnSpPr>
        <p:spPr>
          <a:xfrm flipV="1">
            <a:off x="1729756" y="3481804"/>
            <a:ext cx="634973" cy="47081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1" idx="1"/>
          </p:cNvCxnSpPr>
          <p:nvPr/>
        </p:nvCxnSpPr>
        <p:spPr>
          <a:xfrm flipV="1">
            <a:off x="4203964" y="2222664"/>
            <a:ext cx="907799" cy="100183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</p:cNvCxnSpPr>
          <p:nvPr/>
        </p:nvCxnSpPr>
        <p:spPr>
          <a:xfrm>
            <a:off x="4203964" y="3224503"/>
            <a:ext cx="90779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</p:cNvCxnSpPr>
          <p:nvPr/>
        </p:nvCxnSpPr>
        <p:spPr>
          <a:xfrm>
            <a:off x="4203964" y="3224503"/>
            <a:ext cx="907799" cy="102744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3"/>
            <a:endCxn id="20" idx="1"/>
          </p:cNvCxnSpPr>
          <p:nvPr/>
        </p:nvCxnSpPr>
        <p:spPr>
          <a:xfrm flipV="1">
            <a:off x="6950998" y="1650574"/>
            <a:ext cx="1508190" cy="57209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36570" y="2887816"/>
            <a:ext cx="1508190" cy="57209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3"/>
          </p:cNvCxnSpPr>
          <p:nvPr/>
        </p:nvCxnSpPr>
        <p:spPr>
          <a:xfrm>
            <a:off x="6950998" y="2222664"/>
            <a:ext cx="1493762" cy="665152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298423" y="1522378"/>
            <a:ext cx="1941245" cy="555209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8" idx="2"/>
          </p:cNvCxnSpPr>
          <p:nvPr/>
        </p:nvCxnSpPr>
        <p:spPr>
          <a:xfrm flipV="1">
            <a:off x="10298423" y="4157024"/>
            <a:ext cx="1973218" cy="523303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283995" y="1518045"/>
            <a:ext cx="1987646" cy="1761203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Multidocument 54"/>
          <p:cNvSpPr/>
          <p:nvPr/>
        </p:nvSpPr>
        <p:spPr>
          <a:xfrm>
            <a:off x="8459188" y="5956299"/>
            <a:ext cx="1503839" cy="875924"/>
          </a:xfrm>
          <a:prstGeom prst="flowChartMultidocumen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334172" y="5031099"/>
            <a:ext cx="1325558" cy="9252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2"/>
          </p:cNvCxnSpPr>
          <p:nvPr/>
        </p:nvCxnSpPr>
        <p:spPr>
          <a:xfrm>
            <a:off x="9378806" y="5031099"/>
            <a:ext cx="36324" cy="9252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3"/>
          </p:cNvCxnSpPr>
          <p:nvPr/>
        </p:nvCxnSpPr>
        <p:spPr>
          <a:xfrm flipV="1">
            <a:off x="9963027" y="4251945"/>
            <a:ext cx="2308614" cy="214231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3"/>
            <a:endCxn id="17" idx="2"/>
          </p:cNvCxnSpPr>
          <p:nvPr/>
        </p:nvCxnSpPr>
        <p:spPr>
          <a:xfrm flipV="1">
            <a:off x="9963027" y="5110483"/>
            <a:ext cx="2308614" cy="128377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2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Load balancing </a:t>
            </a:r>
            <a:r>
              <a:rPr lang="en-US" dirty="0" smtClean="0"/>
              <a:t>algorithms</a:t>
            </a:r>
          </a:p>
          <a:p>
            <a:pPr marL="852488" lvl="3" indent="-342900"/>
            <a:r>
              <a:rPr lang="en-US" dirty="0" smtClean="0"/>
              <a:t>DNS round robin</a:t>
            </a:r>
          </a:p>
          <a:p>
            <a:pPr marL="852488" lvl="3" indent="-342900"/>
            <a:r>
              <a:rPr lang="en-US" dirty="0" smtClean="0"/>
              <a:t>Random</a:t>
            </a:r>
          </a:p>
          <a:p>
            <a:pPr marL="852488" lvl="3" indent="-342900"/>
            <a:r>
              <a:rPr lang="en-US" dirty="0" smtClean="0"/>
              <a:t>CPU/Memory utilization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Service-oriented Architecture (SOA)</a:t>
            </a:r>
          </a:p>
          <a:p>
            <a:pPr marL="852488" lvl="3" indent="-342900"/>
            <a:r>
              <a:rPr lang="en-US" dirty="0" smtClean="0"/>
              <a:t>Replication versus partitioning of functionality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Caching</a:t>
            </a:r>
          </a:p>
          <a:p>
            <a:pPr marL="852488" lvl="3" indent="-342900"/>
            <a:r>
              <a:rPr lang="en-US" dirty="0" smtClean="0"/>
              <a:t>Policies for populating cache and evicting data</a:t>
            </a:r>
          </a:p>
          <a:p>
            <a:pPr marL="852488" lvl="3" indent="-342900"/>
            <a:r>
              <a:rPr lang="en-US" dirty="0" err="1" smtClean="0"/>
              <a:t>Memcached</a:t>
            </a:r>
            <a:endParaRPr lang="en-US" dirty="0" smtClean="0"/>
          </a:p>
          <a:p>
            <a:pPr marL="852488" lvl="3" indent="-342900"/>
            <a:r>
              <a:rPr lang="en-US" dirty="0" err="1" smtClean="0"/>
              <a:t>Redis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852488" lvl="3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1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Data</a:t>
            </a:r>
          </a:p>
          <a:p>
            <a:pPr marL="852488" lvl="3" indent="-342900"/>
            <a:r>
              <a:rPr lang="en-US" dirty="0" smtClean="0"/>
              <a:t>Clustered versus </a:t>
            </a:r>
            <a:r>
              <a:rPr lang="en-US" dirty="0" err="1" smtClean="0"/>
              <a:t>sharded</a:t>
            </a:r>
            <a:endParaRPr lang="en-US" dirty="0" smtClean="0"/>
          </a:p>
          <a:p>
            <a:pPr marL="852488" lvl="3" indent="-342900"/>
            <a:r>
              <a:rPr lang="en-US" dirty="0" smtClean="0"/>
              <a:t>Replicated versus partitioned</a:t>
            </a:r>
          </a:p>
          <a:p>
            <a:pPr marL="852488" lvl="3" indent="-342900"/>
            <a:r>
              <a:rPr lang="en-US" dirty="0" smtClean="0"/>
              <a:t>Building DB indices</a:t>
            </a:r>
          </a:p>
          <a:p>
            <a:pPr marL="342900" lvl="2" indent="-342900"/>
            <a:r>
              <a:rPr lang="en-US" dirty="0" smtClean="0"/>
              <a:t>Asynchronous processing</a:t>
            </a:r>
          </a:p>
          <a:p>
            <a:pPr marL="852488" lvl="3" indent="-342900"/>
            <a:r>
              <a:rPr lang="en-US" dirty="0" smtClean="0"/>
              <a:t>Log requests for “big data” processing, transformation,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852488" lvl="3" indent="-342900"/>
            <a:r>
              <a:rPr lang="en-US" smtClean="0"/>
              <a:t>Kafka</a:t>
            </a:r>
            <a:endParaRPr lang="en-US" dirty="0" smtClean="0"/>
          </a:p>
          <a:p>
            <a:pPr marL="852488" lvl="3" indent="-342900"/>
            <a:endParaRPr lang="en-US" dirty="0"/>
          </a:p>
          <a:p>
            <a:pPr marL="852488" lvl="3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852488" lvl="3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31248"/>
      </p:ext>
    </p:extLst>
  </p:cSld>
  <p:clrMapOvr>
    <a:masterClrMapping/>
  </p:clrMapOvr>
</p:sld>
</file>

<file path=ppt/theme/theme1.xml><?xml version="1.0" encoding="utf-8"?>
<a:theme xmlns:a="http://schemas.openxmlformats.org/drawingml/2006/main" name="usfc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usfcs.potx</Template>
  <TotalTime>4978</TotalTime>
  <Words>241</Words>
  <Application>Microsoft Macintosh PowerPoint</Application>
  <PresentationFormat>Custom</PresentationFormat>
  <Paragraphs>96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usfcs</vt:lpstr>
      <vt:lpstr>USF titles and dividers</vt:lpstr>
      <vt:lpstr>PowerPoint Presentation</vt:lpstr>
      <vt:lpstr>Simple web architecture</vt:lpstr>
      <vt:lpstr>Principles</vt:lpstr>
      <vt:lpstr>Principles</vt:lpstr>
      <vt:lpstr>CAP theorem – Pick two</vt:lpstr>
      <vt:lpstr>System needs</vt:lpstr>
      <vt:lpstr>Pieces of the puzzle</vt:lpstr>
      <vt:lpstr>Design decisions</vt:lpstr>
      <vt:lpstr>Design decisions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Greinke</dc:creator>
  <cp:lastModifiedBy>Sami Rollins</cp:lastModifiedBy>
  <cp:revision>310</cp:revision>
  <dcterms:created xsi:type="dcterms:W3CDTF">2011-03-20T05:14:53Z</dcterms:created>
  <dcterms:modified xsi:type="dcterms:W3CDTF">2014-08-07T23:07:39Z</dcterms:modified>
</cp:coreProperties>
</file>