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6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2" r:id="rId15"/>
    <p:sldId id="295" r:id="rId16"/>
    <p:sldId id="296" r:id="rId17"/>
    <p:sldId id="297" r:id="rId18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7" autoAdjust="0"/>
  </p:normalViewPr>
  <p:slideViewPr>
    <p:cSldViewPr snapToGrid="0" snapToObjects="1">
      <p:cViewPr varScale="1">
        <p:scale>
          <a:sx n="73" d="100"/>
          <a:sy n="73" d="100"/>
        </p:scale>
        <p:origin x="-864" y="-104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earch.microsoft.com/apps/video/default.aspx?id=21055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.twitter.com/docs/api/1.1" TargetMode="External"/><Relationship Id="rId3" Type="http://schemas.openxmlformats.org/officeDocument/2006/relationships/hyperlink" Target="http://www.yelp.com/developer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DSD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</a:t>
            </a:r>
            <a:r>
              <a:rPr lang="en-US" dirty="0" smtClean="0"/>
              <a:t>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distributed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Peer-to-peer</a:t>
            </a:r>
          </a:p>
          <a:p>
            <a:pPr marL="852488" lvl="3" indent="-342900"/>
            <a:r>
              <a:rPr lang="en-US" dirty="0" smtClean="0"/>
              <a:t>File sharing/distribution</a:t>
            </a:r>
          </a:p>
          <a:p>
            <a:pPr marL="852488" lvl="3" indent="-342900"/>
            <a:r>
              <a:rPr lang="en-US" dirty="0" smtClean="0"/>
              <a:t>Gnutella?</a:t>
            </a:r>
          </a:p>
          <a:p>
            <a:pPr marL="852488" lvl="3" indent="-342900"/>
            <a:r>
              <a:rPr lang="en-US" dirty="0" smtClean="0"/>
              <a:t>Bit torrent</a:t>
            </a:r>
          </a:p>
          <a:p>
            <a:pPr marL="852488" lvl="3" indent="-342900"/>
            <a:r>
              <a:rPr lang="en-US" dirty="0" smtClean="0"/>
              <a:t>Others?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MMOG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CDNs</a:t>
            </a:r>
          </a:p>
          <a:p>
            <a:pPr marL="852488" lvl="3" indent="-342900"/>
            <a:r>
              <a:rPr lang="en-US" dirty="0" smtClean="0"/>
              <a:t>Akamai</a:t>
            </a:r>
          </a:p>
          <a:p>
            <a:pPr marL="852488" lvl="3" indent="-342900"/>
            <a:r>
              <a:rPr lang="en-US" dirty="0" smtClean="0"/>
              <a:t>Limelight</a:t>
            </a:r>
          </a:p>
          <a:p>
            <a:pPr marL="852488" lvl="3" indent="-342900"/>
            <a:r>
              <a:rPr lang="en-US" dirty="0" smtClean="0"/>
              <a:t>Netflix Open Connect</a:t>
            </a:r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Picture 3" descr="csandp2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23" y="1739148"/>
            <a:ext cx="10642008" cy="44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4403" y="5939873"/>
            <a:ext cx="12801595" cy="1047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Bit torrent - http://</a:t>
            </a:r>
            <a:r>
              <a:rPr lang="en-US" dirty="0" err="1"/>
              <a:t>en.wikipedia.org</a:t>
            </a:r>
            <a:r>
              <a:rPr lang="en-US" dirty="0"/>
              <a:t>/wiki/Peer-to-peer</a:t>
            </a:r>
          </a:p>
        </p:txBody>
      </p:sp>
      <p:pic>
        <p:nvPicPr>
          <p:cNvPr id="5" name="Picture 4" descr="hybr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22" y="1450860"/>
            <a:ext cx="10269663" cy="4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What do you think are the biggest challenges in building a distributed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Heterogeneity</a:t>
            </a:r>
          </a:p>
          <a:p>
            <a:pPr marL="852488" lvl="3" indent="-342900"/>
            <a:r>
              <a:rPr lang="en-US" dirty="0" smtClean="0"/>
              <a:t>different networks, OSs, architectures</a:t>
            </a:r>
          </a:p>
          <a:p>
            <a:pPr marL="852488" lvl="3" indent="-342900"/>
            <a:r>
              <a:rPr lang="en-US" dirty="0" smtClean="0"/>
              <a:t>communication protocols must be carefully defined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Openness</a:t>
            </a:r>
          </a:p>
          <a:p>
            <a:pPr marL="852488" lvl="3" indent="-342900"/>
            <a:r>
              <a:rPr lang="en-US" dirty="0"/>
              <a:t>C</a:t>
            </a:r>
            <a:r>
              <a:rPr lang="en-US" dirty="0" smtClean="0"/>
              <a:t>an new services/components be easily added?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</a:t>
            </a:r>
          </a:p>
          <a:p>
            <a:pPr marL="852488" lvl="3" indent="-342900"/>
            <a:r>
              <a:rPr lang="en-US" dirty="0" smtClean="0"/>
              <a:t>confidentiality, protection against corruption, resistant to attack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Scalability</a:t>
            </a:r>
          </a:p>
          <a:p>
            <a:pPr marL="852488" lvl="3" indent="-342900"/>
            <a:r>
              <a:rPr lang="en-US" dirty="0" smtClean="0"/>
              <a:t>tolerates increase in users and/or resources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Failure handling</a:t>
            </a:r>
          </a:p>
          <a:p>
            <a:pPr marL="852488" lvl="3" indent="-342900"/>
            <a:r>
              <a:rPr lang="en-US" dirty="0" smtClean="0"/>
              <a:t>Can the system detect, mask, tolerate, recover from failures?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Concurrency </a:t>
            </a:r>
          </a:p>
          <a:p>
            <a:pPr marL="852488" lvl="3" indent="-342900"/>
            <a:r>
              <a:rPr lang="en-US" dirty="0" smtClean="0"/>
              <a:t>able to handle multiple requests simultaneously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Transparency</a:t>
            </a:r>
          </a:p>
          <a:p>
            <a:pPr marL="852488" lvl="3" indent="-342900"/>
            <a:r>
              <a:rPr lang="en-US" dirty="0" smtClean="0"/>
              <a:t>local and remote resources accessible in the same way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topics we’ll </a:t>
            </a:r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Supporting concurrent operation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Time synchronization and event ordering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Coordination and coming to consensus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distributed systems?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3" y="1470367"/>
            <a:ext cx="6922213" cy="576457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5866995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use them everyday!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Scale is the name of the game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Distributed systems are complex</a:t>
            </a:r>
          </a:p>
          <a:p>
            <a:pPr marL="852488" lvl="3" indent="-342900"/>
            <a:r>
              <a:rPr lang="en-US" dirty="0" smtClean="0"/>
              <a:t>Understanding what is under the hood is important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20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4" y="1673463"/>
            <a:ext cx="6379678" cy="531411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Client/server or n-tier Architecture</a:t>
            </a:r>
          </a:p>
          <a:p>
            <a:pPr marL="852488" lvl="3" indent="-342900"/>
            <a:r>
              <a:rPr lang="en-US" dirty="0" smtClean="0"/>
              <a:t>Limited scalability</a:t>
            </a:r>
          </a:p>
          <a:p>
            <a:pPr marL="852488" lvl="3" indent="-342900"/>
            <a:r>
              <a:rPr lang="en-US" dirty="0" smtClean="0"/>
              <a:t>Database often a bottleneck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 smtClean="0"/>
          </a:p>
        </p:txBody>
      </p:sp>
      <p:pic>
        <p:nvPicPr>
          <p:cNvPr id="4" name="Picture 3" descr="client-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7" y="1422400"/>
            <a:ext cx="5080000" cy="1790700"/>
          </a:xfrm>
          <a:prstGeom prst="rect">
            <a:avLst/>
          </a:prstGeom>
        </p:spPr>
      </p:pic>
      <p:pic>
        <p:nvPicPr>
          <p:cNvPr id="6" name="Picture 5" descr="threeti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08" y="1422400"/>
            <a:ext cx="6394030" cy="57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4" y="1673463"/>
            <a:ext cx="5925254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Original Twitter architecture</a:t>
            </a:r>
          </a:p>
          <a:p>
            <a:pPr marL="852488" lvl="3" indent="-342900"/>
            <a:r>
              <a:rPr lang="en-US" dirty="0" smtClean="0"/>
              <a:t>Ruby on Rails</a:t>
            </a:r>
          </a:p>
          <a:p>
            <a:pPr marL="852488" lvl="3" indent="-342900"/>
            <a:r>
              <a:rPr lang="en-US" dirty="0" smtClean="0"/>
              <a:t>MySQL</a:t>
            </a:r>
          </a:p>
          <a:p>
            <a:pPr marL="1138238" lvl="4" indent="-342900"/>
            <a:r>
              <a:rPr lang="en-US" dirty="0" smtClean="0"/>
              <a:t>1 server</a:t>
            </a:r>
          </a:p>
          <a:p>
            <a:pPr marL="1138238" lvl="4" indent="-342900"/>
            <a:r>
              <a:rPr lang="en-US" dirty="0" smtClean="0"/>
              <a:t>2400 requests/second</a:t>
            </a:r>
          </a:p>
          <a:p>
            <a:pPr marL="852488" lvl="3" indent="-342900"/>
            <a:r>
              <a:rPr lang="en-US" dirty="0" smtClean="0"/>
              <a:t>Mongrel (web server)</a:t>
            </a:r>
          </a:p>
          <a:p>
            <a:pPr marL="852488" lvl="3" indent="-342900"/>
            <a:r>
              <a:rPr lang="en-US" dirty="0" err="1" smtClean="0"/>
              <a:t>Memcached</a:t>
            </a:r>
            <a:endParaRPr lang="en-US" dirty="0" smtClean="0"/>
          </a:p>
          <a:p>
            <a:pPr marL="852488" lvl="3" indent="-342900"/>
            <a:endParaRPr lang="en-US" dirty="0"/>
          </a:p>
        </p:txBody>
      </p:sp>
      <p:pic>
        <p:nvPicPr>
          <p:cNvPr id="7" name="Picture 6" descr="orig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1337765"/>
            <a:ext cx="7519306" cy="56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pic>
        <p:nvPicPr>
          <p:cNvPr id="6" name="Picture 5" descr="twitter grow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36" y="1160935"/>
            <a:ext cx="8423410" cy="63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76" y="1331177"/>
            <a:ext cx="7113770" cy="592409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5752161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Optimize reads</a:t>
            </a:r>
          </a:p>
          <a:p>
            <a:pPr marL="852488" lvl="3" indent="-342900"/>
            <a:r>
              <a:rPr lang="en-US" dirty="0"/>
              <a:t>insert</a:t>
            </a:r>
          </a:p>
          <a:p>
            <a:pPr marL="1138238" lvl="4" indent="-342900"/>
            <a:r>
              <a:rPr lang="en-US" dirty="0"/>
              <a:t>for each follower, insert new tweet in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cache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Service-oriented architecture</a:t>
            </a:r>
          </a:p>
          <a:p>
            <a:pPr marL="852488" lvl="3" indent="-342900"/>
            <a:r>
              <a:rPr lang="en-US" dirty="0" smtClean="0"/>
              <a:t>System is a set of loosely coupled services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1138238" lvl="4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7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endParaRPr lang="en-US" dirty="0" smtClean="0"/>
          </a:p>
          <a:p>
            <a:pPr marL="852488" lvl="3" indent="-342900"/>
            <a:r>
              <a:rPr lang="en-US" dirty="0" smtClean="0"/>
              <a:t>Turing Award winner 2013</a:t>
            </a:r>
          </a:p>
          <a:p>
            <a:pPr marL="852488" lvl="3" indent="-342900"/>
            <a:r>
              <a:rPr lang="en-US" dirty="0">
                <a:hlinkClick r:id="rId2"/>
              </a:rPr>
              <a:t>http://research.microsoft.com/apps/video/default.aspx?id=</a:t>
            </a:r>
            <a:r>
              <a:rPr lang="en-US" dirty="0" smtClean="0">
                <a:hlinkClick r:id="rId2"/>
              </a:rPr>
              <a:t>210551</a:t>
            </a: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Common Object Request Broker Architecture (CORBA)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Java Remote Method Invocation (RMI)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Web Services</a:t>
            </a:r>
          </a:p>
          <a:p>
            <a:pPr marL="852488" lvl="3" indent="-342900"/>
            <a:r>
              <a:rPr lang="en-US" dirty="0" smtClean="0"/>
              <a:t>Simple Object Access Protocol (SOAP)</a:t>
            </a:r>
          </a:p>
          <a:p>
            <a:pPr marL="852488" lvl="3" indent="-342900"/>
            <a:r>
              <a:rPr lang="en-US" dirty="0" smtClean="0"/>
              <a:t>Representational State Transfer (REST)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 (AJAX)</a:t>
            </a:r>
          </a:p>
          <a:p>
            <a:pPr marL="852488" lvl="3" indent="-342900"/>
            <a:r>
              <a:rPr lang="en-US" dirty="0" smtClean="0"/>
              <a:t>JSON has become the more popular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Lab 1 </a:t>
            </a:r>
          </a:p>
          <a:p>
            <a:pPr marL="852488" lvl="3" indent="-342900"/>
            <a:r>
              <a:rPr lang="en-US" dirty="0" smtClean="0"/>
              <a:t>Use Yelp and Twitter APIs</a:t>
            </a:r>
          </a:p>
          <a:p>
            <a:pPr marL="852488" lvl="3" indent="-342900"/>
            <a:r>
              <a:rPr lang="en-US" dirty="0">
                <a:hlinkClick r:id="rId2"/>
              </a:rPr>
              <a:t>https://dev.twitter.com/docs/api/</a:t>
            </a:r>
            <a:r>
              <a:rPr lang="en-US" dirty="0" smtClean="0">
                <a:hlinkClick r:id="rId2"/>
              </a:rPr>
              <a:t>1.1</a:t>
            </a:r>
            <a:endParaRPr lang="en-US" dirty="0" smtClean="0"/>
          </a:p>
          <a:p>
            <a:pPr marL="852488" lvl="3" indent="-342900"/>
            <a:r>
              <a:rPr lang="en-US" dirty="0">
                <a:hlinkClick r:id="rId3"/>
              </a:rPr>
              <a:t>http://www.yelp.com/</a:t>
            </a:r>
            <a:r>
              <a:rPr lang="en-US" dirty="0" smtClean="0">
                <a:hlinkClick r:id="rId3"/>
              </a:rPr>
              <a:t>developers</a:t>
            </a:r>
            <a:endParaRPr lang="en-US" dirty="0" smtClean="0"/>
          </a:p>
          <a:p>
            <a:pPr marL="852488" lvl="3" indent="-342900"/>
            <a:endParaRPr lang="en-US" dirty="0"/>
          </a:p>
          <a:p>
            <a:pPr marL="342900" lvl="2" indent="-342900"/>
            <a:endParaRPr lang="en-US" dirty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Non-web distributed systems?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21266"/>
            <a:ext cx="12801595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Twitter, </a:t>
            </a:r>
            <a:r>
              <a:rPr lang="en-US" dirty="0" err="1" smtClean="0"/>
              <a:t>Pinterest</a:t>
            </a:r>
            <a:r>
              <a:rPr lang="en-US" dirty="0" smtClean="0"/>
              <a:t>, Google, </a:t>
            </a:r>
            <a:r>
              <a:rPr lang="en-US" dirty="0" err="1" smtClean="0"/>
              <a:t>Etsy</a:t>
            </a:r>
            <a:endParaRPr lang="en-US" dirty="0" smtClean="0"/>
          </a:p>
          <a:p>
            <a:pPr marL="852488" lvl="3" indent="-342900"/>
            <a:r>
              <a:rPr lang="en-US" dirty="0" smtClean="0"/>
              <a:t>All are web-based applications</a:t>
            </a:r>
          </a:p>
          <a:p>
            <a:pPr marL="852488" lvl="3" indent="-342900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about other kinds of applications?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Characteristics</a:t>
            </a:r>
          </a:p>
          <a:p>
            <a:pPr marL="852488" lvl="3" indent="-342900"/>
            <a:r>
              <a:rPr lang="en-US" dirty="0" smtClean="0"/>
              <a:t>Concurrency</a:t>
            </a:r>
          </a:p>
          <a:p>
            <a:pPr marL="852488" lvl="3" indent="-342900"/>
            <a:r>
              <a:rPr lang="en-US" dirty="0" smtClean="0"/>
              <a:t>Independent failures</a:t>
            </a:r>
          </a:p>
          <a:p>
            <a:pPr marL="852488" lvl="3" indent="-342900"/>
            <a:r>
              <a:rPr lang="en-US" dirty="0" smtClean="0"/>
              <a:t>No global clock</a:t>
            </a:r>
          </a:p>
          <a:p>
            <a:pPr marL="852488" lvl="3" indent="-342900"/>
            <a:r>
              <a:rPr lang="en-US" dirty="0" smtClean="0"/>
              <a:t>Heterogeneity</a:t>
            </a:r>
          </a:p>
          <a:p>
            <a:pPr marL="852488" lvl="3" indent="-342900"/>
            <a:r>
              <a:rPr lang="en-US" dirty="0" smtClean="0"/>
              <a:t>High latency communication</a:t>
            </a:r>
          </a:p>
          <a:p>
            <a:pPr marL="852488" lvl="3" indent="-342900"/>
            <a:r>
              <a:rPr lang="en-US" dirty="0" smtClean="0"/>
              <a:t>System composed of computers spread over a large geographic area, maybe under different administrative domains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97950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4786</TotalTime>
  <Words>405</Words>
  <Application>Microsoft Macintosh PowerPoint</Application>
  <PresentationFormat>Custom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usfcs</vt:lpstr>
      <vt:lpstr>USF titles and dividers</vt:lpstr>
      <vt:lpstr>PowerPoint Presentation</vt:lpstr>
      <vt:lpstr>Why study distributed systems?</vt:lpstr>
      <vt:lpstr>History lesson</vt:lpstr>
      <vt:lpstr>Twitter case study</vt:lpstr>
      <vt:lpstr>Twitter case study</vt:lpstr>
      <vt:lpstr>Twitter case study</vt:lpstr>
      <vt:lpstr>More history</vt:lpstr>
      <vt:lpstr>Web services</vt:lpstr>
      <vt:lpstr>Non-web distributed systems?</vt:lpstr>
      <vt:lpstr>Other distributed systems</vt:lpstr>
      <vt:lpstr>Architectures</vt:lpstr>
      <vt:lpstr>Architectures</vt:lpstr>
      <vt:lpstr>Main challenges?</vt:lpstr>
      <vt:lpstr>Challenges</vt:lpstr>
      <vt:lpstr>Challenges</vt:lpstr>
      <vt:lpstr>Some topics we’ll consider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241</cp:revision>
  <dcterms:created xsi:type="dcterms:W3CDTF">2011-03-20T05:14:53Z</dcterms:created>
  <dcterms:modified xsi:type="dcterms:W3CDTF">2014-07-24T18:18:39Z</dcterms:modified>
</cp:coreProperties>
</file>