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5" r:id="rId3"/>
    <p:sldId id="286" r:id="rId4"/>
    <p:sldId id="287" r:id="rId5"/>
    <p:sldId id="258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82" r:id="rId14"/>
    <p:sldId id="283" r:id="rId15"/>
    <p:sldId id="284" r:id="rId16"/>
    <p:sldId id="278" r:id="rId17"/>
    <p:sldId id="279" r:id="rId18"/>
    <p:sldId id="280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24C"/>
    <a:srgbClr val="1F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19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0A69C-8FAB-ED43-A6DC-0C4F7CFDBE5F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649B5-1C6E-4B49-B92F-FFA47CDA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9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1649B5-1C6E-4B49-B92F-FFA47CDA0D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7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2083463"/>
            <a:ext cx="4205288" cy="3200400"/>
            <a:chOff x="-12700" y="1041400"/>
            <a:chExt cx="4205288" cy="320040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4205288" cy="320040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257175" y="2951363"/>
              <a:ext cx="3638550" cy="785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1400" b="1" dirty="0" smtClean="0">
                  <a:latin typeface="Helvetica Neue"/>
                  <a:cs typeface="Helvetica Neue"/>
                </a:rPr>
                <a:t>Architecture Foundations</a:t>
              </a:r>
              <a:endParaRPr lang="en-US" sz="1400" b="1" dirty="0">
                <a:latin typeface="Helvetica Neue"/>
                <a:cs typeface="Helvetica Neue"/>
              </a:endParaRP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398743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Placeholder 2"/>
            <p:cNvSpPr txBox="1">
              <a:spLocks/>
            </p:cNvSpPr>
            <p:nvPr/>
          </p:nvSpPr>
          <p:spPr bwMode="auto">
            <a:xfrm>
              <a:off x="257175" y="2609769"/>
              <a:ext cx="3638550" cy="369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800" dirty="0">
                  <a:latin typeface="Helvetica Neue"/>
                  <a:cs typeface="Helvetica Neue"/>
                </a:rPr>
                <a:t>CS-Y 6015 Software Engineering for Web Applications</a:t>
              </a:r>
            </a:p>
          </p:txBody>
        </p:sp>
        <p:sp>
          <p:nvSpPr>
            <p:cNvPr id="10" name="Text Placeholder 2"/>
            <p:cNvSpPr txBox="1">
              <a:spLocks/>
            </p:cNvSpPr>
            <p:nvPr/>
          </p:nvSpPr>
          <p:spPr bwMode="auto">
            <a:xfrm>
              <a:off x="257175" y="3737198"/>
              <a:ext cx="3638550" cy="369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0"/>
                </a:spcBef>
              </a:pPr>
              <a:r>
                <a:rPr lang="en-US" sz="800" dirty="0" smtClean="0">
                  <a:latin typeface="Helvetica Neue"/>
                  <a:cs typeface="Helvetica Neue"/>
                </a:rPr>
                <a:t>Aleksandr Rogozin</a:t>
              </a:r>
            </a:p>
            <a:p>
              <a:pPr algn="l">
                <a:spcBef>
                  <a:spcPct val="0"/>
                </a:spcBef>
              </a:pPr>
              <a:r>
                <a:rPr lang="en-US" sz="800" dirty="0" smtClean="0">
                  <a:latin typeface="Helvetica Neue"/>
                  <a:cs typeface="Helvetica Neue"/>
                </a:rPr>
                <a:t>February 8</a:t>
              </a:r>
              <a:endParaRPr lang="en-US" sz="800" dirty="0"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22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Laravel</a:t>
            </a:r>
            <a:r>
              <a:rPr lang="en-US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Request Cycle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6374" y="3824099"/>
            <a:ext cx="7905289" cy="2687040"/>
            <a:chOff x="2889965" y="3041184"/>
            <a:chExt cx="7905289" cy="2687040"/>
          </a:xfrm>
        </p:grpSpPr>
        <p:sp>
          <p:nvSpPr>
            <p:cNvPr id="4" name="Rectangle 3"/>
            <p:cNvSpPr/>
            <p:nvPr/>
          </p:nvSpPr>
          <p:spPr>
            <a:xfrm>
              <a:off x="2889965" y="3041184"/>
              <a:ext cx="7905289" cy="268704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324C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395124" y="3597959"/>
              <a:ext cx="689497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21324C"/>
                  </a:solidFill>
                </a:rPr>
                <a:t>The starting point of </a:t>
              </a:r>
              <a:r>
                <a:rPr lang="en-US" sz="2800" dirty="0" err="1">
                  <a:solidFill>
                    <a:srgbClr val="21324C"/>
                  </a:solidFill>
                </a:rPr>
                <a:t>Laravel</a:t>
              </a:r>
              <a:r>
                <a:rPr lang="en-US" sz="2800" dirty="0">
                  <a:solidFill>
                    <a:srgbClr val="21324C"/>
                  </a:solidFill>
                </a:rPr>
                <a:t> web application is </a:t>
              </a:r>
              <a:r>
                <a:rPr lang="en-US" sz="2800" dirty="0" err="1">
                  <a:solidFill>
                    <a:srgbClr val="21324C"/>
                  </a:solidFill>
                </a:rPr>
                <a:t>index.php</a:t>
              </a:r>
              <a:r>
                <a:rPr lang="en-US" sz="2800" dirty="0">
                  <a:solidFill>
                    <a:srgbClr val="21324C"/>
                  </a:solidFill>
                </a:rPr>
                <a:t>, located in public directory. </a:t>
              </a:r>
              <a:endParaRPr lang="en-US" sz="2800" b="1" dirty="0" smtClean="0">
                <a:solidFill>
                  <a:srgbClr val="21324C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21324C"/>
                </a:solidFill>
                <a:latin typeface="Helvetica Neue"/>
                <a:cs typeface="Helvetica Neue"/>
              </a:rPr>
              <a:t>Entry Point</a:t>
            </a:r>
            <a:endParaRPr lang="en-US" b="1" dirty="0">
              <a:solidFill>
                <a:srgbClr val="21324C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03914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Laravel</a:t>
            </a:r>
            <a:r>
              <a:rPr lang="en-US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Request Cycle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6374" y="3824099"/>
            <a:ext cx="7905289" cy="2687040"/>
            <a:chOff x="2889965" y="3041184"/>
            <a:chExt cx="7905289" cy="2687040"/>
          </a:xfrm>
        </p:grpSpPr>
        <p:sp>
          <p:nvSpPr>
            <p:cNvPr id="4" name="Rectangle 3"/>
            <p:cNvSpPr/>
            <p:nvPr/>
          </p:nvSpPr>
          <p:spPr>
            <a:xfrm>
              <a:off x="2889965" y="3041184"/>
              <a:ext cx="7905289" cy="268704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324C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395124" y="3597959"/>
              <a:ext cx="689497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err="1">
                  <a:solidFill>
                    <a:srgbClr val="21324C"/>
                  </a:solidFill>
                </a:rPr>
                <a:t>Laravel</a:t>
              </a:r>
              <a:r>
                <a:rPr lang="en-US" sz="2800" dirty="0">
                  <a:solidFill>
                    <a:srgbClr val="21324C"/>
                  </a:solidFill>
                </a:rPr>
                <a:t> uses different kernels to handle HTTP and console requests. Console kernel handles console requests while HTTP kernel is responsible to handle HTTP requests. </a:t>
              </a:r>
              <a:endParaRPr lang="en-US" sz="2800" b="1" dirty="0" smtClean="0">
                <a:solidFill>
                  <a:srgbClr val="21324C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21324C"/>
                </a:solidFill>
                <a:latin typeface="Helvetica Neue"/>
                <a:cs typeface="Helvetica Neue"/>
              </a:rPr>
              <a:t>HTTP / Console Kernels</a:t>
            </a:r>
            <a:endParaRPr lang="en-US" b="1" dirty="0">
              <a:solidFill>
                <a:srgbClr val="21324C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3752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9"/>
          <p:cNvSpPr/>
          <p:nvPr/>
        </p:nvSpPr>
        <p:spPr>
          <a:xfrm>
            <a:off x="269875" y="1495934"/>
            <a:ext cx="866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HTTP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9876" y="20736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21324C"/>
                </a:solidFill>
                <a:latin typeface="Helvetica Neue"/>
                <a:cs typeface="Helvetica Neue"/>
              </a:rPr>
              <a:t>Hypertext Transfer Protocol</a:t>
            </a:r>
            <a:endParaRPr lang="en-US" b="1" dirty="0">
              <a:solidFill>
                <a:srgbClr val="21324C"/>
              </a:solidFill>
              <a:latin typeface="Helvetica Neue"/>
              <a:cs typeface="Helvetica Neue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26374" y="3824099"/>
            <a:ext cx="7905289" cy="2687040"/>
            <a:chOff x="2889965" y="3041184"/>
            <a:chExt cx="7905289" cy="2687040"/>
          </a:xfrm>
        </p:grpSpPr>
        <p:sp>
          <p:nvSpPr>
            <p:cNvPr id="17" name="Rectangle 16"/>
            <p:cNvSpPr/>
            <p:nvPr/>
          </p:nvSpPr>
          <p:spPr>
            <a:xfrm>
              <a:off x="2889965" y="3041184"/>
              <a:ext cx="7905289" cy="268704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324C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95124" y="3597959"/>
              <a:ext cx="689497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b="1" dirty="0" smtClean="0">
                  <a:solidFill>
                    <a:srgbClr val="21324C"/>
                  </a:solidFill>
                </a:rPr>
                <a:t>Application layer protocol.</a:t>
              </a:r>
              <a:endParaRPr lang="en-US" sz="4800" b="1" dirty="0" smtClean="0">
                <a:solidFill>
                  <a:srgbClr val="21324C"/>
                </a:solidFill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3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9"/>
          <p:cNvSpPr/>
          <p:nvPr/>
        </p:nvSpPr>
        <p:spPr>
          <a:xfrm>
            <a:off x="269875" y="1495934"/>
            <a:ext cx="866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HTTP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9876" y="20736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21324C"/>
                </a:solidFill>
                <a:latin typeface="Helvetica Neue"/>
                <a:cs typeface="Helvetica Neue"/>
              </a:rPr>
              <a:t>Request</a:t>
            </a:r>
            <a:endParaRPr lang="en-US" b="1" dirty="0">
              <a:solidFill>
                <a:srgbClr val="21324C"/>
              </a:solidFill>
              <a:latin typeface="Helvetica Neue"/>
              <a:cs typeface="Helvetica Neu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6374" y="3824099"/>
            <a:ext cx="7905289" cy="268704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324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466941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1324C"/>
                </a:solidFill>
                <a:latin typeface="Consolas"/>
                <a:cs typeface="Consolas"/>
              </a:rPr>
              <a:t>GET /</a:t>
            </a:r>
            <a:r>
              <a:rPr lang="en-US" b="1" dirty="0" err="1">
                <a:solidFill>
                  <a:srgbClr val="21324C"/>
                </a:solidFill>
                <a:latin typeface="Consolas"/>
                <a:cs typeface="Consolas"/>
              </a:rPr>
              <a:t>page.html</a:t>
            </a:r>
            <a:r>
              <a:rPr lang="en-US" b="1" dirty="0">
                <a:solidFill>
                  <a:srgbClr val="21324C"/>
                </a:solidFill>
                <a:latin typeface="Consolas"/>
                <a:cs typeface="Consolas"/>
              </a:rPr>
              <a:t> HTTP/1.1</a:t>
            </a:r>
          </a:p>
          <a:p>
            <a:r>
              <a:rPr lang="en-US" b="1" dirty="0">
                <a:solidFill>
                  <a:srgbClr val="21324C"/>
                </a:solidFill>
                <a:latin typeface="Consolas"/>
                <a:cs typeface="Consolas"/>
              </a:rPr>
              <a:t>HOST: </a:t>
            </a:r>
            <a:r>
              <a:rPr lang="en-US" b="1" dirty="0" err="1">
                <a:solidFill>
                  <a:srgbClr val="21324C"/>
                </a:solidFill>
                <a:latin typeface="Consolas"/>
                <a:cs typeface="Consolas"/>
              </a:rPr>
              <a:t>nyu.edu</a:t>
            </a:r>
            <a:endParaRPr lang="en-US" b="1" dirty="0">
              <a:solidFill>
                <a:srgbClr val="21324C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rgbClr val="21324C"/>
                </a:solidFill>
                <a:latin typeface="Consolas"/>
                <a:cs typeface="Consolas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4722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9"/>
          <p:cNvSpPr/>
          <p:nvPr/>
        </p:nvSpPr>
        <p:spPr>
          <a:xfrm>
            <a:off x="269875" y="1495934"/>
            <a:ext cx="866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HTTP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9876" y="20736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21324C"/>
                </a:solidFill>
                <a:latin typeface="Helvetica Neue"/>
                <a:cs typeface="Helvetica Neue"/>
              </a:rPr>
              <a:t>Response</a:t>
            </a:r>
            <a:endParaRPr lang="en-US" b="1" dirty="0">
              <a:solidFill>
                <a:srgbClr val="21324C"/>
              </a:solidFill>
              <a:latin typeface="Helvetica Neue"/>
              <a:cs typeface="Helvetica Neu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6374" y="3824099"/>
            <a:ext cx="7905289" cy="268704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324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466941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1324C"/>
                </a:solidFill>
                <a:latin typeface="Consolas"/>
                <a:cs typeface="Consolas"/>
              </a:rPr>
              <a:t>HTTP/1.1 200 OK</a:t>
            </a:r>
          </a:p>
          <a:p>
            <a:r>
              <a:rPr lang="en-US" b="1" dirty="0">
                <a:solidFill>
                  <a:srgbClr val="21324C"/>
                </a:solidFill>
                <a:latin typeface="Consolas"/>
                <a:cs typeface="Consolas"/>
              </a:rPr>
              <a:t>Content-type: text/html</a:t>
            </a:r>
          </a:p>
          <a:p>
            <a:r>
              <a:rPr lang="en-US" b="1" dirty="0">
                <a:solidFill>
                  <a:srgbClr val="21324C"/>
                </a:solidFill>
                <a:latin typeface="Consolas"/>
                <a:cs typeface="Consolas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2039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9"/>
          <p:cNvSpPr/>
          <p:nvPr/>
        </p:nvSpPr>
        <p:spPr>
          <a:xfrm>
            <a:off x="269875" y="1495934"/>
            <a:ext cx="866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HTTP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9876" y="20736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21324C"/>
                </a:solidFill>
                <a:latin typeface="Helvetica Neue"/>
                <a:cs typeface="Helvetica Neue"/>
              </a:rPr>
              <a:t>Response</a:t>
            </a:r>
            <a:endParaRPr lang="en-US" b="1" dirty="0">
              <a:solidFill>
                <a:srgbClr val="21324C"/>
              </a:solidFill>
              <a:latin typeface="Helvetica Neue"/>
              <a:cs typeface="Helvetica Neue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6374" y="3824099"/>
            <a:ext cx="7905289" cy="268704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1324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466941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21324C"/>
                </a:solidFill>
                <a:latin typeface="Consolas"/>
                <a:cs typeface="Consolas"/>
              </a:rPr>
              <a:t>HTTP/1.1 </a:t>
            </a:r>
            <a:r>
              <a:rPr lang="en-US" b="1" dirty="0" smtClean="0">
                <a:solidFill>
                  <a:srgbClr val="21324C"/>
                </a:solidFill>
                <a:latin typeface="Consolas"/>
                <a:cs typeface="Consolas"/>
              </a:rPr>
              <a:t>404 Not Found</a:t>
            </a:r>
            <a:endParaRPr lang="en-US" b="1" dirty="0">
              <a:solidFill>
                <a:srgbClr val="21324C"/>
              </a:solidFill>
              <a:latin typeface="Consolas"/>
              <a:cs typeface="Consolas"/>
            </a:endParaRPr>
          </a:p>
          <a:p>
            <a:r>
              <a:rPr lang="en-US" b="1" dirty="0">
                <a:solidFill>
                  <a:srgbClr val="21324C"/>
                </a:solidFill>
                <a:latin typeface="Consolas"/>
                <a:cs typeface="Consolas"/>
              </a:rPr>
              <a:t>Content-type: text/html</a:t>
            </a:r>
          </a:p>
          <a:p>
            <a:r>
              <a:rPr lang="en-US" b="1" dirty="0">
                <a:solidFill>
                  <a:srgbClr val="21324C"/>
                </a:solidFill>
                <a:latin typeface="Consolas"/>
                <a:cs typeface="Consolas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9246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9"/>
          <p:cNvSpPr/>
          <p:nvPr/>
        </p:nvSpPr>
        <p:spPr>
          <a:xfrm>
            <a:off x="269876" y="1495934"/>
            <a:ext cx="866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Laravel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9876" y="20736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21324C"/>
                </a:solidFill>
                <a:latin typeface="Helvetica Neue"/>
                <a:cs typeface="Helvetica Neue"/>
              </a:rPr>
              <a:t>Model-View-Controller</a:t>
            </a:r>
            <a:endParaRPr lang="en-US" b="1" dirty="0">
              <a:solidFill>
                <a:srgbClr val="21324C"/>
              </a:solidFill>
              <a:latin typeface="Helvetica Neue"/>
              <a:cs typeface="Helvetica Neue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26374" y="3824099"/>
            <a:ext cx="7905289" cy="2687040"/>
            <a:chOff x="2889965" y="3041184"/>
            <a:chExt cx="7905289" cy="2687040"/>
          </a:xfrm>
        </p:grpSpPr>
        <p:sp>
          <p:nvSpPr>
            <p:cNvPr id="17" name="Rectangle 16"/>
            <p:cNvSpPr/>
            <p:nvPr/>
          </p:nvSpPr>
          <p:spPr>
            <a:xfrm>
              <a:off x="2889965" y="3041184"/>
              <a:ext cx="7905289" cy="268704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324C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95124" y="3597959"/>
              <a:ext cx="689497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1324C"/>
                  </a:solidFill>
                </a:rPr>
                <a:t>Model-View-Controller architectural pattern provides separation of the web application components. Each of MVC components has very specific, well-defined roles and interactions with other components. </a:t>
              </a:r>
              <a:endParaRPr lang="en-US" sz="2400" b="1" dirty="0" smtClean="0">
                <a:solidFill>
                  <a:srgbClr val="21324C"/>
                </a:solidFill>
                <a:latin typeface="Helvetica Neue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39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9"/>
          <p:cNvSpPr/>
          <p:nvPr/>
        </p:nvSpPr>
        <p:spPr>
          <a:xfrm>
            <a:off x="269875" y="1495934"/>
            <a:ext cx="866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Laravel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03039" y="2579054"/>
            <a:ext cx="373792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21324C"/>
                </a:solidFill>
              </a:rPr>
              <a:t>Routes</a:t>
            </a:r>
            <a:endParaRPr lang="en-US" sz="9600" b="1" dirty="0">
              <a:solidFill>
                <a:srgbClr val="21324C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39270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9"/>
          <p:cNvSpPr/>
          <p:nvPr/>
        </p:nvSpPr>
        <p:spPr>
          <a:xfrm>
            <a:off x="269875" y="1495934"/>
            <a:ext cx="866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Laravel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2873" y="2579054"/>
            <a:ext cx="583825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21324C"/>
                </a:solidFill>
              </a:rPr>
              <a:t>Controllers</a:t>
            </a:r>
            <a:endParaRPr lang="en-US" sz="9600" b="1" dirty="0">
              <a:solidFill>
                <a:srgbClr val="21324C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98073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9"/>
          <p:cNvSpPr/>
          <p:nvPr/>
        </p:nvSpPr>
        <p:spPr>
          <a:xfrm>
            <a:off x="269875" y="1495934"/>
            <a:ext cx="866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Laravel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50405" y="2579054"/>
            <a:ext cx="324319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21324C"/>
                </a:solidFill>
              </a:rPr>
              <a:t>Views</a:t>
            </a:r>
            <a:endParaRPr lang="en-US" sz="9600" b="1" dirty="0">
              <a:solidFill>
                <a:srgbClr val="21324C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0078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Programming Assignment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6374" y="2407478"/>
            <a:ext cx="7905289" cy="4103661"/>
            <a:chOff x="2889965" y="1624563"/>
            <a:chExt cx="7905289" cy="4103661"/>
          </a:xfrm>
        </p:grpSpPr>
        <p:sp>
          <p:nvSpPr>
            <p:cNvPr id="4" name="Rectangle 3"/>
            <p:cNvSpPr/>
            <p:nvPr/>
          </p:nvSpPr>
          <p:spPr>
            <a:xfrm>
              <a:off x="2889965" y="1624563"/>
              <a:ext cx="7905289" cy="4103661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95124" y="2004310"/>
              <a:ext cx="6894972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&lt;?</a:t>
              </a:r>
              <a:r>
                <a:rPr lang="en-US" sz="1000" b="1" dirty="0" err="1">
                  <a:solidFill>
                    <a:srgbClr val="21324C"/>
                  </a:solidFill>
                  <a:latin typeface="Consolas"/>
                  <a:cs typeface="Consolas"/>
                </a:rPr>
                <a:t>php</a:t>
              </a:r>
              <a:endParaRPr lang="en-US" sz="1000" b="1" dirty="0">
                <a:solidFill>
                  <a:srgbClr val="21324C"/>
                </a:solidFill>
                <a:latin typeface="Consolas"/>
                <a:cs typeface="Consolas"/>
              </a:endParaRPr>
            </a:p>
            <a:p>
              <a:endParaRPr lang="en-US" sz="1000" b="1" dirty="0">
                <a:solidFill>
                  <a:srgbClr val="21324C"/>
                </a:solidFill>
                <a:latin typeface="Consolas"/>
                <a:cs typeface="Consolas"/>
              </a:endParaRPr>
            </a:p>
            <a:p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namespace App\Http\Controllers;</a:t>
              </a:r>
            </a:p>
            <a:p>
              <a:endParaRPr lang="en-US" sz="1000" b="1" dirty="0">
                <a:solidFill>
                  <a:srgbClr val="21324C"/>
                </a:solidFill>
                <a:latin typeface="Consolas"/>
                <a:cs typeface="Consolas"/>
              </a:endParaRPr>
            </a:p>
            <a:p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use Illuminate\Http\Request;</a:t>
              </a:r>
            </a:p>
            <a:p>
              <a:endParaRPr lang="en-US" sz="1000" b="1" dirty="0">
                <a:solidFill>
                  <a:srgbClr val="21324C"/>
                </a:solidFill>
                <a:latin typeface="Consolas"/>
                <a:cs typeface="Consolas"/>
              </a:endParaRPr>
            </a:p>
            <a:p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use App\Http\Requests;</a:t>
              </a:r>
            </a:p>
            <a:p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use App\Http\Controllers\Controller;</a:t>
              </a:r>
            </a:p>
            <a:p>
              <a:endParaRPr lang="en-US" sz="1000" b="1" dirty="0">
                <a:solidFill>
                  <a:srgbClr val="21324C"/>
                </a:solidFill>
                <a:latin typeface="Consolas"/>
                <a:cs typeface="Consolas"/>
              </a:endParaRPr>
            </a:p>
            <a:p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class </a:t>
              </a:r>
              <a:r>
                <a:rPr lang="en-US" sz="1000" b="1" dirty="0" err="1">
                  <a:solidFill>
                    <a:srgbClr val="21324C"/>
                  </a:solidFill>
                  <a:latin typeface="Consolas"/>
                  <a:cs typeface="Consolas"/>
                </a:rPr>
                <a:t>PageController</a:t>
              </a:r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 extends Controller</a:t>
              </a:r>
            </a:p>
            <a:p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{</a:t>
              </a:r>
            </a:p>
            <a:p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	//	</a:t>
              </a:r>
            </a:p>
            <a:p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}</a:t>
              </a:r>
            </a:p>
            <a:p>
              <a:endParaRPr lang="en-US" sz="1000" b="1" dirty="0">
                <a:solidFill>
                  <a:srgbClr val="21324C"/>
                </a:solidFill>
                <a:latin typeface="Consolas"/>
                <a:cs typeface="Consolas"/>
              </a:endParaRPr>
            </a:p>
            <a:p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public function greet($name)</a:t>
              </a:r>
            </a:p>
            <a:p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{</a:t>
              </a:r>
            </a:p>
            <a:p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	return "Hello from ". $name;</a:t>
              </a:r>
            </a:p>
            <a:p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}</a:t>
              </a:r>
            </a:p>
            <a:p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public function index()</a:t>
              </a:r>
            </a:p>
            <a:p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{</a:t>
              </a:r>
            </a:p>
            <a:p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	return "Hello from index page";</a:t>
              </a:r>
            </a:p>
            <a:p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}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solidFill>
                  <a:srgbClr val="21324C"/>
                </a:solidFill>
                <a:latin typeface="Helvetica Neue"/>
                <a:cs typeface="Helvetica Neue"/>
              </a:rPr>
              <a:t>PageController.php</a:t>
            </a:r>
            <a:endParaRPr lang="en-US" b="1" dirty="0" smtClean="0">
              <a:solidFill>
                <a:srgbClr val="21324C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14831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Programming Assignment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6374" y="3626775"/>
            <a:ext cx="7905289" cy="1442182"/>
            <a:chOff x="626374" y="5068957"/>
            <a:chExt cx="7905289" cy="1442182"/>
          </a:xfrm>
        </p:grpSpPr>
        <p:sp>
          <p:nvSpPr>
            <p:cNvPr id="4" name="Rectangle 3"/>
            <p:cNvSpPr/>
            <p:nvPr/>
          </p:nvSpPr>
          <p:spPr>
            <a:xfrm>
              <a:off x="626374" y="5068957"/>
              <a:ext cx="7905289" cy="144218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131533" y="5581224"/>
              <a:ext cx="689497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Route::get('/', '</a:t>
              </a:r>
              <a:r>
                <a:rPr lang="en-US" sz="1000" b="1" dirty="0" err="1">
                  <a:solidFill>
                    <a:srgbClr val="21324C"/>
                  </a:solidFill>
                  <a:latin typeface="Consolas"/>
                  <a:cs typeface="Consolas"/>
                </a:rPr>
                <a:t>PageController@index</a:t>
              </a:r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');</a:t>
              </a:r>
            </a:p>
            <a:p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Route::get('/greet/{name}','</a:t>
              </a:r>
              <a:r>
                <a:rPr lang="en-US" sz="1000" b="1" dirty="0" err="1">
                  <a:solidFill>
                    <a:srgbClr val="21324C"/>
                  </a:solidFill>
                  <a:latin typeface="Consolas"/>
                  <a:cs typeface="Consolas"/>
                </a:rPr>
                <a:t>PageController@greet</a:t>
              </a:r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);</a:t>
              </a:r>
            </a:p>
            <a:p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Route::get('/</a:t>
              </a:r>
              <a:r>
                <a:rPr lang="en-US" sz="1000" b="1" dirty="0" err="1">
                  <a:solidFill>
                    <a:srgbClr val="21324C"/>
                  </a:solidFill>
                  <a:latin typeface="Consolas"/>
                  <a:cs typeface="Consolas"/>
                </a:rPr>
                <a:t>getWeather</a:t>
              </a:r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/{location}','</a:t>
              </a:r>
              <a:r>
                <a:rPr lang="en-US" sz="1000" b="1" dirty="0" err="1">
                  <a:solidFill>
                    <a:srgbClr val="21324C"/>
                  </a:solidFill>
                  <a:latin typeface="Consolas"/>
                  <a:cs typeface="Consolas"/>
                </a:rPr>
                <a:t>WeatherController@getWeather</a:t>
              </a:r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');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solidFill>
                  <a:srgbClr val="21324C"/>
                </a:solidFill>
                <a:latin typeface="Helvetica Neue"/>
                <a:cs typeface="Helvetica Neue"/>
              </a:rPr>
              <a:t>routes.php</a:t>
            </a:r>
            <a:endParaRPr lang="en-US" b="1" dirty="0">
              <a:solidFill>
                <a:srgbClr val="21324C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60754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Programming Assignment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6374" y="3626775"/>
            <a:ext cx="7905289" cy="1442182"/>
            <a:chOff x="626374" y="5068957"/>
            <a:chExt cx="7905289" cy="1442182"/>
          </a:xfrm>
        </p:grpSpPr>
        <p:sp>
          <p:nvSpPr>
            <p:cNvPr id="4" name="Rectangle 3"/>
            <p:cNvSpPr/>
            <p:nvPr/>
          </p:nvSpPr>
          <p:spPr>
            <a:xfrm>
              <a:off x="626374" y="5068957"/>
              <a:ext cx="7905289" cy="1442182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131533" y="5581224"/>
              <a:ext cx="689497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Route::get('/', '</a:t>
              </a:r>
              <a:r>
                <a:rPr lang="en-US" sz="1000" b="1" dirty="0" err="1">
                  <a:solidFill>
                    <a:srgbClr val="21324C"/>
                  </a:solidFill>
                  <a:latin typeface="Consolas"/>
                  <a:cs typeface="Consolas"/>
                </a:rPr>
                <a:t>PageController@index</a:t>
              </a:r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');</a:t>
              </a:r>
            </a:p>
            <a:p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Route::get('/', '</a:t>
              </a:r>
              <a:r>
                <a:rPr lang="en-US" sz="1000" b="1" dirty="0" err="1">
                  <a:solidFill>
                    <a:srgbClr val="21324C"/>
                  </a:solidFill>
                  <a:latin typeface="Consolas"/>
                  <a:cs typeface="Consolas"/>
                </a:rPr>
                <a:t>PageControoler@greet</a:t>
              </a:r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');</a:t>
              </a:r>
            </a:p>
            <a:p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Route::get('/', '</a:t>
              </a:r>
              <a:r>
                <a:rPr lang="en-US" sz="1000" b="1" dirty="0" err="1">
                  <a:solidFill>
                    <a:srgbClr val="21324C"/>
                  </a:solidFill>
                  <a:latin typeface="Consolas"/>
                  <a:cs typeface="Consolas"/>
                </a:rPr>
                <a:t>WeatherController@getWeather</a:t>
              </a:r>
              <a:r>
                <a:rPr lang="en-US" sz="1000" b="1" dirty="0">
                  <a:solidFill>
                    <a:srgbClr val="21324C"/>
                  </a:solidFill>
                  <a:latin typeface="Consolas"/>
                  <a:cs typeface="Consolas"/>
                </a:rPr>
                <a:t>');</a:t>
              </a:r>
              <a:endParaRPr lang="en-US" sz="1000" b="1" dirty="0">
                <a:solidFill>
                  <a:srgbClr val="21324C"/>
                </a:solidFill>
                <a:latin typeface="Consolas"/>
                <a:cs typeface="Consolas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solidFill>
                  <a:srgbClr val="21324C"/>
                </a:solidFill>
                <a:latin typeface="Helvetica Neue"/>
                <a:cs typeface="Helvetica Neue"/>
              </a:rPr>
              <a:t>routes.php</a:t>
            </a:r>
            <a:endParaRPr lang="en-US" b="1" dirty="0">
              <a:solidFill>
                <a:srgbClr val="21324C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8207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Web Application Architecture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6374" y="3824099"/>
            <a:ext cx="7905289" cy="2687040"/>
            <a:chOff x="2889965" y="3041184"/>
            <a:chExt cx="7905289" cy="2687040"/>
          </a:xfrm>
        </p:grpSpPr>
        <p:sp>
          <p:nvSpPr>
            <p:cNvPr id="4" name="Rectangle 3"/>
            <p:cNvSpPr/>
            <p:nvPr/>
          </p:nvSpPr>
          <p:spPr>
            <a:xfrm>
              <a:off x="2889965" y="3041184"/>
              <a:ext cx="7905289" cy="268704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95124" y="3597959"/>
              <a:ext cx="689497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/>
                <a:buChar char="•"/>
              </a:pPr>
              <a:r>
                <a:rPr lang="en-US" sz="3200" b="1" dirty="0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Physical server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sz="3200" b="1" dirty="0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Your laptop / desktop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sz="3200" b="1" dirty="0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Virtual machine</a:t>
              </a:r>
              <a:endParaRPr lang="en-US" sz="3200" b="1" dirty="0">
                <a:solidFill>
                  <a:srgbClr val="21324C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21324C"/>
                </a:solidFill>
                <a:latin typeface="Helvetica Neue"/>
                <a:cs typeface="Helvetica Neue"/>
              </a:rPr>
              <a:t>Server - Hardware</a:t>
            </a:r>
            <a:endParaRPr lang="en-US" b="1" dirty="0">
              <a:solidFill>
                <a:srgbClr val="21324C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7078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Web Application Architecture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6374" y="3824099"/>
            <a:ext cx="7905289" cy="2687040"/>
            <a:chOff x="2889965" y="3041184"/>
            <a:chExt cx="7905289" cy="2687040"/>
          </a:xfrm>
        </p:grpSpPr>
        <p:sp>
          <p:nvSpPr>
            <p:cNvPr id="4" name="Rectangle 3"/>
            <p:cNvSpPr/>
            <p:nvPr/>
          </p:nvSpPr>
          <p:spPr>
            <a:xfrm>
              <a:off x="2889965" y="3041184"/>
              <a:ext cx="7905289" cy="268704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395124" y="3597959"/>
              <a:ext cx="689497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/>
                <a:buChar char="•"/>
              </a:pPr>
              <a:r>
                <a:rPr lang="en-US" sz="2800" b="1" dirty="0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Web Server (</a:t>
              </a:r>
              <a:r>
                <a:rPr lang="en-US" sz="2800" b="1" dirty="0" err="1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Nginx</a:t>
              </a:r>
              <a:r>
                <a:rPr lang="en-US" sz="2800" b="1" dirty="0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, Apache)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sz="2800" b="1" dirty="0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Database Server (MySQL, </a:t>
              </a:r>
              <a:r>
                <a:rPr lang="en-US" sz="2800" b="1" dirty="0" err="1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MongoDB</a:t>
              </a:r>
              <a:r>
                <a:rPr lang="en-US" sz="2800" b="1" dirty="0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)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sz="2800" b="1" dirty="0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SSH Server</a:t>
              </a:r>
              <a:endParaRPr lang="en-US" sz="2800" b="1" dirty="0">
                <a:solidFill>
                  <a:srgbClr val="21324C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21324C"/>
                </a:solidFill>
                <a:latin typeface="Helvetica Neue"/>
                <a:cs typeface="Helvetica Neue"/>
              </a:rPr>
              <a:t>Server - Software</a:t>
            </a:r>
            <a:endParaRPr lang="en-US" b="1" dirty="0">
              <a:solidFill>
                <a:srgbClr val="21324C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2738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Web Application Architecture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6374" y="3824099"/>
            <a:ext cx="7905289" cy="2687040"/>
            <a:chOff x="2889965" y="3041184"/>
            <a:chExt cx="7905289" cy="2687040"/>
          </a:xfrm>
        </p:grpSpPr>
        <p:sp>
          <p:nvSpPr>
            <p:cNvPr id="4" name="Rectangle 3"/>
            <p:cNvSpPr/>
            <p:nvPr/>
          </p:nvSpPr>
          <p:spPr>
            <a:xfrm>
              <a:off x="2889965" y="3041184"/>
              <a:ext cx="7905289" cy="268704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395124" y="3597959"/>
              <a:ext cx="689497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/>
                <a:buChar char="•"/>
              </a:pPr>
              <a:r>
                <a:rPr lang="en-US" sz="2800" b="1" dirty="0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SQL (MySQL, </a:t>
              </a:r>
              <a:r>
                <a:rPr lang="en-US" sz="2800" b="1" dirty="0" err="1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PostgreSQL</a:t>
              </a:r>
              <a:r>
                <a:rPr lang="en-US" sz="2800" b="1" dirty="0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, SQLite)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sz="2800" b="1" dirty="0" err="1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NoSQL</a:t>
              </a:r>
              <a:r>
                <a:rPr lang="en-US" sz="2800" b="1" dirty="0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 (</a:t>
              </a:r>
              <a:r>
                <a:rPr lang="en-US" sz="2800" b="1" dirty="0" err="1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MongoDB</a:t>
              </a:r>
              <a:r>
                <a:rPr lang="en-US" sz="2800" b="1" dirty="0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)</a:t>
              </a:r>
              <a:endParaRPr lang="en-US" sz="2800" b="1" dirty="0">
                <a:solidFill>
                  <a:srgbClr val="21324C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21324C"/>
                </a:solidFill>
                <a:latin typeface="Helvetica Neue"/>
                <a:cs typeface="Helvetica Neue"/>
              </a:rPr>
              <a:t>Database</a:t>
            </a:r>
            <a:endParaRPr lang="en-US" b="1" dirty="0">
              <a:solidFill>
                <a:srgbClr val="21324C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0460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Web Application Architecture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6374" y="3824099"/>
            <a:ext cx="7905289" cy="2687040"/>
            <a:chOff x="2889965" y="3041184"/>
            <a:chExt cx="7905289" cy="2687040"/>
          </a:xfrm>
        </p:grpSpPr>
        <p:sp>
          <p:nvSpPr>
            <p:cNvPr id="4" name="Rectangle 3"/>
            <p:cNvSpPr/>
            <p:nvPr/>
          </p:nvSpPr>
          <p:spPr>
            <a:xfrm>
              <a:off x="2889965" y="3041184"/>
              <a:ext cx="7905289" cy="268704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95124" y="3597959"/>
              <a:ext cx="689497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/>
                <a:buChar char="•"/>
              </a:pPr>
              <a:r>
                <a:rPr lang="en-US" sz="2800" b="1" dirty="0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Eloquent ORM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sz="2800" b="1" dirty="0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Java’s JDO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sz="2800" b="1" dirty="0" err="1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Django</a:t>
              </a:r>
              <a:r>
                <a:rPr lang="en-US" sz="2800" b="1" dirty="0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 ORM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21324C"/>
                </a:solidFill>
                <a:latin typeface="Helvetica Neue"/>
                <a:cs typeface="Helvetica Neue"/>
              </a:rPr>
              <a:t>Database Abstraction</a:t>
            </a:r>
            <a:endParaRPr lang="en-US" b="1" dirty="0">
              <a:solidFill>
                <a:srgbClr val="21324C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4356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99840"/>
            <a:chOff x="-12700" y="1041400"/>
            <a:chExt cx="9144000" cy="699840"/>
          </a:xfrm>
        </p:grpSpPr>
        <p:sp>
          <p:nvSpPr>
            <p:cNvPr id="5" name="Rectangle 4"/>
            <p:cNvSpPr/>
            <p:nvPr/>
          </p:nvSpPr>
          <p:spPr>
            <a:xfrm>
              <a:off x="-12700" y="1041400"/>
              <a:ext cx="9144000" cy="699840"/>
            </a:xfrm>
            <a:prstGeom prst="rect">
              <a:avLst/>
            </a:prstGeom>
            <a:solidFill>
              <a:srgbClr val="57068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spcBef>
                  <a:spcPct val="0"/>
                </a:spcBef>
              </a:pPr>
              <a:endParaRPr lang="en-US" sz="1000" dirty="0">
                <a:latin typeface="Helvetica Neue"/>
                <a:cs typeface="Helvetica Neue"/>
              </a:endParaRPr>
            </a:p>
          </p:txBody>
        </p:sp>
        <p:sp>
          <p:nvSpPr>
            <p:cNvPr id="6" name="Text Placeholder 2"/>
            <p:cNvSpPr txBox="1">
              <a:spLocks/>
            </p:cNvSpPr>
            <p:nvPr/>
          </p:nvSpPr>
          <p:spPr bwMode="auto">
            <a:xfrm>
              <a:off x="6829910" y="1284442"/>
              <a:ext cx="2094097" cy="2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ctr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Development </a:t>
              </a:r>
              <a:r>
                <a:rPr lang="en-US" sz="1000" b="1" dirty="0">
                  <a:latin typeface="Helvetica Neue"/>
                  <a:cs typeface="Helvetica Neue"/>
                </a:rPr>
                <a:t>Environment </a:t>
              </a:r>
              <a:r>
                <a:rPr lang="en-US" sz="1000" b="1" dirty="0" smtClean="0">
                  <a:latin typeface="Helvetica Neue"/>
                  <a:cs typeface="Helvetica Neue"/>
                </a:rPr>
                <a:t>&amp;</a:t>
              </a:r>
            </a:p>
            <a:p>
              <a:pPr algn="r">
                <a:spcBef>
                  <a:spcPct val="0"/>
                </a:spcBef>
              </a:pPr>
              <a:r>
                <a:rPr lang="en-US" sz="1000" b="1" dirty="0" smtClean="0">
                  <a:latin typeface="Helvetica Neue"/>
                  <a:cs typeface="Helvetica Neue"/>
                </a:rPr>
                <a:t>Version </a:t>
              </a:r>
              <a:r>
                <a:rPr lang="en-US" sz="1000" b="1" dirty="0">
                  <a:latin typeface="Helvetica Neue"/>
                  <a:cs typeface="Helvetica Neue"/>
                </a:rPr>
                <a:t>Control</a:t>
              </a:r>
            </a:p>
          </p:txBody>
        </p:sp>
        <p:pic>
          <p:nvPicPr>
            <p:cNvPr id="8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175" y="1284442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269876" y="1343534"/>
            <a:ext cx="86668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Web Application Architecture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  <a:latin typeface="Helvetica Neue"/>
              <a:cs typeface="Helvetica Neue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6374" y="3824099"/>
            <a:ext cx="7905289" cy="2687040"/>
            <a:chOff x="2889965" y="3041184"/>
            <a:chExt cx="7905289" cy="2687040"/>
          </a:xfrm>
        </p:grpSpPr>
        <p:sp>
          <p:nvSpPr>
            <p:cNvPr id="4" name="Rectangle 3"/>
            <p:cNvSpPr/>
            <p:nvPr/>
          </p:nvSpPr>
          <p:spPr>
            <a:xfrm>
              <a:off x="2889965" y="3041184"/>
              <a:ext cx="7905289" cy="268704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95124" y="3597959"/>
              <a:ext cx="6894972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/>
                <a:buChar char="•"/>
              </a:pPr>
              <a:r>
                <a:rPr lang="en-US" sz="2800" b="1" dirty="0" err="1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Laravel</a:t>
              </a:r>
              <a:endParaRPr lang="en-US" sz="2800" b="1" dirty="0" smtClean="0">
                <a:solidFill>
                  <a:srgbClr val="21324C"/>
                </a:solidFill>
                <a:latin typeface="Helvetica Neue"/>
                <a:cs typeface="Helvetica Neue"/>
              </a:endParaRPr>
            </a:p>
            <a:p>
              <a:pPr marL="457200" indent="-457200">
                <a:buFont typeface="Arial"/>
                <a:buChar char="•"/>
              </a:pPr>
              <a:r>
                <a:rPr lang="en-US" sz="2800" b="1" dirty="0" err="1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Django</a:t>
              </a:r>
              <a:endParaRPr lang="en-US" sz="2800" b="1" dirty="0" smtClean="0">
                <a:solidFill>
                  <a:srgbClr val="21324C"/>
                </a:solidFill>
                <a:latin typeface="Helvetica Neue"/>
                <a:cs typeface="Helvetica Neue"/>
              </a:endParaRPr>
            </a:p>
            <a:p>
              <a:pPr marL="457200" indent="-457200">
                <a:buFont typeface="Arial"/>
                <a:buChar char="•"/>
              </a:pPr>
              <a:r>
                <a:rPr lang="en-US" sz="2800" b="1" dirty="0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Rails</a:t>
              </a:r>
            </a:p>
            <a:p>
              <a:pPr marL="457200" indent="-457200">
                <a:buFont typeface="Arial"/>
                <a:buChar char="•"/>
              </a:pPr>
              <a:r>
                <a:rPr lang="en-US" sz="2800" b="1" dirty="0" err="1" smtClean="0">
                  <a:solidFill>
                    <a:srgbClr val="21324C"/>
                  </a:solidFill>
                  <a:latin typeface="Helvetica Neue"/>
                  <a:cs typeface="Helvetica Neue"/>
                </a:rPr>
                <a:t>jQuery</a:t>
              </a:r>
              <a:endParaRPr lang="en-US" sz="2800" b="1" dirty="0" smtClean="0">
                <a:solidFill>
                  <a:srgbClr val="21324C"/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69876" y="1921222"/>
            <a:ext cx="866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21324C"/>
                </a:solidFill>
                <a:latin typeface="Helvetica Neue"/>
                <a:cs typeface="Helvetica Neue"/>
              </a:rPr>
              <a:t>Framework</a:t>
            </a:r>
            <a:endParaRPr lang="en-US" b="1" dirty="0">
              <a:solidFill>
                <a:srgbClr val="21324C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7040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71</TotalTime>
  <Words>501</Words>
  <Application>Microsoft Macintosh PowerPoint</Application>
  <PresentationFormat>On-screen Show (4:3)</PresentationFormat>
  <Paragraphs>150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Polytechnic Institute of NYU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Rogozin</dc:creator>
  <cp:lastModifiedBy>Aleksandr Rogozin</cp:lastModifiedBy>
  <cp:revision>111</cp:revision>
  <dcterms:created xsi:type="dcterms:W3CDTF">2016-01-30T18:31:57Z</dcterms:created>
  <dcterms:modified xsi:type="dcterms:W3CDTF">2016-02-08T22:15:14Z</dcterms:modified>
</cp:coreProperties>
</file>