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7" r:id="rId3"/>
    <p:sldId id="278" r:id="rId4"/>
    <p:sldId id="279"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6" r:id="rId21"/>
    <p:sldId id="273" r:id="rId22"/>
    <p:sldId id="274" r:id="rId23"/>
    <p:sldId id="27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1" d="100"/>
          <a:sy n="141" d="100"/>
        </p:scale>
        <p:origin x="-15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8FF21-6B42-354B-AF6A-2A2EC8D484B0}" type="datetimeFigureOut">
              <a:rPr lang="en-US" smtClean="0"/>
              <a:t>3/7/16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F0C2EC-04C6-9343-ABD6-9B9F1D530AD5}" type="slidenum">
              <a:rPr lang="en-US" smtClean="0"/>
              <a:t>‹#›</a:t>
            </a:fld>
            <a:endParaRPr lang="en-US"/>
          </a:p>
        </p:txBody>
      </p:sp>
    </p:spTree>
    <p:extLst>
      <p:ext uri="{BB962C8B-B14F-4D97-AF65-F5344CB8AC3E}">
        <p14:creationId xmlns:p14="http://schemas.microsoft.com/office/powerpoint/2010/main" val="34452578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Relational Databases: </a:t>
            </a:r>
            <a:r>
              <a:rPr lang="en-US" sz="1200" i="1" kern="1200" dirty="0" smtClean="0">
                <a:solidFill>
                  <a:schemeClr val="tx1"/>
                </a:solidFill>
                <a:effectLst/>
                <a:latin typeface="+mn-lt"/>
                <a:ea typeface="+mn-ea"/>
                <a:cs typeface="+mn-cs"/>
              </a:rPr>
              <a:t>Oracle, Microsoft SQL, DB2, MySQL, </a:t>
            </a:r>
            <a:r>
              <a:rPr lang="en-US" sz="1200" i="1" kern="1200" dirty="0" err="1" smtClean="0">
                <a:solidFill>
                  <a:schemeClr val="tx1"/>
                </a:solidFill>
                <a:effectLst/>
                <a:latin typeface="+mn-lt"/>
                <a:ea typeface="+mn-ea"/>
                <a:cs typeface="+mn-cs"/>
              </a:rPr>
              <a:t>PostgreSQL</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MariaDB</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Designed to scale up</a:t>
            </a:r>
          </a:p>
          <a:p>
            <a:pPr lvl="0"/>
            <a:r>
              <a:rPr lang="en-US" sz="1200" kern="1200" dirty="0" smtClean="0">
                <a:solidFill>
                  <a:schemeClr val="tx1"/>
                </a:solidFill>
                <a:effectLst/>
                <a:latin typeface="+mn-lt"/>
                <a:ea typeface="+mn-ea"/>
                <a:cs typeface="+mn-cs"/>
              </a:rPr>
              <a:t>More power, more resources needed</a:t>
            </a:r>
          </a:p>
          <a:p>
            <a:pPr lvl="0"/>
            <a:r>
              <a:rPr lang="en-US" sz="1200" kern="1200" dirty="0" smtClean="0">
                <a:solidFill>
                  <a:schemeClr val="tx1"/>
                </a:solidFill>
                <a:effectLst/>
                <a:latin typeface="+mn-lt"/>
                <a:ea typeface="+mn-ea"/>
                <a:cs typeface="+mn-cs"/>
              </a:rPr>
              <a:t>Structured data</a:t>
            </a:r>
          </a:p>
          <a:p>
            <a:pPr lvl="0"/>
            <a:r>
              <a:rPr lang="en-US" sz="1200" kern="1200" dirty="0" smtClean="0">
                <a:solidFill>
                  <a:schemeClr val="tx1"/>
                </a:solidFill>
                <a:effectLst/>
                <a:latin typeface="+mn-lt"/>
                <a:ea typeface="+mn-ea"/>
                <a:cs typeface="+mn-cs"/>
              </a:rPr>
              <a:t>Atomic transactions</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6</a:t>
            </a:fld>
            <a:endParaRPr lang="en-US"/>
          </a:p>
        </p:txBody>
      </p:sp>
    </p:spTree>
    <p:extLst>
      <p:ext uri="{BB962C8B-B14F-4D97-AF65-F5344CB8AC3E}">
        <p14:creationId xmlns:p14="http://schemas.microsoft.com/office/powerpoint/2010/main" val="2990952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Active Record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Active Record maps an object to a database row. The model will be able to determine its properties automatically by looking at the database schema.</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Each model object inherits from a base Active Record object and so you have access to all the methods relating to persistence. This makes the Active Record style very easy to get started with because it is very intuitive.</a:t>
            </a:r>
          </a:p>
          <a:p>
            <a:r>
              <a:rPr lang="en-US" sz="1200" kern="1200" dirty="0" smtClean="0">
                <a:solidFill>
                  <a:schemeClr val="tx1"/>
                </a:solidFill>
                <a:effectLst/>
                <a:latin typeface="+mn-lt"/>
                <a:ea typeface="+mn-ea"/>
                <a:cs typeface="+mn-cs"/>
              </a:rPr>
              <a:t> </a:t>
            </a:r>
          </a:p>
          <a:p>
            <a:r>
              <a:rPr lang="en-US" sz="1200" i="1" kern="1200" dirty="0" smtClean="0">
                <a:solidFill>
                  <a:schemeClr val="tx1"/>
                </a:solidFill>
                <a:effectLst/>
                <a:latin typeface="+mn-lt"/>
                <a:ea typeface="+mn-ea"/>
                <a:cs typeface="+mn-cs"/>
              </a:rPr>
              <a:t>Good:</a:t>
            </a:r>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Simple</a:t>
            </a:r>
            <a:r>
              <a:rPr lang="en-US" sz="1200" kern="1200" dirty="0" smtClean="0">
                <a:solidFill>
                  <a:schemeClr val="tx1"/>
                </a:solidFill>
                <a:effectLst/>
                <a:latin typeface="+mn-lt"/>
                <a:ea typeface="+mn-ea"/>
                <a:cs typeface="+mn-cs"/>
              </a:rPr>
              <a:t>. Because of how tightly matched the records in your database and the objects in your system are conceptually, it’s really easy to pick up a project, examine its database schema, and have a strong sense of what the project is doing. What makes this great is that the ORM layers have a minimal amount of indirection. What you see in the database or objects is likely what exists in the other.</a:t>
            </a:r>
          </a:p>
          <a:p>
            <a:pPr lvl="0"/>
            <a:r>
              <a:rPr lang="en-US" sz="1200" b="1" kern="1200" dirty="0" smtClean="0">
                <a:solidFill>
                  <a:schemeClr val="tx1"/>
                </a:solidFill>
                <a:effectLst/>
                <a:latin typeface="+mn-lt"/>
                <a:ea typeface="+mn-ea"/>
                <a:cs typeface="+mn-cs"/>
              </a:rPr>
              <a:t>Easy to learn and understand</a:t>
            </a:r>
            <a:r>
              <a:rPr lang="en-US" sz="1200" kern="1200" dirty="0" smtClean="0">
                <a:solidFill>
                  <a:schemeClr val="tx1"/>
                </a:solidFill>
                <a:effectLst/>
                <a:latin typeface="+mn-lt"/>
                <a:ea typeface="+mn-ea"/>
                <a:cs typeface="+mn-cs"/>
              </a:rPr>
              <a:t>. This flows directly out of the simplicity, but you’ll also probably have a pretty intuitive understanding of how you can work with this system even if you’ve never had the least exposure to an ORM before. Its simplicity is merciful and easy.</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20</a:t>
            </a:fld>
            <a:endParaRPr lang="en-US"/>
          </a:p>
        </p:txBody>
      </p:sp>
    </p:spTree>
    <p:extLst>
      <p:ext uri="{BB962C8B-B14F-4D97-AF65-F5344CB8AC3E}">
        <p14:creationId xmlns:p14="http://schemas.microsoft.com/office/powerpoint/2010/main" val="704388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Database coupling (and testing)</a:t>
            </a:r>
            <a:r>
              <a:rPr lang="en-US" sz="1200" kern="1200" dirty="0" smtClean="0">
                <a:solidFill>
                  <a:schemeClr val="tx1"/>
                </a:solidFill>
                <a:effectLst/>
                <a:latin typeface="+mn-lt"/>
                <a:ea typeface="+mn-ea"/>
                <a:cs typeface="+mn-cs"/>
              </a:rPr>
              <a:t>. Because your database is so tightly coupled with your objects, you’ll have a hard time efficiently separating the two. Surely a good active record implementation is likely to make it pretty quick for you to switch from MySQL to </a:t>
            </a:r>
            <a:r>
              <a:rPr lang="en-US" sz="1200" kern="1200" dirty="0" err="1" smtClean="0">
                <a:solidFill>
                  <a:schemeClr val="tx1"/>
                </a:solidFill>
                <a:effectLst/>
                <a:latin typeface="+mn-lt"/>
                <a:ea typeface="+mn-ea"/>
                <a:cs typeface="+mn-cs"/>
              </a:rPr>
              <a:t>Postgres</a:t>
            </a:r>
            <a:r>
              <a:rPr lang="en-US" sz="1200" kern="1200" dirty="0" smtClean="0">
                <a:solidFill>
                  <a:schemeClr val="tx1"/>
                </a:solidFill>
                <a:effectLst/>
                <a:latin typeface="+mn-lt"/>
                <a:ea typeface="+mn-ea"/>
                <a:cs typeface="+mn-cs"/>
              </a:rPr>
              <a:t>, but it’ll not make it easy to use your objects without the database. The fact that most active record model-based systems are effectively impossible to separate (for testing or other reasons) is often held against them.</a:t>
            </a:r>
          </a:p>
          <a:p>
            <a:pPr lvl="0"/>
            <a:r>
              <a:rPr lang="en-US" sz="1200" b="1" kern="1200" dirty="0" smtClean="0">
                <a:solidFill>
                  <a:schemeClr val="tx1"/>
                </a:solidFill>
                <a:effectLst/>
                <a:latin typeface="+mn-lt"/>
                <a:ea typeface="+mn-ea"/>
                <a:cs typeface="+mn-cs"/>
              </a:rPr>
              <a:t>Performance bottlenecks</a:t>
            </a:r>
            <a:r>
              <a:rPr lang="en-US" sz="1200" kern="1200" dirty="0" smtClean="0">
                <a:solidFill>
                  <a:schemeClr val="tx1"/>
                </a:solidFill>
                <a:effectLst/>
                <a:latin typeface="+mn-lt"/>
                <a:ea typeface="+mn-ea"/>
                <a:cs typeface="+mn-cs"/>
              </a:rPr>
              <a:t>. A very similar complaint about the active record pattern is that you’ll have a hard time dealing with performance bottlenecks when they arise. For small web-apps with a few hundred users this generally isn’t an issue, but the lack of SQL efficiencies that more complex systems of separation between your system objects and your database allow are a big roadblock as Active Record-based applications grow.</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21</a:t>
            </a:fld>
            <a:endParaRPr lang="en-US"/>
          </a:p>
        </p:txBody>
      </p:sp>
    </p:spTree>
    <p:extLst>
      <p:ext uri="{BB962C8B-B14F-4D97-AF65-F5344CB8AC3E}">
        <p14:creationId xmlns:p14="http://schemas.microsoft.com/office/powerpoint/2010/main" val="47086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Data mapper completely separates your model from the persistence layer. This means that your data model does not know anything about the database. Instead, you will need to rely on a separate service, Entity Manager, to save your model.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big benefit of the Data Mapper pattern is, your domain objects don’t need to know anything about how they are stored in the database. This means that your objects will be lighter because they don’t have to inherit the full ORM, but also there will be a stricter, more formal process for interacting with the database because you can’t just call the save() method anywhere in your code.</a:t>
            </a:r>
            <a:endParaRPr lang="en-US" sz="1200" b="1" kern="1200" dirty="0" smtClean="0">
              <a:solidFill>
                <a:schemeClr val="tx1"/>
              </a:solidFill>
              <a:effectLst/>
              <a:latin typeface="+mn-lt"/>
              <a:ea typeface="+mn-ea"/>
              <a:cs typeface="+mn-cs"/>
            </a:endParaRP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Greater flexibility between domain and database</a:t>
            </a:r>
            <a:r>
              <a:rPr lang="en-US" sz="1200" kern="1200" dirty="0" smtClean="0">
                <a:solidFill>
                  <a:schemeClr val="tx1"/>
                </a:solidFill>
                <a:effectLst/>
                <a:latin typeface="+mn-lt"/>
                <a:ea typeface="+mn-ea"/>
                <a:cs typeface="+mn-cs"/>
              </a:rPr>
              <a:t>. As we mentioned above, one of the prototypical reasons that you’ll want to use a data mapper is that you as the application architect do not actually have final say on the database scheme. Where you’ve got a historical database, or a new database with an unfriendly gatekeeper, the data mapper pattern allows you to hide the ways in which you database isn’t an ideal way to think about your domain behind the whole data-mapping layer.</a:t>
            </a:r>
          </a:p>
          <a:p>
            <a:pPr lvl="0"/>
            <a:r>
              <a:rPr lang="en-US" sz="1200" b="1" kern="1200" dirty="0" smtClean="0">
                <a:solidFill>
                  <a:schemeClr val="tx1"/>
                </a:solidFill>
                <a:effectLst/>
                <a:latin typeface="+mn-lt"/>
                <a:ea typeface="+mn-ea"/>
                <a:cs typeface="+mn-cs"/>
              </a:rPr>
              <a:t>Performance</a:t>
            </a:r>
            <a:r>
              <a:rPr lang="en-US" sz="1200" kern="1200" dirty="0" smtClean="0">
                <a:solidFill>
                  <a:schemeClr val="tx1"/>
                </a:solidFill>
                <a:effectLst/>
                <a:latin typeface="+mn-lt"/>
                <a:ea typeface="+mn-ea"/>
                <a:cs typeface="+mn-cs"/>
              </a:rPr>
              <a:t>. Similarly, because you do have a layer of abstraction and indirection between your domain objects and your database, there’s a good possibility that you can have the data mapper make more efficient use of the database than a naive active record implementation would allow.</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22</a:t>
            </a:fld>
            <a:endParaRPr lang="en-US"/>
          </a:p>
        </p:txBody>
      </p:sp>
    </p:spTree>
    <p:extLst>
      <p:ext uri="{BB962C8B-B14F-4D97-AF65-F5344CB8AC3E}">
        <p14:creationId xmlns:p14="http://schemas.microsoft.com/office/powerpoint/2010/main" val="3885406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Intimidating and hard to set-up. The advantage of active record is that you build your database schema and objects side-by-side, so when you’ve got one you’ve got the other. Because the data mapper pattern is deeper than that, you’re inherently going to have to think a little harder to configure your data-mapping layer than you will a practically invisible active record layer.</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23</a:t>
            </a:fld>
            <a:endParaRPr lang="en-US"/>
          </a:p>
        </p:txBody>
      </p:sp>
    </p:spTree>
    <p:extLst>
      <p:ext uri="{BB962C8B-B14F-4D97-AF65-F5344CB8AC3E}">
        <p14:creationId xmlns:p14="http://schemas.microsoft.com/office/powerpoint/2010/main" val="221315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Simple to design and create</a:t>
            </a:r>
          </a:p>
          <a:p>
            <a:pPr lvl="0"/>
            <a:r>
              <a:rPr lang="en-US" sz="1200" kern="1200" dirty="0" smtClean="0">
                <a:solidFill>
                  <a:schemeClr val="tx1"/>
                </a:solidFill>
                <a:effectLst/>
                <a:latin typeface="+mn-lt"/>
                <a:ea typeface="+mn-ea"/>
                <a:cs typeface="+mn-cs"/>
              </a:rPr>
              <a:t>No foreign key relationships between tables</a:t>
            </a:r>
          </a:p>
          <a:p>
            <a:pPr lvl="0"/>
            <a:r>
              <a:rPr lang="en-US" sz="1200" kern="1200" dirty="0" smtClean="0">
                <a:solidFill>
                  <a:schemeClr val="tx1"/>
                </a:solidFill>
                <a:effectLst/>
                <a:latin typeface="+mn-lt"/>
                <a:ea typeface="+mn-ea"/>
                <a:cs typeface="+mn-cs"/>
              </a:rPr>
              <a:t>Faster than </a:t>
            </a:r>
            <a:r>
              <a:rPr lang="en-US" sz="1200" kern="1200" dirty="0" err="1" smtClean="0">
                <a:solidFill>
                  <a:schemeClr val="tx1"/>
                </a:solidFill>
                <a:effectLst/>
                <a:latin typeface="+mn-lt"/>
                <a:ea typeface="+mn-ea"/>
                <a:cs typeface="+mn-cs"/>
              </a:rPr>
              <a:t>InnoDB</a:t>
            </a:r>
            <a:r>
              <a:rPr lang="en-US" sz="1200" kern="1200" dirty="0" smtClean="0">
                <a:solidFill>
                  <a:schemeClr val="tx1"/>
                </a:solidFill>
                <a:effectLst/>
                <a:latin typeface="+mn-lt"/>
                <a:ea typeface="+mn-ea"/>
                <a:cs typeface="+mn-cs"/>
              </a:rPr>
              <a:t>, because of simpler structure</a:t>
            </a:r>
          </a:p>
          <a:p>
            <a:pPr lvl="0"/>
            <a:r>
              <a:rPr lang="en-US" sz="1200" kern="1200" dirty="0" smtClean="0">
                <a:solidFill>
                  <a:schemeClr val="tx1"/>
                </a:solidFill>
                <a:effectLst/>
                <a:latin typeface="+mn-lt"/>
                <a:ea typeface="+mn-ea"/>
                <a:cs typeface="+mn-cs"/>
              </a:rPr>
              <a:t>Full-text indexing</a:t>
            </a:r>
          </a:p>
          <a:p>
            <a:pPr lvl="0"/>
            <a:r>
              <a:rPr lang="en-US" sz="1200" kern="1200" dirty="0" smtClean="0">
                <a:solidFill>
                  <a:schemeClr val="tx1"/>
                </a:solidFill>
                <a:effectLst/>
                <a:latin typeface="+mn-lt"/>
                <a:ea typeface="+mn-ea"/>
                <a:cs typeface="+mn-cs"/>
              </a:rPr>
              <a:t>Good for read-intensive tables</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7</a:t>
            </a:fld>
            <a:endParaRPr lang="en-US"/>
          </a:p>
        </p:txBody>
      </p:sp>
    </p:spTree>
    <p:extLst>
      <p:ext uri="{BB962C8B-B14F-4D97-AF65-F5344CB8AC3E}">
        <p14:creationId xmlns:p14="http://schemas.microsoft.com/office/powerpoint/2010/main" val="277593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Limitations: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foreign keys / cascading deletes/updates</a:t>
            </a:r>
          </a:p>
          <a:p>
            <a:pPr lvl="0"/>
            <a:r>
              <a:rPr lang="en-US" sz="1200" kern="1200" dirty="0" smtClean="0">
                <a:solidFill>
                  <a:schemeClr val="tx1"/>
                </a:solidFill>
                <a:effectLst/>
                <a:latin typeface="+mn-lt"/>
                <a:ea typeface="+mn-ea"/>
                <a:cs typeface="+mn-cs"/>
              </a:rPr>
              <a:t>No transaction integrity</a:t>
            </a:r>
          </a:p>
          <a:p>
            <a:pPr lvl="0"/>
            <a:r>
              <a:rPr lang="en-US" sz="1200" kern="1200" dirty="0" smtClean="0">
                <a:solidFill>
                  <a:schemeClr val="tx1"/>
                </a:solidFill>
                <a:effectLst/>
                <a:latin typeface="+mn-lt"/>
                <a:ea typeface="+mn-ea"/>
                <a:cs typeface="+mn-cs"/>
              </a:rPr>
              <a:t>No rollback abilities</a:t>
            </a:r>
          </a:p>
          <a:p>
            <a:pPr lvl="0"/>
            <a:r>
              <a:rPr lang="en-US" sz="1200" kern="1200" dirty="0" smtClean="0">
                <a:solidFill>
                  <a:schemeClr val="tx1"/>
                </a:solidFill>
                <a:effectLst/>
                <a:latin typeface="+mn-lt"/>
                <a:ea typeface="+mn-ea"/>
                <a:cs typeface="+mn-cs"/>
              </a:rPr>
              <a:t>Row limit of 4,284,867,296 rows</a:t>
            </a:r>
          </a:p>
          <a:p>
            <a:pPr lvl="0"/>
            <a:r>
              <a:rPr lang="en-US" sz="1200" kern="1200" dirty="0" smtClean="0">
                <a:solidFill>
                  <a:schemeClr val="tx1"/>
                </a:solidFill>
                <a:effectLst/>
                <a:latin typeface="+mn-lt"/>
                <a:ea typeface="+mn-ea"/>
                <a:cs typeface="+mn-cs"/>
              </a:rPr>
              <a:t>Maximum 64 indexes per row</a:t>
            </a: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C3F0C2EC-04C6-9343-ABD6-9B9F1D530AD5}" type="slidenum">
              <a:rPr lang="en-US" smtClean="0"/>
              <a:t>8</a:t>
            </a:fld>
            <a:endParaRPr lang="en-US"/>
          </a:p>
        </p:txBody>
      </p:sp>
    </p:spTree>
    <p:extLst>
      <p:ext uri="{BB962C8B-B14F-4D97-AF65-F5344CB8AC3E}">
        <p14:creationId xmlns:p14="http://schemas.microsoft.com/office/powerpoint/2010/main" val="72858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InnoDB</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Support for transactions</a:t>
            </a:r>
          </a:p>
          <a:p>
            <a:pPr lvl="0"/>
            <a:r>
              <a:rPr lang="en-US" sz="1200" kern="1200" dirty="0" smtClean="0">
                <a:solidFill>
                  <a:schemeClr val="tx1"/>
                </a:solidFill>
                <a:effectLst/>
                <a:latin typeface="+mn-lt"/>
                <a:ea typeface="+mn-ea"/>
                <a:cs typeface="+mn-cs"/>
              </a:rPr>
              <a:t>Row-level locking </a:t>
            </a:r>
            <a:r>
              <a:rPr lang="en-US" sz="1200" i="1" kern="1200" dirty="0" smtClean="0">
                <a:solidFill>
                  <a:schemeClr val="tx1"/>
                </a:solidFill>
                <a:effectLst/>
                <a:latin typeface="+mn-lt"/>
                <a:ea typeface="+mn-ea"/>
                <a:cs typeface="+mn-cs"/>
              </a:rPr>
              <a:t>(to properly handle multiple concurrent requests)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Foreign key constraints ensure integrity of database structure</a:t>
            </a:r>
          </a:p>
          <a:p>
            <a:pPr lvl="0"/>
            <a:r>
              <a:rPr lang="en-US" sz="1200" kern="1200" dirty="0" smtClean="0">
                <a:solidFill>
                  <a:schemeClr val="tx1"/>
                </a:solidFill>
                <a:effectLst/>
                <a:latin typeface="+mn-lt"/>
                <a:ea typeface="+mn-ea"/>
                <a:cs typeface="+mn-cs"/>
              </a:rPr>
              <a:t>Support large buffer pool of data and indexes</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9</a:t>
            </a:fld>
            <a:endParaRPr lang="en-US"/>
          </a:p>
        </p:txBody>
      </p:sp>
    </p:spTree>
    <p:extLst>
      <p:ext uri="{BB962C8B-B14F-4D97-AF65-F5344CB8AC3E}">
        <p14:creationId xmlns:p14="http://schemas.microsoft.com/office/powerpoint/2010/main" val="3104282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Limitations:</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No full text indexing (older versions below MySQL 5.6)</a:t>
            </a:r>
          </a:p>
          <a:p>
            <a:r>
              <a:rPr lang="en-US" sz="1200" kern="1200" dirty="0" smtClean="0">
                <a:solidFill>
                  <a:schemeClr val="tx1"/>
                </a:solidFill>
                <a:effectLst/>
                <a:latin typeface="+mn-lt"/>
                <a:ea typeface="+mn-ea"/>
                <a:cs typeface="+mn-cs"/>
              </a:rPr>
              <a:t>Cannot be compressed for fast read-only operations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10</a:t>
            </a:fld>
            <a:endParaRPr lang="en-US"/>
          </a:p>
        </p:txBody>
      </p:sp>
    </p:spTree>
    <p:extLst>
      <p:ext uri="{BB962C8B-B14F-4D97-AF65-F5344CB8AC3E}">
        <p14:creationId xmlns:p14="http://schemas.microsoft.com/office/powerpoint/2010/main" val="379443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NoSQL</a:t>
            </a:r>
            <a:r>
              <a:rPr lang="en-US" sz="1200" b="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MongoDB</a:t>
            </a:r>
            <a:r>
              <a:rPr lang="en-US" sz="1200" i="1" kern="1200" dirty="0" smtClean="0">
                <a:solidFill>
                  <a:schemeClr val="tx1"/>
                </a:solidFill>
                <a:effectLst/>
                <a:latin typeface="+mn-lt"/>
                <a:ea typeface="+mn-ea"/>
                <a:cs typeface="+mn-cs"/>
              </a:rPr>
              <a:t>, Cassandra, </a:t>
            </a:r>
            <a:r>
              <a:rPr lang="en-US" sz="1200" i="1" kern="1200" dirty="0" err="1" smtClean="0">
                <a:solidFill>
                  <a:schemeClr val="tx1"/>
                </a:solidFill>
                <a:effectLst/>
                <a:latin typeface="+mn-lt"/>
                <a:ea typeface="+mn-ea"/>
                <a:cs typeface="+mn-cs"/>
              </a:rPr>
              <a:t>Redis</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CouchDB</a:t>
            </a:r>
            <a:r>
              <a:rPr lang="en-US" sz="1200" i="1" kern="1200" dirty="0" smtClean="0">
                <a:solidFill>
                  <a:schemeClr val="tx1"/>
                </a:solidFill>
                <a:effectLst/>
                <a:latin typeface="+mn-lt"/>
                <a:ea typeface="+mn-ea"/>
                <a:cs typeface="+mn-cs"/>
              </a:rPr>
              <a:t>, Neo4J</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Designed to scale out</a:t>
            </a:r>
          </a:p>
          <a:p>
            <a:pPr lvl="0"/>
            <a:r>
              <a:rPr lang="en-US" sz="1200" kern="1200" dirty="0" smtClean="0">
                <a:solidFill>
                  <a:schemeClr val="tx1"/>
                </a:solidFill>
                <a:effectLst/>
                <a:latin typeface="+mn-lt"/>
                <a:ea typeface="+mn-ea"/>
                <a:cs typeface="+mn-cs"/>
              </a:rPr>
              <a:t>Semi-structured data</a:t>
            </a:r>
          </a:p>
          <a:p>
            <a:r>
              <a:rPr lang="en-US" sz="1200" kern="1200" dirty="0" smtClean="0">
                <a:solidFill>
                  <a:schemeClr val="tx1"/>
                </a:solidFill>
                <a:effectLst/>
                <a:latin typeface="+mn-lt"/>
                <a:ea typeface="+mn-ea"/>
                <a:cs typeface="+mn-cs"/>
              </a:rPr>
              <a:t>Eventual consistency</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11</a:t>
            </a:fld>
            <a:endParaRPr lang="en-US"/>
          </a:p>
        </p:txBody>
      </p:sp>
    </p:spTree>
    <p:extLst>
      <p:ext uri="{BB962C8B-B14F-4D97-AF65-F5344CB8AC3E}">
        <p14:creationId xmlns:p14="http://schemas.microsoft.com/office/powerpoint/2010/main" val="3777160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One-to-one: customer</a:t>
            </a:r>
            <a:r>
              <a:rPr lang="en-US" baseline="0" dirty="0" smtClean="0"/>
              <a:t> can have one account</a:t>
            </a:r>
            <a:endParaRPr lang="en-US" dirty="0" smtClean="0"/>
          </a:p>
          <a:p>
            <a:r>
              <a:rPr lang="en-US" dirty="0" smtClean="0"/>
              <a:t>One-to-many:</a:t>
            </a:r>
            <a:r>
              <a:rPr lang="en-US" baseline="0" dirty="0" smtClean="0"/>
              <a:t> customer can have many orders</a:t>
            </a:r>
          </a:p>
          <a:p>
            <a:r>
              <a:rPr lang="en-US" baseline="0" dirty="0" smtClean="0"/>
              <a:t>Many-to-many: many items can be put in many orders</a:t>
            </a:r>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17</a:t>
            </a:fld>
            <a:endParaRPr lang="en-US"/>
          </a:p>
        </p:txBody>
      </p:sp>
    </p:spTree>
    <p:extLst>
      <p:ext uri="{BB962C8B-B14F-4D97-AF65-F5344CB8AC3E}">
        <p14:creationId xmlns:p14="http://schemas.microsoft.com/office/powerpoint/2010/main" val="582603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18</a:t>
            </a:fld>
            <a:endParaRPr lang="en-US"/>
          </a:p>
        </p:txBody>
      </p:sp>
    </p:spTree>
    <p:extLst>
      <p:ext uri="{BB962C8B-B14F-4D97-AF65-F5344CB8AC3E}">
        <p14:creationId xmlns:p14="http://schemas.microsoft.com/office/powerpoint/2010/main" val="582603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Object-relational mapping (ORM) is a mechanism that makes it possible to address, access and manipulate objects without having to consider how those objects relate to their data sources. ORM lets programmers maintain a consistent view of objects over time, even as the sources that delivers them, the sinks that receive them and the applications that access them change.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ORM hides and encapsulates change in the data source itself, so that when data sources or their APIs change, only ORM needs to change to keep up—not the applications that use ORM to insulate themselves from this kind of effort. This capacity lets developers take advantage of new classes as they become available and also makes it easy to extend ORM-based applications. In many cases, ORM changes can incorporate new technology and capability without requiring changes to the code for related applications.</a:t>
            </a:r>
          </a:p>
          <a:p>
            <a:endParaRPr lang="en-US" dirty="0"/>
          </a:p>
        </p:txBody>
      </p:sp>
      <p:sp>
        <p:nvSpPr>
          <p:cNvPr id="4" name="Slide Number Placeholder 3"/>
          <p:cNvSpPr>
            <a:spLocks noGrp="1"/>
          </p:cNvSpPr>
          <p:nvPr>
            <p:ph type="sldNum" sz="quarter" idx="10"/>
          </p:nvPr>
        </p:nvSpPr>
        <p:spPr/>
        <p:txBody>
          <a:bodyPr/>
          <a:lstStyle/>
          <a:p>
            <a:fld id="{C3F0C2EC-04C6-9343-ABD6-9B9F1D530AD5}" type="slidenum">
              <a:rPr lang="en-US" smtClean="0"/>
              <a:t>19</a:t>
            </a:fld>
            <a:endParaRPr lang="en-US"/>
          </a:p>
        </p:txBody>
      </p:sp>
    </p:spTree>
    <p:extLst>
      <p:ext uri="{BB962C8B-B14F-4D97-AF65-F5344CB8AC3E}">
        <p14:creationId xmlns:p14="http://schemas.microsoft.com/office/powerpoint/2010/main" val="273556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477557-B2E4-474D-93F9-69CBC12120F6}" type="datetimeFigureOut">
              <a:rPr lang="en-US" smtClean="0"/>
              <a:t>3/7/16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24660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77557-B2E4-474D-93F9-69CBC12120F6}" type="datetimeFigureOut">
              <a:rPr lang="en-US" smtClean="0"/>
              <a:t>3/7/16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189090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77557-B2E4-474D-93F9-69CBC12120F6}" type="datetimeFigureOut">
              <a:rPr lang="en-US" smtClean="0"/>
              <a:t>3/7/16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332831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477557-B2E4-474D-93F9-69CBC12120F6}" type="datetimeFigureOut">
              <a:rPr lang="en-US" smtClean="0"/>
              <a:t>3/7/16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358105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77557-B2E4-474D-93F9-69CBC12120F6}" type="datetimeFigureOut">
              <a:rPr lang="en-US" smtClean="0"/>
              <a:t>3/7/16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170916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477557-B2E4-474D-93F9-69CBC12120F6}" type="datetimeFigureOut">
              <a:rPr lang="en-US" smtClean="0"/>
              <a:t>3/7/16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319965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477557-B2E4-474D-93F9-69CBC12120F6}" type="datetimeFigureOut">
              <a:rPr lang="en-US" smtClean="0"/>
              <a:t>3/7/16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28926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477557-B2E4-474D-93F9-69CBC12120F6}" type="datetimeFigureOut">
              <a:rPr lang="en-US" smtClean="0"/>
              <a:t>3/7/16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423270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77557-B2E4-474D-93F9-69CBC12120F6}" type="datetimeFigureOut">
              <a:rPr lang="en-US" smtClean="0"/>
              <a:t>3/7/16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1487271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77557-B2E4-474D-93F9-69CBC12120F6}" type="datetimeFigureOut">
              <a:rPr lang="en-US" smtClean="0"/>
              <a:t>3/7/16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264857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477557-B2E4-474D-93F9-69CBC12120F6}" type="datetimeFigureOut">
              <a:rPr lang="en-US" smtClean="0"/>
              <a:t>3/7/16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5B5AE-54AD-9C45-B68D-271B12D4969B}" type="slidenum">
              <a:rPr lang="en-US" smtClean="0"/>
              <a:t>‹#›</a:t>
            </a:fld>
            <a:endParaRPr lang="en-US"/>
          </a:p>
        </p:txBody>
      </p:sp>
    </p:spTree>
    <p:extLst>
      <p:ext uri="{BB962C8B-B14F-4D97-AF65-F5344CB8AC3E}">
        <p14:creationId xmlns:p14="http://schemas.microsoft.com/office/powerpoint/2010/main" val="21856485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77557-B2E4-474D-93F9-69CBC12120F6}" type="datetimeFigureOut">
              <a:rPr lang="en-US" smtClean="0"/>
              <a:t>3/7/16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5B5AE-54AD-9C45-B68D-271B12D4969B}" type="slidenum">
              <a:rPr lang="en-US" smtClean="0"/>
              <a:t>‹#›</a:t>
            </a:fld>
            <a:endParaRPr lang="en-US"/>
          </a:p>
        </p:txBody>
      </p:sp>
    </p:spTree>
    <p:extLst>
      <p:ext uri="{BB962C8B-B14F-4D97-AF65-F5344CB8AC3E}">
        <p14:creationId xmlns:p14="http://schemas.microsoft.com/office/powerpoint/2010/main" val="351072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83463"/>
            <a:ext cx="4205288" cy="3200400"/>
            <a:chOff x="-12700" y="1041400"/>
            <a:chExt cx="4205288" cy="3200400"/>
          </a:xfrm>
        </p:grpSpPr>
        <p:sp>
          <p:nvSpPr>
            <p:cNvPr id="5" name="Rectangle 4"/>
            <p:cNvSpPr/>
            <p:nvPr/>
          </p:nvSpPr>
          <p:spPr>
            <a:xfrm>
              <a:off x="-12700" y="1041400"/>
              <a:ext cx="4205288" cy="320040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257175" y="2951363"/>
              <a:ext cx="3638550" cy="7858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1400" b="1" dirty="0" smtClean="0">
                  <a:solidFill>
                    <a:schemeClr val="bg1"/>
                  </a:solidFill>
                  <a:latin typeface="Helvetica Neue"/>
                  <a:cs typeface="Helvetica Neue"/>
                </a:rPr>
                <a:t>Databases</a:t>
              </a:r>
              <a:endParaRPr lang="en-US" sz="1400" b="1" dirty="0">
                <a:solidFill>
                  <a:schemeClr val="bg1"/>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398743"/>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txBox="1">
              <a:spLocks/>
            </p:cNvSpPr>
            <p:nvPr/>
          </p:nvSpPr>
          <p:spPr bwMode="auto">
            <a:xfrm>
              <a:off x="257175" y="2609769"/>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a:solidFill>
                    <a:schemeClr val="bg1"/>
                  </a:solidFill>
                  <a:latin typeface="Helvetica Neue"/>
                  <a:cs typeface="Helvetica Neue"/>
                </a:rPr>
                <a:t>CS-Y 6015 Software Engineering for Web Applications</a:t>
              </a:r>
            </a:p>
          </p:txBody>
        </p:sp>
        <p:sp>
          <p:nvSpPr>
            <p:cNvPr id="9" name="Text Placeholder 2"/>
            <p:cNvSpPr txBox="1">
              <a:spLocks/>
            </p:cNvSpPr>
            <p:nvPr/>
          </p:nvSpPr>
          <p:spPr bwMode="auto">
            <a:xfrm>
              <a:off x="257175" y="3737198"/>
              <a:ext cx="3638550" cy="3695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pPr>
              <a:r>
                <a:rPr lang="en-US" sz="800" dirty="0" smtClean="0">
                  <a:solidFill>
                    <a:schemeClr val="bg1"/>
                  </a:solidFill>
                  <a:latin typeface="Helvetica Neue"/>
                  <a:cs typeface="Helvetica Neue"/>
                </a:rPr>
                <a:t>Aleksandr Rogozin</a:t>
              </a:r>
            </a:p>
            <a:p>
              <a:pPr algn="l">
                <a:spcBef>
                  <a:spcPct val="0"/>
                </a:spcBef>
              </a:pPr>
              <a:r>
                <a:rPr lang="en-US" sz="800" dirty="0" smtClean="0">
                  <a:solidFill>
                    <a:schemeClr val="bg1"/>
                  </a:solidFill>
                  <a:latin typeface="Helvetica Neue"/>
                  <a:cs typeface="Helvetica Neue"/>
                </a:rPr>
                <a:t>March 7</a:t>
              </a:r>
              <a:endParaRPr lang="en-US" sz="800" dirty="0">
                <a:solidFill>
                  <a:schemeClr val="bg1"/>
                </a:solidFill>
                <a:latin typeface="Helvetica Neue"/>
                <a:cs typeface="Helvetica Neue"/>
              </a:endParaRPr>
            </a:p>
          </p:txBody>
        </p:sp>
      </p:grpSp>
    </p:spTree>
    <p:extLst>
      <p:ext uri="{BB962C8B-B14F-4D97-AF65-F5344CB8AC3E}">
        <p14:creationId xmlns:p14="http://schemas.microsoft.com/office/powerpoint/2010/main" val="335849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a:t>Relational Databases</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err="1" smtClean="0"/>
              <a:t>InnoDB</a:t>
            </a:r>
            <a:r>
              <a:rPr lang="en-US" sz="3600" b="1" dirty="0" smtClean="0"/>
              <a:t> </a:t>
            </a:r>
            <a:r>
              <a:rPr lang="en-US" sz="3600" i="1" dirty="0" smtClean="0"/>
              <a:t>Limitations:</a:t>
            </a:r>
          </a:p>
          <a:p>
            <a:pPr marL="0" indent="0">
              <a:buNone/>
            </a:pPr>
            <a:endParaRPr lang="en-US" sz="2800" dirty="0"/>
          </a:p>
          <a:p>
            <a:pPr lvl="0"/>
            <a:r>
              <a:rPr lang="en-US" sz="2800" dirty="0"/>
              <a:t>No full text indexing (older versions below MySQL 5.6)</a:t>
            </a:r>
          </a:p>
          <a:p>
            <a:r>
              <a:rPr lang="en-US" sz="2800" dirty="0"/>
              <a:t>Cannot be compressed for fast read-only operations</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0930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err="1" smtClean="0"/>
              <a:t>NoSQL</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2000" i="1" dirty="0" err="1"/>
              <a:t>MongoDB</a:t>
            </a:r>
            <a:r>
              <a:rPr lang="en-US" sz="2000" i="1" dirty="0"/>
              <a:t>, Cassandra, </a:t>
            </a:r>
            <a:r>
              <a:rPr lang="en-US" sz="2000" i="1" dirty="0" err="1"/>
              <a:t>Redis</a:t>
            </a:r>
            <a:r>
              <a:rPr lang="en-US" sz="2000" i="1" dirty="0"/>
              <a:t>, </a:t>
            </a:r>
            <a:r>
              <a:rPr lang="en-US" sz="2000" i="1" dirty="0" err="1"/>
              <a:t>CouchDB</a:t>
            </a:r>
            <a:r>
              <a:rPr lang="en-US" sz="2000" i="1" dirty="0"/>
              <a:t>, </a:t>
            </a:r>
            <a:r>
              <a:rPr lang="en-US" sz="2000" i="1" dirty="0" smtClean="0"/>
              <a:t>Neo4J</a:t>
            </a:r>
            <a:endParaRPr lang="en-US" sz="4400" b="1" dirty="0" smtClean="0"/>
          </a:p>
          <a:p>
            <a:pPr lvl="0"/>
            <a:endParaRPr lang="en-US" sz="3600" dirty="0" smtClean="0"/>
          </a:p>
          <a:p>
            <a:pPr lvl="0"/>
            <a:r>
              <a:rPr lang="en-US" sz="3600" dirty="0"/>
              <a:t>Designed to scale out</a:t>
            </a:r>
          </a:p>
          <a:p>
            <a:pPr lvl="0"/>
            <a:r>
              <a:rPr lang="en-US" sz="3600" dirty="0"/>
              <a:t>Semi-structured data</a:t>
            </a:r>
          </a:p>
          <a:p>
            <a:pPr lvl="0"/>
            <a:r>
              <a:rPr lang="en-US" sz="3600" dirty="0"/>
              <a:t>Eventual consistency</a:t>
            </a: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8059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err="1" smtClean="0"/>
              <a:t>NoSQL</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a:t>Document-</a:t>
            </a:r>
            <a:r>
              <a:rPr lang="en-US" sz="3600" b="1" dirty="0" smtClean="0"/>
              <a:t>orientated</a:t>
            </a:r>
          </a:p>
          <a:p>
            <a:pPr marL="0" indent="0">
              <a:buNone/>
            </a:pPr>
            <a:endParaRPr lang="en-US" sz="2800" dirty="0"/>
          </a:p>
          <a:p>
            <a:pPr marL="0" indent="0">
              <a:buNone/>
            </a:pPr>
            <a:r>
              <a:rPr lang="en-US" sz="2800" dirty="0"/>
              <a:t>Document in this category is a JSON file</a:t>
            </a:r>
          </a:p>
          <a:p>
            <a:pPr lvl="0"/>
            <a:r>
              <a:rPr lang="en-US" sz="2800" dirty="0" err="1"/>
              <a:t>MongoDB</a:t>
            </a:r>
            <a:endParaRPr lang="en-US" sz="2800" dirty="0"/>
          </a:p>
          <a:p>
            <a:r>
              <a:rPr lang="en-US" sz="2800" dirty="0" err="1"/>
              <a:t>CouchDB</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spect="1"/>
          </p:cNvPicPr>
          <p:nvPr/>
        </p:nvPicPr>
        <p:blipFill>
          <a:blip r:embed="rId3"/>
          <a:stretch>
            <a:fillRect/>
          </a:stretch>
        </p:blipFill>
        <p:spPr>
          <a:xfrm>
            <a:off x="5944329" y="4214337"/>
            <a:ext cx="2992378" cy="2172013"/>
          </a:xfrm>
          <a:prstGeom prst="rect">
            <a:avLst/>
          </a:prstGeom>
        </p:spPr>
      </p:pic>
    </p:spTree>
    <p:extLst>
      <p:ext uri="{BB962C8B-B14F-4D97-AF65-F5344CB8AC3E}">
        <p14:creationId xmlns:p14="http://schemas.microsoft.com/office/powerpoint/2010/main" val="70540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err="1" smtClean="0"/>
              <a:t>NoSQL</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smtClean="0"/>
              <a:t>Columnar</a:t>
            </a:r>
          </a:p>
          <a:p>
            <a:pPr marL="0" indent="0">
              <a:buNone/>
            </a:pPr>
            <a:endParaRPr lang="en-US" sz="2800" dirty="0"/>
          </a:p>
          <a:p>
            <a:pPr lvl="0"/>
            <a:r>
              <a:rPr lang="en-US" sz="2800" dirty="0" smtClean="0"/>
              <a:t>Cassandra</a:t>
            </a:r>
            <a:endParaRPr lang="en-US" sz="2800" dirty="0"/>
          </a:p>
          <a:p>
            <a:r>
              <a:rPr lang="en-US" sz="2800" dirty="0"/>
              <a:t>Amazon Dynamo DB</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spect="1"/>
          </p:cNvPicPr>
          <p:nvPr/>
        </p:nvPicPr>
        <p:blipFill>
          <a:blip r:embed="rId3"/>
          <a:stretch>
            <a:fillRect/>
          </a:stretch>
        </p:blipFill>
        <p:spPr>
          <a:xfrm>
            <a:off x="4097106" y="4549210"/>
            <a:ext cx="4839601" cy="1996923"/>
          </a:xfrm>
          <a:prstGeom prst="rect">
            <a:avLst/>
          </a:prstGeom>
        </p:spPr>
      </p:pic>
    </p:spTree>
    <p:extLst>
      <p:ext uri="{BB962C8B-B14F-4D97-AF65-F5344CB8AC3E}">
        <p14:creationId xmlns:p14="http://schemas.microsoft.com/office/powerpoint/2010/main" val="4074227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err="1" smtClean="0"/>
              <a:t>NoSQL</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a:t>Key-</a:t>
            </a:r>
            <a:r>
              <a:rPr lang="en-US" sz="3600" b="1" dirty="0" smtClean="0"/>
              <a:t>value</a:t>
            </a:r>
          </a:p>
          <a:p>
            <a:pPr marL="0" indent="0">
              <a:buNone/>
            </a:pPr>
            <a:endParaRPr lang="en-US" sz="2800" dirty="0" smtClean="0"/>
          </a:p>
          <a:p>
            <a:pPr marL="0" indent="0">
              <a:buNone/>
            </a:pPr>
            <a:r>
              <a:rPr lang="en-US" sz="2800" dirty="0"/>
              <a:t>Great for speedy </a:t>
            </a:r>
            <a:r>
              <a:rPr lang="en-US" sz="2800" dirty="0" smtClean="0"/>
              <a:t>queries</a:t>
            </a:r>
          </a:p>
          <a:p>
            <a:pPr lvl="0"/>
            <a:r>
              <a:rPr lang="en-US" sz="2800" dirty="0" err="1"/>
              <a:t>Redis</a:t>
            </a:r>
            <a:endParaRPr lang="en-US" sz="2800" dirty="0"/>
          </a:p>
          <a:p>
            <a:r>
              <a:rPr lang="en-US" sz="2800" dirty="0" err="1"/>
              <a:t>Memcached</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spect="1"/>
          </p:cNvPicPr>
          <p:nvPr/>
        </p:nvPicPr>
        <p:blipFill>
          <a:blip r:embed="rId3"/>
          <a:stretch>
            <a:fillRect/>
          </a:stretch>
        </p:blipFill>
        <p:spPr>
          <a:xfrm>
            <a:off x="5211986" y="4375698"/>
            <a:ext cx="3724721" cy="2288149"/>
          </a:xfrm>
          <a:prstGeom prst="rect">
            <a:avLst/>
          </a:prstGeom>
        </p:spPr>
      </p:pic>
    </p:spTree>
    <p:extLst>
      <p:ext uri="{BB962C8B-B14F-4D97-AF65-F5344CB8AC3E}">
        <p14:creationId xmlns:p14="http://schemas.microsoft.com/office/powerpoint/2010/main" val="359750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err="1" smtClean="0"/>
              <a:t>NoSQL</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smtClean="0"/>
              <a:t>Graph</a:t>
            </a:r>
          </a:p>
          <a:p>
            <a:pPr marL="0" indent="0">
              <a:buNone/>
            </a:pPr>
            <a:endParaRPr lang="en-US" sz="2800" dirty="0" smtClean="0"/>
          </a:p>
          <a:p>
            <a:pPr lvl="0"/>
            <a:r>
              <a:rPr lang="en-US" sz="2800" dirty="0" smtClean="0"/>
              <a:t>Neo4J</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spect="1"/>
          </p:cNvPicPr>
          <p:nvPr/>
        </p:nvPicPr>
        <p:blipFill>
          <a:blip r:embed="rId3"/>
          <a:stretch>
            <a:fillRect/>
          </a:stretch>
        </p:blipFill>
        <p:spPr>
          <a:xfrm>
            <a:off x="2688177" y="3530897"/>
            <a:ext cx="5998623" cy="3014960"/>
          </a:xfrm>
          <a:prstGeom prst="rect">
            <a:avLst/>
          </a:prstGeom>
        </p:spPr>
      </p:pic>
    </p:spTree>
    <p:extLst>
      <p:ext uri="{BB962C8B-B14F-4D97-AF65-F5344CB8AC3E}">
        <p14:creationId xmlns:p14="http://schemas.microsoft.com/office/powerpoint/2010/main" val="9889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smtClean="0"/>
              <a:t>Database Optimizations:</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r>
              <a:rPr lang="en-US" sz="3600" dirty="0" smtClean="0"/>
              <a:t>Rewrite queries</a:t>
            </a:r>
          </a:p>
          <a:p>
            <a:pPr lvl="0"/>
            <a:r>
              <a:rPr lang="en-US" sz="3600" dirty="0" smtClean="0"/>
              <a:t>Change </a:t>
            </a:r>
            <a:r>
              <a:rPr lang="en-US" sz="3600" dirty="0"/>
              <a:t>i</a:t>
            </a:r>
            <a:r>
              <a:rPr lang="en-US" sz="3600" dirty="0" smtClean="0"/>
              <a:t>ndexing strategy</a:t>
            </a:r>
            <a:endParaRPr lang="en-US" sz="3600" dirty="0" smtClean="0"/>
          </a:p>
          <a:p>
            <a:pPr lvl="0"/>
            <a:r>
              <a:rPr lang="en-US" sz="3600" dirty="0" smtClean="0"/>
              <a:t>Change schema</a:t>
            </a:r>
          </a:p>
          <a:p>
            <a:pPr lvl="0"/>
            <a:r>
              <a:rPr lang="en-US" sz="3600" dirty="0" smtClean="0"/>
              <a:t>Server tuning</a:t>
            </a:r>
            <a:endParaRPr lang="en-US" sz="36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3048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smtClean="0"/>
              <a:t>Database Relationships:</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r>
              <a:rPr lang="en-US" sz="3600" dirty="0" smtClean="0"/>
              <a:t>One-to-one</a:t>
            </a:r>
          </a:p>
          <a:p>
            <a:r>
              <a:rPr lang="en-US" sz="3600" dirty="0" smtClean="0"/>
              <a:t>One-to-many</a:t>
            </a:r>
          </a:p>
          <a:p>
            <a:r>
              <a:rPr lang="en-US" sz="3600" dirty="0" smtClean="0"/>
              <a:t>Many-to-many</a:t>
            </a:r>
            <a:endParaRPr lang="en-US" sz="36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2925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smtClean="0"/>
              <a:t>Database joins:</a:t>
            </a:r>
            <a:endParaRPr lang="en-US" b="1"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1613014" y="2090915"/>
            <a:ext cx="2738238" cy="1978521"/>
          </a:xfrm>
          <a:prstGeom prst="rect">
            <a:avLst/>
          </a:prstGeom>
          <a:noFill/>
          <a:ln>
            <a:noFill/>
          </a:ln>
        </p:spPr>
      </p:pic>
      <p:pic>
        <p:nvPicPr>
          <p:cNvPr id="10" name="Picture 9"/>
          <p:cNvPicPr/>
          <p:nvPr/>
        </p:nvPicPr>
        <p:blipFill>
          <a:blip r:embed="rId5">
            <a:extLst>
              <a:ext uri="{28A0092B-C50C-407E-A947-70E740481C1C}">
                <a14:useLocalDpi xmlns:a14="http://schemas.microsoft.com/office/drawing/2010/main" val="0"/>
              </a:ext>
            </a:extLst>
          </a:blip>
          <a:srcRect/>
          <a:stretch>
            <a:fillRect/>
          </a:stretch>
        </p:blipFill>
        <p:spPr bwMode="auto">
          <a:xfrm>
            <a:off x="5154817" y="2090915"/>
            <a:ext cx="2738237" cy="1978521"/>
          </a:xfrm>
          <a:prstGeom prst="rect">
            <a:avLst/>
          </a:prstGeom>
          <a:noFill/>
          <a:ln>
            <a:noFill/>
          </a:ln>
        </p:spPr>
      </p:pic>
      <p:pic>
        <p:nvPicPr>
          <p:cNvPr id="11" name="Picture 10"/>
          <p:cNvPicPr/>
          <p:nvPr/>
        </p:nvPicPr>
        <p:blipFill>
          <a:blip r:embed="rId6">
            <a:extLst>
              <a:ext uri="{28A0092B-C50C-407E-A947-70E740481C1C}">
                <a14:useLocalDpi xmlns:a14="http://schemas.microsoft.com/office/drawing/2010/main" val="0"/>
              </a:ext>
            </a:extLst>
          </a:blip>
          <a:srcRect/>
          <a:stretch>
            <a:fillRect/>
          </a:stretch>
        </p:blipFill>
        <p:spPr bwMode="auto">
          <a:xfrm>
            <a:off x="1613014" y="4166785"/>
            <a:ext cx="2738238" cy="1978521"/>
          </a:xfrm>
          <a:prstGeom prst="rect">
            <a:avLst/>
          </a:prstGeom>
          <a:noFill/>
          <a:ln>
            <a:noFill/>
          </a:ln>
        </p:spPr>
      </p:pic>
      <p:pic>
        <p:nvPicPr>
          <p:cNvPr id="12" name="Picture 11"/>
          <p:cNvPicPr/>
          <p:nvPr/>
        </p:nvPicPr>
        <p:blipFill>
          <a:blip r:embed="rId7">
            <a:extLst>
              <a:ext uri="{28A0092B-C50C-407E-A947-70E740481C1C}">
                <a14:useLocalDpi xmlns:a14="http://schemas.microsoft.com/office/drawing/2010/main" val="0"/>
              </a:ext>
            </a:extLst>
          </a:blip>
          <a:srcRect/>
          <a:stretch>
            <a:fillRect/>
          </a:stretch>
        </p:blipFill>
        <p:spPr bwMode="auto">
          <a:xfrm>
            <a:off x="5154817" y="4166785"/>
            <a:ext cx="2738238" cy="1978521"/>
          </a:xfrm>
          <a:prstGeom prst="rect">
            <a:avLst/>
          </a:prstGeom>
          <a:noFill/>
          <a:ln>
            <a:noFill/>
          </a:ln>
        </p:spPr>
      </p:pic>
    </p:spTree>
    <p:extLst>
      <p:ext uri="{BB962C8B-B14F-4D97-AF65-F5344CB8AC3E}">
        <p14:creationId xmlns:p14="http://schemas.microsoft.com/office/powerpoint/2010/main" val="123777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smtClean="0"/>
              <a:t>Object-Relational Mapping:</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dirty="0"/>
              <a:t>Object-relational mapping (ORM) is a mechanism that makes it possible to address, access and manipulate objects without having to consider how those objects relate to their data sources.</a:t>
            </a:r>
            <a:r>
              <a:rPr lang="en-US" sz="36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6589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Code Review:</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1600" dirty="0" smtClean="0">
                <a:latin typeface="Consolas"/>
                <a:cs typeface="Consolas"/>
              </a:rPr>
              <a:t>public function up()</a:t>
            </a:r>
          </a:p>
          <a:p>
            <a:pPr marL="0" indent="0">
              <a:buNone/>
            </a:pPr>
            <a:r>
              <a:rPr lang="en-US" sz="1600" dirty="0" smtClean="0">
                <a:latin typeface="Consolas"/>
                <a:cs typeface="Consolas"/>
              </a:rPr>
              <a:t>    {</a:t>
            </a:r>
          </a:p>
          <a:p>
            <a:pPr marL="0" indent="0">
              <a:buNone/>
            </a:pPr>
            <a:r>
              <a:rPr lang="en-US" sz="1600" dirty="0" smtClean="0">
                <a:latin typeface="Consolas"/>
                <a:cs typeface="Consolas"/>
              </a:rPr>
              <a:t>        Schema::create('users', function(Blueprint $table)</a:t>
            </a:r>
          </a:p>
          <a:p>
            <a:pPr marL="0" indent="0">
              <a:buNone/>
            </a:pPr>
            <a:r>
              <a:rPr lang="en-US" sz="1600" dirty="0" smtClean="0">
                <a:latin typeface="Consolas"/>
                <a:cs typeface="Consolas"/>
              </a:rPr>
              <a:t>        {</a:t>
            </a:r>
          </a:p>
          <a:p>
            <a:pPr marL="0" indent="0">
              <a:buNone/>
            </a:pPr>
            <a:r>
              <a:rPr lang="en-US" sz="1600" dirty="0" smtClean="0">
                <a:latin typeface="Consolas"/>
                <a:cs typeface="Consolas"/>
              </a:rPr>
              <a:t>            $table-&gt;increments('id');</a:t>
            </a:r>
          </a:p>
          <a:p>
            <a:pPr marL="0" indent="0">
              <a:buNone/>
            </a:pPr>
            <a:r>
              <a:rPr lang="en-US" sz="1600" dirty="0" smtClean="0">
                <a:latin typeface="Consolas"/>
                <a:cs typeface="Consolas"/>
              </a:rPr>
              <a:t>            $table-&gt;string('name');</a:t>
            </a:r>
          </a:p>
          <a:p>
            <a:pPr marL="0" indent="0">
              <a:buNone/>
            </a:pPr>
            <a:r>
              <a:rPr lang="en-US" sz="1600" dirty="0" smtClean="0">
                <a:latin typeface="Consolas"/>
                <a:cs typeface="Consolas"/>
              </a:rPr>
              <a:t>            $table-&gt;string('email')-&gt;unique();</a:t>
            </a:r>
          </a:p>
          <a:p>
            <a:pPr marL="0" indent="0">
              <a:buNone/>
            </a:pPr>
            <a:r>
              <a:rPr lang="en-US" sz="1600" dirty="0" smtClean="0">
                <a:latin typeface="Consolas"/>
                <a:cs typeface="Consolas"/>
              </a:rPr>
              <a:t>            $table-&gt;string('password', 60);</a:t>
            </a:r>
          </a:p>
          <a:p>
            <a:pPr marL="0" indent="0">
              <a:buNone/>
            </a:pPr>
            <a:r>
              <a:rPr lang="en-US" sz="1600" dirty="0" smtClean="0">
                <a:latin typeface="Consolas"/>
                <a:cs typeface="Consolas"/>
              </a:rPr>
              <a:t>            $table-&gt;</a:t>
            </a:r>
            <a:r>
              <a:rPr lang="en-US" sz="1600" dirty="0" err="1" smtClean="0">
                <a:latin typeface="Consolas"/>
                <a:cs typeface="Consolas"/>
              </a:rPr>
              <a:t>rememberToken</a:t>
            </a:r>
            <a:r>
              <a:rPr lang="en-US" sz="1600" dirty="0" smtClean="0">
                <a:latin typeface="Consolas"/>
                <a:cs typeface="Consolas"/>
              </a:rPr>
              <a:t>();</a:t>
            </a:r>
          </a:p>
          <a:p>
            <a:pPr marL="0" indent="0">
              <a:buNone/>
            </a:pPr>
            <a:r>
              <a:rPr lang="en-US" sz="1600" dirty="0" smtClean="0">
                <a:latin typeface="Consolas"/>
                <a:cs typeface="Consolas"/>
              </a:rPr>
              <a:t>            $table-&gt;timestamps();</a:t>
            </a:r>
          </a:p>
          <a:p>
            <a:pPr marL="0" indent="0">
              <a:buNone/>
            </a:pPr>
            <a:r>
              <a:rPr lang="en-US" sz="1600" dirty="0" smtClean="0">
                <a:latin typeface="Consolas"/>
                <a:cs typeface="Consolas"/>
              </a:rPr>
              <a:t>            $table-&gt;timestamp('</a:t>
            </a:r>
            <a:r>
              <a:rPr lang="en-US" sz="1600" dirty="0" err="1" smtClean="0">
                <a:latin typeface="Consolas"/>
                <a:cs typeface="Consolas"/>
              </a:rPr>
              <a:t>last_login_at</a:t>
            </a:r>
            <a:r>
              <a:rPr lang="en-US" sz="1600" dirty="0" smtClean="0">
                <a:latin typeface="Consolas"/>
                <a:cs typeface="Consolas"/>
              </a:rPr>
              <a:t>')-&gt;</a:t>
            </a:r>
            <a:r>
              <a:rPr lang="en-US" sz="1600" dirty="0" err="1" smtClean="0">
                <a:latin typeface="Consolas"/>
                <a:cs typeface="Consolas"/>
              </a:rPr>
              <a:t>nullable</a:t>
            </a:r>
            <a:r>
              <a:rPr lang="en-US" sz="1600" dirty="0" smtClean="0">
                <a:latin typeface="Consolas"/>
                <a:cs typeface="Consolas"/>
              </a:rPr>
              <a:t>();</a:t>
            </a:r>
          </a:p>
          <a:p>
            <a:pPr marL="0" indent="0">
              <a:buNone/>
            </a:pPr>
            <a:r>
              <a:rPr lang="en-US" sz="1600" dirty="0" smtClean="0">
                <a:latin typeface="Consolas"/>
                <a:cs typeface="Consolas"/>
              </a:rPr>
              <a:t>            $table-&gt;text('prefers')-&gt;</a:t>
            </a:r>
            <a:r>
              <a:rPr lang="en-US" sz="1600" dirty="0" err="1" smtClean="0">
                <a:latin typeface="Consolas"/>
                <a:cs typeface="Consolas"/>
              </a:rPr>
              <a:t>nullable</a:t>
            </a:r>
            <a:r>
              <a:rPr lang="en-US" sz="1600" dirty="0" smtClean="0">
                <a:latin typeface="Consolas"/>
                <a:cs typeface="Consolas"/>
              </a:rPr>
              <a:t>();</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endParaRPr lang="en-US" sz="1600" dirty="0">
              <a:latin typeface="Consolas"/>
              <a:cs typeface="Consolas"/>
            </a:endParaRP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5231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Active Records vs Data Mapper:</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i="1" dirty="0"/>
              <a:t>Active </a:t>
            </a:r>
            <a:r>
              <a:rPr lang="en-US" sz="3600" b="1" i="1" dirty="0" smtClean="0"/>
              <a:t>Record</a:t>
            </a:r>
            <a:endParaRPr lang="en-US" sz="3600" b="1" dirty="0" smtClean="0"/>
          </a:p>
          <a:p>
            <a:pPr marL="0" indent="0">
              <a:buNone/>
            </a:pPr>
            <a:endParaRPr lang="en-US" sz="2800" dirty="0" smtClean="0"/>
          </a:p>
          <a:p>
            <a:pPr marL="0" indent="0">
              <a:buNone/>
            </a:pPr>
            <a:r>
              <a:rPr lang="en-US" sz="2800" i="1" dirty="0"/>
              <a:t>Good:</a:t>
            </a:r>
            <a:endParaRPr lang="en-US" sz="2800" dirty="0"/>
          </a:p>
          <a:p>
            <a:pPr lvl="0"/>
            <a:r>
              <a:rPr lang="en-US" sz="2800" dirty="0" smtClean="0"/>
              <a:t>Simple.</a:t>
            </a:r>
          </a:p>
          <a:p>
            <a:pPr lvl="0"/>
            <a:r>
              <a:rPr lang="en-US" sz="2800" dirty="0" smtClean="0"/>
              <a:t>Easy </a:t>
            </a:r>
            <a:r>
              <a:rPr lang="en-US" sz="2800" dirty="0"/>
              <a:t>to learn and understand</a:t>
            </a:r>
            <a:r>
              <a:rPr lang="en-US" sz="2800" dirty="0" smtClean="0"/>
              <a:t>.</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6297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Active Records vs Data Mapper:</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i="1" dirty="0"/>
              <a:t>Active </a:t>
            </a:r>
            <a:r>
              <a:rPr lang="en-US" sz="3600" b="1" i="1" dirty="0" smtClean="0"/>
              <a:t>Record</a:t>
            </a:r>
            <a:endParaRPr lang="en-US" sz="3600" b="1" dirty="0" smtClean="0"/>
          </a:p>
          <a:p>
            <a:pPr marL="0" indent="0">
              <a:buNone/>
            </a:pPr>
            <a:endParaRPr lang="en-US" sz="2800" dirty="0" smtClean="0"/>
          </a:p>
          <a:p>
            <a:pPr marL="0" indent="0">
              <a:buNone/>
            </a:pPr>
            <a:r>
              <a:rPr lang="en-US" sz="2800" i="1" dirty="0" smtClean="0"/>
              <a:t>Bad:</a:t>
            </a:r>
            <a:endParaRPr lang="en-US" sz="2800" dirty="0"/>
          </a:p>
          <a:p>
            <a:pPr lvl="0"/>
            <a:r>
              <a:rPr lang="en-US" sz="2800" dirty="0"/>
              <a:t>Database coupling (and testing</a:t>
            </a:r>
            <a:r>
              <a:rPr lang="en-US" sz="2800" dirty="0" smtClean="0"/>
              <a:t>).</a:t>
            </a:r>
          </a:p>
          <a:p>
            <a:pPr lvl="0"/>
            <a:r>
              <a:rPr lang="en-US" sz="2800" dirty="0"/>
              <a:t>Performance </a:t>
            </a:r>
            <a:r>
              <a:rPr lang="en-US" sz="2800" dirty="0" smtClean="0"/>
              <a:t>bottlenecks.</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09074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Active Records vs Data Mapper:</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nl-NL" sz="3600" b="1" i="1" dirty="0" smtClean="0"/>
              <a:t>Data </a:t>
            </a:r>
            <a:r>
              <a:rPr lang="nl-NL" sz="3600" b="1" i="1" dirty="0" err="1" smtClean="0"/>
              <a:t>Mapper</a:t>
            </a:r>
            <a:endParaRPr lang="en-US" sz="3600" b="1" dirty="0" smtClean="0"/>
          </a:p>
          <a:p>
            <a:pPr marL="0" indent="0">
              <a:buNone/>
            </a:pPr>
            <a:endParaRPr lang="en-US" sz="2800" dirty="0" smtClean="0"/>
          </a:p>
          <a:p>
            <a:pPr marL="0" indent="0">
              <a:buNone/>
            </a:pPr>
            <a:r>
              <a:rPr lang="en-US" sz="2800" i="1" dirty="0" smtClean="0"/>
              <a:t>Good</a:t>
            </a:r>
            <a:r>
              <a:rPr lang="en-US" sz="2800" i="1" dirty="0"/>
              <a:t>:</a:t>
            </a:r>
            <a:endParaRPr lang="en-US" sz="2800" dirty="0"/>
          </a:p>
          <a:p>
            <a:pPr lvl="0"/>
            <a:r>
              <a:rPr lang="en-US" sz="2800" dirty="0" smtClean="0"/>
              <a:t>Greater flexibility between domain and database.</a:t>
            </a:r>
          </a:p>
          <a:p>
            <a:pPr lvl="0"/>
            <a:r>
              <a:rPr lang="en-US" sz="2800" dirty="0" smtClean="0"/>
              <a:t>Performance.</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796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Active Records vs Data Mapper:</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i="1" dirty="0" smtClean="0"/>
              <a:t>Data Mapper</a:t>
            </a:r>
            <a:endParaRPr lang="en-US" sz="3600" b="1" dirty="0" smtClean="0"/>
          </a:p>
          <a:p>
            <a:pPr marL="0" indent="0">
              <a:buNone/>
            </a:pPr>
            <a:endParaRPr lang="en-US" sz="2800" dirty="0" smtClean="0"/>
          </a:p>
          <a:p>
            <a:pPr marL="0" indent="0">
              <a:buNone/>
            </a:pPr>
            <a:r>
              <a:rPr lang="en-US" sz="2800" i="1" dirty="0" smtClean="0"/>
              <a:t>Bad:</a:t>
            </a:r>
            <a:endParaRPr lang="en-US" sz="2800" dirty="0"/>
          </a:p>
          <a:p>
            <a:pPr lvl="0"/>
            <a:r>
              <a:rPr lang="en-US" sz="2800" dirty="0" smtClean="0"/>
              <a:t>Intimidating and hard to set-up</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29676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Code Review:</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1600" dirty="0" smtClean="0">
                <a:latin typeface="Consolas"/>
                <a:cs typeface="Consolas"/>
              </a:rPr>
              <a:t>class Plan extends Model</a:t>
            </a:r>
          </a:p>
          <a:p>
            <a:pPr marL="0" indent="0">
              <a:buNone/>
            </a:pPr>
            <a:r>
              <a:rPr lang="en-US" sz="1600" dirty="0" smtClean="0">
                <a:latin typeface="Consolas"/>
                <a:cs typeface="Consolas"/>
              </a:rPr>
              <a:t>{</a:t>
            </a:r>
          </a:p>
          <a:p>
            <a:pPr marL="0" indent="0">
              <a:buNone/>
            </a:pPr>
            <a:r>
              <a:rPr lang="en-US" sz="1600" dirty="0" smtClean="0">
                <a:latin typeface="Consolas"/>
                <a:cs typeface="Consolas"/>
              </a:rPr>
              <a:t>    protected $table = 'plans';</a:t>
            </a:r>
          </a:p>
          <a:p>
            <a:pPr marL="0" indent="0">
              <a:buNone/>
            </a:pPr>
            <a:r>
              <a:rPr lang="en-US" sz="1600" dirty="0" smtClean="0">
                <a:latin typeface="Consolas"/>
                <a:cs typeface="Consolas"/>
              </a:rPr>
              <a:t>	</a:t>
            </a:r>
          </a:p>
          <a:p>
            <a:pPr marL="0" indent="0">
              <a:buNone/>
            </a:pPr>
            <a:r>
              <a:rPr lang="en-US" sz="1600" dirty="0" smtClean="0">
                <a:latin typeface="Consolas"/>
                <a:cs typeface="Consolas"/>
              </a:rPr>
              <a:t>	protected $fillable = [</a:t>
            </a:r>
          </a:p>
          <a:p>
            <a:pPr marL="0" indent="0">
              <a:buNone/>
            </a:pPr>
            <a:r>
              <a:rPr lang="en-US" sz="1600" dirty="0" smtClean="0">
                <a:latin typeface="Consolas"/>
                <a:cs typeface="Consolas"/>
              </a:rPr>
              <a:t>	$table-&gt;increments('</a:t>
            </a:r>
            <a:r>
              <a:rPr lang="en-US" sz="1600" dirty="0" err="1" smtClean="0">
                <a:latin typeface="Consolas"/>
                <a:cs typeface="Consolas"/>
              </a:rPr>
              <a:t>planId</a:t>
            </a:r>
            <a:r>
              <a:rPr lang="en-US" sz="1600" dirty="0" smtClean="0">
                <a:latin typeface="Consolas"/>
                <a:cs typeface="Consolas"/>
              </a:rPr>
              <a:t>'</a:t>
            </a:r>
          </a:p>
          <a:p>
            <a:pPr marL="0" indent="0">
              <a:buNone/>
            </a:pPr>
            <a:r>
              <a:rPr lang="en-US" sz="1600" dirty="0" smtClean="0">
                <a:latin typeface="Consolas"/>
                <a:cs typeface="Consolas"/>
              </a:rPr>
              <a:t>            ,'</a:t>
            </a:r>
            <a:r>
              <a:rPr lang="en-US" sz="1600" dirty="0" err="1" smtClean="0">
                <a:latin typeface="Consolas"/>
                <a:cs typeface="Consolas"/>
              </a:rPr>
              <a:t>planName</a:t>
            </a:r>
            <a:r>
              <a:rPr lang="en-US" sz="1600" dirty="0" smtClean="0">
                <a:latin typeface="Consolas"/>
                <a:cs typeface="Consolas"/>
              </a:rPr>
              <a:t>'</a:t>
            </a:r>
          </a:p>
          <a:p>
            <a:pPr marL="0" indent="0">
              <a:buNone/>
            </a:pPr>
            <a:r>
              <a:rPr lang="en-US" sz="1600" dirty="0" smtClean="0">
                <a:latin typeface="Consolas"/>
                <a:cs typeface="Consolas"/>
              </a:rPr>
              <a:t>            ...</a:t>
            </a:r>
          </a:p>
          <a:p>
            <a:pPr marL="0" indent="0">
              <a:buNone/>
            </a:pPr>
            <a:r>
              <a:rPr lang="en-US" sz="1600" dirty="0" smtClean="0">
                <a:latin typeface="Consolas"/>
                <a:cs typeface="Consolas"/>
              </a:rPr>
              <a:t>            ,'price'</a:t>
            </a:r>
          </a:p>
          <a:p>
            <a:pPr marL="0" indent="0">
              <a:buNone/>
            </a:pPr>
            <a:r>
              <a:rPr lang="en-US" sz="1600" dirty="0" smtClean="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2838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normAutofit/>
          </a:bodyPr>
          <a:lstStyle/>
          <a:p>
            <a:r>
              <a:rPr lang="en-US" b="1" dirty="0" smtClean="0"/>
              <a:t>Code Review:</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1600" dirty="0" smtClean="0">
                <a:latin typeface="Consolas"/>
                <a:cs typeface="Consolas"/>
              </a:rPr>
              <a:t>class </a:t>
            </a:r>
            <a:r>
              <a:rPr lang="en-US" sz="1600" dirty="0" err="1" smtClean="0">
                <a:latin typeface="Consolas"/>
                <a:cs typeface="Consolas"/>
              </a:rPr>
              <a:t>CreateBooksTable</a:t>
            </a:r>
            <a:r>
              <a:rPr lang="en-US" sz="1600" dirty="0" smtClean="0">
                <a:latin typeface="Consolas"/>
                <a:cs typeface="Consolas"/>
              </a:rPr>
              <a:t> extends Migration</a:t>
            </a:r>
          </a:p>
          <a:p>
            <a:pPr marL="0" indent="0">
              <a:buNone/>
            </a:pPr>
            <a:r>
              <a:rPr lang="en-US" sz="1600" dirty="0" smtClean="0">
                <a:latin typeface="Consolas"/>
                <a:cs typeface="Consolas"/>
              </a:rPr>
              <a:t>{</a:t>
            </a:r>
          </a:p>
          <a:p>
            <a:pPr marL="0" indent="0">
              <a:buNone/>
            </a:pPr>
            <a:r>
              <a:rPr lang="en-US" sz="1600" dirty="0" smtClean="0">
                <a:latin typeface="Consolas"/>
                <a:cs typeface="Consolas"/>
              </a:rPr>
              <a:t>    public function up()</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p>
          <a:p>
            <a:pPr marL="0" indent="0">
              <a:buNone/>
            </a:pPr>
            <a:r>
              <a:rPr lang="en-US" sz="1600" dirty="0" smtClean="0">
                <a:latin typeface="Consolas"/>
                <a:cs typeface="Consolas"/>
              </a:rPr>
              <a:t>         Schema::create('</a:t>
            </a:r>
            <a:r>
              <a:rPr lang="en-US" sz="1600" dirty="0" err="1" smtClean="0">
                <a:latin typeface="Consolas"/>
                <a:cs typeface="Consolas"/>
              </a:rPr>
              <a:t>users',function</a:t>
            </a:r>
            <a:r>
              <a:rPr lang="en-US" sz="1600" dirty="0" smtClean="0">
                <a:latin typeface="Consolas"/>
                <a:cs typeface="Consolas"/>
              </a:rPr>
              <a:t>(Blueprint $table) {});</a:t>
            </a:r>
          </a:p>
          <a:p>
            <a:pPr marL="0" indent="0">
              <a:buNone/>
            </a:pPr>
            <a:r>
              <a:rPr lang="en-US" sz="1600" dirty="0" smtClean="0">
                <a:latin typeface="Consolas"/>
                <a:cs typeface="Consolas"/>
              </a:rPr>
              <a:t>    }</a:t>
            </a:r>
          </a:p>
          <a:p>
            <a:pPr marL="0" indent="0">
              <a:buNone/>
            </a:pPr>
            <a:endParaRPr lang="en-US" sz="1600" dirty="0" smtClean="0">
              <a:latin typeface="Consolas"/>
              <a:cs typeface="Consolas"/>
            </a:endParaRPr>
          </a:p>
          <a:p>
            <a:pPr marL="0" indent="0">
              <a:buNone/>
            </a:pPr>
            <a:r>
              <a:rPr lang="en-US" sz="1600" dirty="0" smtClean="0">
                <a:latin typeface="Consolas"/>
                <a:cs typeface="Consolas"/>
              </a:rPr>
              <a:t>    public function down()</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p>
          <a:p>
            <a:pPr marL="0" indent="0">
              <a:buNone/>
            </a:pPr>
            <a:r>
              <a:rPr lang="en-US" sz="1600" dirty="0" smtClean="0">
                <a:latin typeface="Consolas"/>
                <a:cs typeface="Consolas"/>
              </a:rPr>
              <a:t>    }</a:t>
            </a:r>
          </a:p>
          <a:p>
            <a:pPr marL="0" indent="0">
              <a:buNone/>
            </a:pPr>
            <a:r>
              <a:rPr lang="en-US" sz="1600" dirty="0" smtClean="0">
                <a:latin typeface="Consolas"/>
                <a:cs typeface="Consolas"/>
              </a:rPr>
              <a:t>}</a:t>
            </a:r>
            <a:endParaRPr lang="en-US" sz="1600" dirty="0">
              <a:latin typeface="Consolas"/>
              <a:cs typeface="Consolas"/>
            </a:endParaRP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1094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smtClean="0"/>
              <a:t>Databases</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endParaRPr lang="en-US" sz="4400" b="1" dirty="0" smtClean="0"/>
          </a:p>
          <a:p>
            <a:pPr marL="0" indent="0">
              <a:buNone/>
            </a:pPr>
            <a:r>
              <a:rPr lang="en-US" sz="4000" b="1" dirty="0" smtClean="0"/>
              <a:t>There are two major database types</a:t>
            </a:r>
            <a:r>
              <a:rPr lang="en-US" sz="4000" b="1" dirty="0"/>
              <a:t>: </a:t>
            </a:r>
            <a:endParaRPr lang="en-US" sz="4000" b="1" dirty="0" smtClean="0"/>
          </a:p>
          <a:p>
            <a:pPr marL="0" indent="0">
              <a:buNone/>
            </a:pPr>
            <a:endParaRPr lang="en-US" sz="4400" b="1" dirty="0"/>
          </a:p>
          <a:p>
            <a:pPr marL="0" indent="0">
              <a:buNone/>
            </a:pPr>
            <a:r>
              <a:rPr lang="en-US" sz="4400" b="1" dirty="0" smtClean="0"/>
              <a:t>RDBMS</a:t>
            </a:r>
            <a:r>
              <a:rPr lang="en-US" sz="4400" baseline="30000" dirty="0" smtClean="0"/>
              <a:t>relational</a:t>
            </a:r>
            <a:r>
              <a:rPr lang="en-US" sz="4400" b="1" dirty="0" smtClean="0"/>
              <a:t> </a:t>
            </a:r>
            <a:r>
              <a:rPr lang="en-US" sz="4400" b="1" dirty="0"/>
              <a:t>vs NoSQL</a:t>
            </a:r>
            <a:r>
              <a:rPr lang="en-US" sz="4400" baseline="30000" dirty="0"/>
              <a:t>non-</a:t>
            </a:r>
            <a:r>
              <a:rPr lang="en-US" sz="4400" baseline="30000" dirty="0" smtClean="0"/>
              <a:t>relational</a:t>
            </a:r>
            <a:endParaRPr lang="en-US" sz="44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8762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a:t>Relational Databases</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2000" i="1" dirty="0"/>
              <a:t>Oracle, Microsoft SQL, DB2, MySQL, </a:t>
            </a:r>
            <a:r>
              <a:rPr lang="en-US" sz="2000" i="1" dirty="0" err="1"/>
              <a:t>PostgreSQL</a:t>
            </a:r>
            <a:r>
              <a:rPr lang="en-US" sz="2000" i="1" dirty="0"/>
              <a:t>, </a:t>
            </a:r>
            <a:r>
              <a:rPr lang="en-US" sz="2000" i="1" dirty="0" err="1" smtClean="0"/>
              <a:t>MariaDB</a:t>
            </a:r>
            <a:endParaRPr lang="en-US" sz="4400" b="1" dirty="0" smtClean="0"/>
          </a:p>
          <a:p>
            <a:pPr lvl="0"/>
            <a:endParaRPr lang="en-US" sz="3600" dirty="0" smtClean="0"/>
          </a:p>
          <a:p>
            <a:pPr lvl="0"/>
            <a:r>
              <a:rPr lang="en-US" sz="3600" dirty="0" smtClean="0"/>
              <a:t>Designed </a:t>
            </a:r>
            <a:r>
              <a:rPr lang="en-US" sz="3600" dirty="0"/>
              <a:t>to scale up</a:t>
            </a:r>
          </a:p>
          <a:p>
            <a:pPr lvl="0"/>
            <a:r>
              <a:rPr lang="en-US" sz="3600" dirty="0"/>
              <a:t>More power, more resources needed</a:t>
            </a:r>
          </a:p>
          <a:p>
            <a:pPr lvl="0"/>
            <a:r>
              <a:rPr lang="en-US" sz="3600" dirty="0"/>
              <a:t>Structured data</a:t>
            </a:r>
          </a:p>
          <a:p>
            <a:pPr lvl="0"/>
            <a:r>
              <a:rPr lang="en-US" sz="3600" dirty="0"/>
              <a:t>Atomic transactions</a:t>
            </a: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4600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a:t>Relational Databases</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err="1" smtClean="0"/>
              <a:t>MyISAM</a:t>
            </a:r>
            <a:endParaRPr lang="en-US" sz="3600" b="1" dirty="0" smtClean="0"/>
          </a:p>
          <a:p>
            <a:pPr marL="0" indent="0">
              <a:buNone/>
            </a:pPr>
            <a:endParaRPr lang="en-US" sz="2800" dirty="0"/>
          </a:p>
          <a:p>
            <a:pPr lvl="0"/>
            <a:r>
              <a:rPr lang="en-US" sz="2800" dirty="0"/>
              <a:t>Simple to design and create</a:t>
            </a:r>
          </a:p>
          <a:p>
            <a:pPr lvl="0"/>
            <a:r>
              <a:rPr lang="en-US" sz="2800" dirty="0"/>
              <a:t>No foreign key relationships between tables</a:t>
            </a:r>
          </a:p>
          <a:p>
            <a:pPr lvl="0"/>
            <a:r>
              <a:rPr lang="en-US" sz="2800" dirty="0"/>
              <a:t>Faster than </a:t>
            </a:r>
            <a:r>
              <a:rPr lang="en-US" sz="2800" dirty="0" err="1"/>
              <a:t>InnoDB</a:t>
            </a:r>
            <a:r>
              <a:rPr lang="en-US" sz="2800" dirty="0"/>
              <a:t>, because of simpler structure</a:t>
            </a:r>
          </a:p>
          <a:p>
            <a:pPr lvl="0"/>
            <a:r>
              <a:rPr lang="en-US" sz="2800" dirty="0"/>
              <a:t>Full-text indexing</a:t>
            </a:r>
          </a:p>
          <a:p>
            <a:pPr lvl="0"/>
            <a:r>
              <a:rPr lang="en-US" sz="2800" dirty="0"/>
              <a:t>Good for read-intensive tables</a:t>
            </a: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08819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a:t>Relational Databases</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err="1" smtClean="0"/>
              <a:t>MyISAM</a:t>
            </a:r>
            <a:r>
              <a:rPr lang="en-US" sz="3600" b="1" dirty="0" smtClean="0"/>
              <a:t> </a:t>
            </a:r>
            <a:r>
              <a:rPr lang="en-US" sz="3600" i="1" dirty="0"/>
              <a:t>Limitations</a:t>
            </a:r>
            <a:r>
              <a:rPr lang="en-US" sz="3600" i="1" dirty="0" smtClean="0"/>
              <a:t>:</a:t>
            </a:r>
          </a:p>
          <a:p>
            <a:pPr marL="0" indent="0">
              <a:buNone/>
            </a:pPr>
            <a:endParaRPr lang="en-US" sz="2800" dirty="0"/>
          </a:p>
          <a:p>
            <a:pPr lvl="0"/>
            <a:r>
              <a:rPr lang="en-US" sz="2800" dirty="0"/>
              <a:t>No foreign keys / cascading deletes/updates</a:t>
            </a:r>
          </a:p>
          <a:p>
            <a:pPr lvl="0"/>
            <a:r>
              <a:rPr lang="en-US" sz="2800" dirty="0"/>
              <a:t>No transaction integrity</a:t>
            </a:r>
          </a:p>
          <a:p>
            <a:pPr lvl="0"/>
            <a:r>
              <a:rPr lang="en-US" sz="2800" dirty="0"/>
              <a:t>No rollback abilities</a:t>
            </a:r>
          </a:p>
          <a:p>
            <a:pPr lvl="0"/>
            <a:r>
              <a:rPr lang="en-US" sz="2800" dirty="0"/>
              <a:t>Row limit of 4,284,867,296 rows</a:t>
            </a:r>
          </a:p>
          <a:p>
            <a:pPr lvl="0"/>
            <a:r>
              <a:rPr lang="en-US" sz="2800" dirty="0"/>
              <a:t>Maximum 64 indexes per row</a:t>
            </a:r>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7395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1824"/>
            <a:ext cx="8229600" cy="1039091"/>
          </a:xfrm>
        </p:spPr>
        <p:txBody>
          <a:bodyPr/>
          <a:lstStyle/>
          <a:p>
            <a:r>
              <a:rPr lang="en-US" b="1" dirty="0"/>
              <a:t>Relational Databases</a:t>
            </a:r>
            <a:r>
              <a:rPr lang="en-US" b="1" dirty="0" smtClean="0"/>
              <a:t>:</a:t>
            </a:r>
            <a:endParaRPr lang="en-US" b="1" dirty="0"/>
          </a:p>
        </p:txBody>
      </p:sp>
      <p:sp>
        <p:nvSpPr>
          <p:cNvPr id="3" name="Content Placeholder 2"/>
          <p:cNvSpPr>
            <a:spLocks noGrp="1"/>
          </p:cNvSpPr>
          <p:nvPr>
            <p:ph idx="1"/>
          </p:nvPr>
        </p:nvSpPr>
        <p:spPr>
          <a:xfrm>
            <a:off x="457200" y="2090915"/>
            <a:ext cx="8229600" cy="4295435"/>
          </a:xfrm>
        </p:spPr>
        <p:txBody>
          <a:bodyPr>
            <a:noAutofit/>
          </a:bodyPr>
          <a:lstStyle/>
          <a:p>
            <a:pPr marL="0" indent="0">
              <a:buNone/>
            </a:pPr>
            <a:r>
              <a:rPr lang="en-US" sz="3600" b="1" dirty="0" err="1" smtClean="0"/>
              <a:t>InnoDB</a:t>
            </a:r>
            <a:endParaRPr lang="en-US" sz="3600" b="1" dirty="0" smtClean="0"/>
          </a:p>
          <a:p>
            <a:pPr marL="0" indent="0">
              <a:buNone/>
            </a:pPr>
            <a:endParaRPr lang="en-US" sz="2800" dirty="0"/>
          </a:p>
          <a:p>
            <a:pPr lvl="0"/>
            <a:r>
              <a:rPr lang="en-US" sz="2800" dirty="0"/>
              <a:t>Support for transactions</a:t>
            </a:r>
          </a:p>
          <a:p>
            <a:pPr lvl="0"/>
            <a:r>
              <a:rPr lang="en-US" sz="2800" dirty="0"/>
              <a:t>Row-level locking </a:t>
            </a:r>
            <a:r>
              <a:rPr lang="en-US" sz="2800" i="1" dirty="0"/>
              <a:t>(to properly handle multiple concurrent requests)</a:t>
            </a:r>
            <a:endParaRPr lang="en-US" sz="2800" dirty="0"/>
          </a:p>
          <a:p>
            <a:pPr lvl="0"/>
            <a:r>
              <a:rPr lang="en-US" sz="2800" dirty="0"/>
              <a:t>Foreign key constraints ensure integrity of database structure</a:t>
            </a:r>
          </a:p>
          <a:p>
            <a:r>
              <a:rPr lang="en-US" sz="2800" dirty="0"/>
              <a:t>Support large buffer pool of data and indexes</a:t>
            </a:r>
            <a:r>
              <a:rPr lang="en-US" sz="2800" dirty="0" smtClean="0">
                <a:effectLst/>
              </a:rPr>
              <a:t> </a:t>
            </a:r>
            <a:endParaRPr lang="en-US" sz="2800" dirty="0"/>
          </a:p>
        </p:txBody>
      </p:sp>
      <p:grpSp>
        <p:nvGrpSpPr>
          <p:cNvPr id="4" name="Group 3"/>
          <p:cNvGrpSpPr/>
          <p:nvPr/>
        </p:nvGrpSpPr>
        <p:grpSpPr>
          <a:xfrm>
            <a:off x="0" y="0"/>
            <a:ext cx="9144000" cy="699840"/>
            <a:chOff x="-12700" y="1041400"/>
            <a:chExt cx="9144000" cy="699840"/>
          </a:xfrm>
        </p:grpSpPr>
        <p:sp>
          <p:nvSpPr>
            <p:cNvPr id="5" name="Rectangle 4"/>
            <p:cNvSpPr/>
            <p:nvPr/>
          </p:nvSpPr>
          <p:spPr>
            <a:xfrm>
              <a:off x="-12700" y="1041400"/>
              <a:ext cx="9144000" cy="69984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spcBef>
                  <a:spcPct val="0"/>
                </a:spcBef>
              </a:pPr>
              <a:endParaRPr lang="en-US" sz="1000" dirty="0">
                <a:latin typeface="Helvetica Neue"/>
                <a:cs typeface="Helvetica Neue"/>
              </a:endParaRPr>
            </a:p>
          </p:txBody>
        </p:sp>
        <p:sp>
          <p:nvSpPr>
            <p:cNvPr id="6" name="Text Placeholder 2"/>
            <p:cNvSpPr txBox="1">
              <a:spLocks/>
            </p:cNvSpPr>
            <p:nvPr/>
          </p:nvSpPr>
          <p:spPr bwMode="auto">
            <a:xfrm>
              <a:off x="6829910" y="1284442"/>
              <a:ext cx="2094097" cy="2285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r>
                <a:rPr lang="en-US" sz="1000" b="1" dirty="0" smtClean="0">
                  <a:solidFill>
                    <a:srgbClr val="FFFFFF"/>
                  </a:solidFill>
                  <a:latin typeface="Helvetica Neue"/>
                  <a:cs typeface="Helvetica Neue"/>
                </a:rPr>
                <a:t>Databases</a:t>
              </a:r>
              <a:endParaRPr lang="en-US" sz="1000" b="1" dirty="0">
                <a:solidFill>
                  <a:srgbClr val="FFFFFF"/>
                </a:solidFill>
                <a:latin typeface="Helvetica Neue"/>
                <a:cs typeface="Helvetica Neue"/>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284442"/>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55776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1210</Words>
  <Application>Microsoft Macintosh PowerPoint</Application>
  <PresentationFormat>On-screen Show (4:3)</PresentationFormat>
  <Paragraphs>234</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Code Review:</vt:lpstr>
      <vt:lpstr>Code Review:</vt:lpstr>
      <vt:lpstr>Code Review:</vt:lpstr>
      <vt:lpstr>Databases</vt:lpstr>
      <vt:lpstr>Relational Databases:</vt:lpstr>
      <vt:lpstr>Relational Databases:</vt:lpstr>
      <vt:lpstr>Relational Databases:</vt:lpstr>
      <vt:lpstr>Relational Databases:</vt:lpstr>
      <vt:lpstr>Relational Databases:</vt:lpstr>
      <vt:lpstr>NoSQL:</vt:lpstr>
      <vt:lpstr>NoSQL:</vt:lpstr>
      <vt:lpstr>NoSQL:</vt:lpstr>
      <vt:lpstr>NoSQL:</vt:lpstr>
      <vt:lpstr>NoSQL:</vt:lpstr>
      <vt:lpstr>Database Optimizations:</vt:lpstr>
      <vt:lpstr>Database Relationships:</vt:lpstr>
      <vt:lpstr>Database joins:</vt:lpstr>
      <vt:lpstr>Object-Relational Mapping:</vt:lpstr>
      <vt:lpstr>Active Records vs Data Mapper:</vt:lpstr>
      <vt:lpstr>Active Records vs Data Mapper:</vt:lpstr>
      <vt:lpstr>Active Records vs Data Mapper:</vt:lpstr>
      <vt:lpstr>Active Records vs Data Mapper:</vt:lpstr>
    </vt:vector>
  </TitlesOfParts>
  <Company>Polytechnic Institute of NYU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Aleksandr Rogozin</dc:creator>
  <cp:lastModifiedBy>Aleksandr Rogozin</cp:lastModifiedBy>
  <cp:revision>64</cp:revision>
  <dcterms:created xsi:type="dcterms:W3CDTF">2016-03-07T21:39:15Z</dcterms:created>
  <dcterms:modified xsi:type="dcterms:W3CDTF">2016-03-07T22:29:36Z</dcterms:modified>
</cp:coreProperties>
</file>