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2" d="100"/>
          <a:sy n="122"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06B91-B54B-1948-AC8B-14699C318F11}" type="datetimeFigureOut">
              <a:rPr lang="en-US" smtClean="0"/>
              <a:t>2/22/16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4E6D0-19F5-524A-997A-CEAA9614B282}" type="slidenum">
              <a:rPr lang="en-US" smtClean="0"/>
              <a:t>‹#›</a:t>
            </a:fld>
            <a:endParaRPr lang="en-US"/>
          </a:p>
        </p:txBody>
      </p:sp>
    </p:spTree>
    <p:extLst>
      <p:ext uri="{BB962C8B-B14F-4D97-AF65-F5344CB8AC3E}">
        <p14:creationId xmlns:p14="http://schemas.microsoft.com/office/powerpoint/2010/main" val="42142887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2</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11</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12</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13</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14</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15</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16</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17</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18</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19</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3</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4</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5</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6</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7</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8</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9</a:t>
            </a:fld>
            <a:endParaRPr lang="en-US"/>
          </a:p>
        </p:txBody>
      </p:sp>
    </p:spTree>
    <p:extLst>
      <p:ext uri="{BB962C8B-B14F-4D97-AF65-F5344CB8AC3E}">
        <p14:creationId xmlns:p14="http://schemas.microsoft.com/office/powerpoint/2010/main" val="162657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649B5-1C6E-4B49-B92F-FFA47CDA0DE4}" type="slidenum">
              <a:rPr lang="en-US" smtClean="0"/>
              <a:t>10</a:t>
            </a:fld>
            <a:endParaRPr lang="en-US"/>
          </a:p>
        </p:txBody>
      </p:sp>
    </p:spTree>
    <p:extLst>
      <p:ext uri="{BB962C8B-B14F-4D97-AF65-F5344CB8AC3E}">
        <p14:creationId xmlns:p14="http://schemas.microsoft.com/office/powerpoint/2010/main" val="1626571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8912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426688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92091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305246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0A006-3143-1B43-9AB0-C10BFBED21C9}"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1800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70070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0A006-3143-1B43-9AB0-C10BFBED21C9}"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24705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0A006-3143-1B43-9AB0-C10BFBED21C9}"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156617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0A006-3143-1B43-9AB0-C10BFBED21C9}"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428137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36628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A006-3143-1B43-9AB0-C10BFBED21C9}"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ACAFF-6E46-0843-BA4D-3F20EAC59675}" type="slidenum">
              <a:rPr lang="en-US" smtClean="0"/>
              <a:t>‹#›</a:t>
            </a:fld>
            <a:endParaRPr lang="en-US"/>
          </a:p>
        </p:txBody>
      </p:sp>
    </p:spTree>
    <p:extLst>
      <p:ext uri="{BB962C8B-B14F-4D97-AF65-F5344CB8AC3E}">
        <p14:creationId xmlns:p14="http://schemas.microsoft.com/office/powerpoint/2010/main" val="2326244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A006-3143-1B43-9AB0-C10BFBED21C9}" type="datetimeFigureOut">
              <a:rPr lang="en-US" smtClean="0"/>
              <a:t>2/22/16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ACAFF-6E46-0843-BA4D-3F20EAC59675}" type="slidenum">
              <a:rPr lang="en-US" smtClean="0"/>
              <a:t>‹#›</a:t>
            </a:fld>
            <a:endParaRPr lang="en-US"/>
          </a:p>
        </p:txBody>
      </p:sp>
    </p:spTree>
    <p:extLst>
      <p:ext uri="{BB962C8B-B14F-4D97-AF65-F5344CB8AC3E}">
        <p14:creationId xmlns:p14="http://schemas.microsoft.com/office/powerpoint/2010/main" val="1394126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2083463"/>
            <a:ext cx="4205288" cy="3200400"/>
            <a:chOff x="-12700" y="1041400"/>
            <a:chExt cx="4205288" cy="3200400"/>
          </a:xfrm>
        </p:grpSpPr>
        <p:sp>
          <p:nvSpPr>
            <p:cNvPr id="5" name="Rectangle 4"/>
            <p:cNvSpPr/>
            <p:nvPr/>
          </p:nvSpPr>
          <p:spPr>
            <a:xfrm>
              <a:off x="-12700" y="1041400"/>
              <a:ext cx="4205288" cy="320040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257175" y="2951363"/>
              <a:ext cx="3638550" cy="7858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1400" b="1" dirty="0" smtClean="0">
                  <a:solidFill>
                    <a:schemeClr val="bg1"/>
                  </a:solidFill>
                  <a:latin typeface="Helvetica Neue"/>
                  <a:cs typeface="Helvetica Neue"/>
                </a:rPr>
                <a:t>Application Services</a:t>
              </a:r>
              <a:endParaRPr lang="en-US" sz="1400" b="1" dirty="0">
                <a:solidFill>
                  <a:schemeClr val="bg1"/>
                </a:solidFill>
                <a:latin typeface="Helvetica Neue"/>
                <a:cs typeface="Helvetica Neue"/>
              </a:endParaRPr>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98743"/>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txBox="1">
              <a:spLocks/>
            </p:cNvSpPr>
            <p:nvPr/>
          </p:nvSpPr>
          <p:spPr bwMode="auto">
            <a:xfrm>
              <a:off x="257175" y="2609769"/>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a:solidFill>
                    <a:schemeClr val="bg1"/>
                  </a:solidFill>
                  <a:latin typeface="Helvetica Neue"/>
                  <a:cs typeface="Helvetica Neue"/>
                </a:rPr>
                <a:t>CS-Y 6015 Software Engineering for Web Applications</a:t>
              </a:r>
            </a:p>
          </p:txBody>
        </p:sp>
        <p:sp>
          <p:nvSpPr>
            <p:cNvPr id="10" name="Text Placeholder 2"/>
            <p:cNvSpPr txBox="1">
              <a:spLocks/>
            </p:cNvSpPr>
            <p:nvPr/>
          </p:nvSpPr>
          <p:spPr bwMode="auto">
            <a:xfrm>
              <a:off x="257175" y="3737198"/>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smtClean="0">
                  <a:solidFill>
                    <a:schemeClr val="bg1"/>
                  </a:solidFill>
                  <a:latin typeface="Helvetica Neue"/>
                  <a:cs typeface="Helvetica Neue"/>
                </a:rPr>
                <a:t>Aleksandr Rogozin</a:t>
              </a:r>
            </a:p>
            <a:p>
              <a:pPr algn="l">
                <a:spcBef>
                  <a:spcPct val="0"/>
                </a:spcBef>
              </a:pPr>
              <a:r>
                <a:rPr lang="en-US" sz="800" dirty="0" smtClean="0">
                  <a:solidFill>
                    <a:schemeClr val="bg1"/>
                  </a:solidFill>
                  <a:latin typeface="Helvetica Neue"/>
                  <a:cs typeface="Helvetica Neue"/>
                </a:rPr>
                <a:t>February </a:t>
              </a:r>
              <a:r>
                <a:rPr lang="en-US" sz="800" dirty="0" smtClean="0">
                  <a:solidFill>
                    <a:schemeClr val="bg1"/>
                  </a:solidFill>
                  <a:latin typeface="Helvetica Neue"/>
                  <a:cs typeface="Helvetica Neue"/>
                </a:rPr>
                <a:t>22</a:t>
              </a:r>
              <a:endParaRPr lang="en-US" sz="800" dirty="0">
                <a:solidFill>
                  <a:schemeClr val="bg1"/>
                </a:solidFill>
                <a:latin typeface="Helvetica Neue"/>
                <a:cs typeface="Helvetica Neue"/>
              </a:endParaRPr>
            </a:p>
          </p:txBody>
        </p:sp>
      </p:grpSp>
    </p:spTree>
    <p:extLst>
      <p:ext uri="{BB962C8B-B14F-4D97-AF65-F5344CB8AC3E}">
        <p14:creationId xmlns:p14="http://schemas.microsoft.com/office/powerpoint/2010/main" val="1116355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Encryption in </a:t>
            </a:r>
            <a:r>
              <a:rPr lang="en-US" sz="5400" b="1" dirty="0" err="1" smtClean="0">
                <a:solidFill>
                  <a:schemeClr val="bg1">
                    <a:lumMod val="85000"/>
                    <a:lumOff val="15000"/>
                  </a:schemeClr>
                </a:solidFill>
              </a:rPr>
              <a:t>Laravel</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938992"/>
            </a:xfrm>
            <a:prstGeom prst="rect">
              <a:avLst/>
            </a:prstGeom>
          </p:spPr>
          <p:txBody>
            <a:bodyPr wrap="square">
              <a:spAutoFit/>
            </a:bodyPr>
            <a:lstStyle/>
            <a:p>
              <a:r>
                <a:rPr lang="en-US" sz="2400" dirty="0" err="1" smtClean="0">
                  <a:solidFill>
                    <a:srgbClr val="000000"/>
                  </a:solidFill>
                  <a:latin typeface="Helvetica Neue"/>
                  <a:cs typeface="Helvetica Neue"/>
                </a:rPr>
                <a:t>Laravel</a:t>
              </a:r>
              <a:r>
                <a:rPr lang="en-US" sz="2400" dirty="0" smtClean="0">
                  <a:solidFill>
                    <a:srgbClr val="000000"/>
                  </a:solidFill>
                  <a:latin typeface="Helvetica Neue"/>
                  <a:cs typeface="Helvetica Neue"/>
                </a:rPr>
                <a:t> uses </a:t>
              </a:r>
              <a:r>
                <a:rPr lang="en-US" sz="2400" dirty="0" err="1" smtClean="0">
                  <a:solidFill>
                    <a:srgbClr val="000000"/>
                  </a:solidFill>
                  <a:latin typeface="Helvetica Neue"/>
                  <a:cs typeface="Helvetica Neue"/>
                </a:rPr>
                <a:t>OpenSSL</a:t>
              </a:r>
              <a:r>
                <a:rPr lang="en-US" sz="2400" dirty="0" smtClean="0">
                  <a:solidFill>
                    <a:srgbClr val="000000"/>
                  </a:solidFill>
                  <a:latin typeface="Helvetica Neue"/>
                  <a:cs typeface="Helvetica Neue"/>
                </a:rPr>
                <a:t> with AES-256-CBC crypt cypher. All messages are signed with message authentication code (MAC) to detect any modifications to the encrypted string. This is a symmetric encryption.</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4162432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Command Line Tools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200328"/>
            </a:xfrm>
            <a:prstGeom prst="rect">
              <a:avLst/>
            </a:prstGeom>
          </p:spPr>
          <p:txBody>
            <a:bodyPr wrap="square">
              <a:spAutoFit/>
            </a:bodyPr>
            <a:lstStyle/>
            <a:p>
              <a:r>
                <a:rPr lang="en-US" sz="2400" dirty="0" smtClean="0">
                  <a:solidFill>
                    <a:srgbClr val="000000"/>
                  </a:solidFill>
                  <a:latin typeface="Helvetica Neue"/>
                  <a:cs typeface="Helvetica Neue"/>
                </a:rPr>
                <a:t>Command line scripts are executed through your terminal session on a server. Artisan is an example of command line tool.</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36480120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308324"/>
            </a:xfrm>
            <a:prstGeom prst="rect">
              <a:avLst/>
            </a:prstGeom>
          </p:spPr>
          <p:txBody>
            <a:bodyPr wrap="square">
              <a:spAutoFit/>
            </a:bodyPr>
            <a:lstStyle/>
            <a:p>
              <a:r>
                <a:rPr lang="en-US" sz="2400" dirty="0" smtClean="0">
                  <a:solidFill>
                    <a:srgbClr val="000000"/>
                  </a:solidFill>
                  <a:latin typeface="Helvetica Neue"/>
                  <a:cs typeface="Helvetica Neue"/>
                </a:rPr>
                <a:t>Caching is a technique used to speed up data lookups in your application. Instead of processing data that does not get updated often, you might want to create a cached version of that data, which will store the output and provide that output to users instead.</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5626517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 Methods: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Upfront Population</a:t>
              </a:r>
            </a:p>
            <a:p>
              <a:r>
                <a:rPr lang="en-US" sz="2800" dirty="0" smtClean="0">
                  <a:solidFill>
                    <a:srgbClr val="000000"/>
                  </a:solidFill>
                  <a:latin typeface="Helvetica Neue"/>
                  <a:cs typeface="Helvetica Neue"/>
                </a:rPr>
                <a:t>2.	Lazy Population</a:t>
              </a:r>
            </a:p>
          </p:txBody>
        </p:sp>
      </p:grpSp>
    </p:spTree>
    <p:extLst>
      <p:ext uri="{BB962C8B-B14F-4D97-AF65-F5344CB8AC3E}">
        <p14:creationId xmlns:p14="http://schemas.microsoft.com/office/powerpoint/2010/main" val="5409779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Cache Expiration: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Time based expiration</a:t>
              </a:r>
            </a:p>
            <a:p>
              <a:r>
                <a:rPr lang="en-US" sz="2800" dirty="0" smtClean="0">
                  <a:solidFill>
                    <a:srgbClr val="000000"/>
                  </a:solidFill>
                  <a:latin typeface="Helvetica Neue"/>
                  <a:cs typeface="Helvetica Neue"/>
                </a:rPr>
                <a:t>2.	Active expiration</a:t>
              </a:r>
            </a:p>
          </p:txBody>
        </p:sp>
      </p:grpSp>
    </p:spTree>
    <p:extLst>
      <p:ext uri="{BB962C8B-B14F-4D97-AF65-F5344CB8AC3E}">
        <p14:creationId xmlns:p14="http://schemas.microsoft.com/office/powerpoint/2010/main" val="1797180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What can you cache?</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246769"/>
            </a:xfrm>
            <a:prstGeom prst="rect">
              <a:avLst/>
            </a:prstGeom>
          </p:spPr>
          <p:txBody>
            <a:bodyPr wrap="square">
              <a:spAutoFit/>
            </a:bodyPr>
            <a:lstStyle/>
            <a:p>
              <a:pPr marL="514350" indent="-514350">
                <a:buFont typeface="+mj-lt"/>
                <a:buAutoNum type="arabicPeriod"/>
              </a:pPr>
              <a:r>
                <a:rPr lang="en-US" sz="2800" dirty="0" smtClean="0">
                  <a:solidFill>
                    <a:srgbClr val="000000"/>
                  </a:solidFill>
                  <a:latin typeface="Helvetica Neue"/>
                  <a:cs typeface="Helvetica Neue"/>
                </a:rPr>
                <a:t>Files</a:t>
              </a:r>
            </a:p>
            <a:p>
              <a:pPr marL="971550" lvl="1" indent="-514350">
                <a:buFont typeface="+mj-lt"/>
                <a:buAutoNum type="arabicPeriod"/>
              </a:pPr>
              <a:r>
                <a:rPr lang="en-US" sz="2800" dirty="0" smtClean="0">
                  <a:solidFill>
                    <a:srgbClr val="000000"/>
                  </a:solidFill>
                  <a:latin typeface="Helvetica Neue"/>
                  <a:cs typeface="Helvetica Neue"/>
                </a:rPr>
                <a:t>Controllers, Jobs</a:t>
              </a:r>
            </a:p>
            <a:p>
              <a:pPr marL="971550" lvl="1" indent="-514350">
                <a:buFont typeface="+mj-lt"/>
                <a:buAutoNum type="arabicPeriod"/>
              </a:pPr>
              <a:r>
                <a:rPr lang="en-US" sz="2800" dirty="0" smtClean="0">
                  <a:solidFill>
                    <a:srgbClr val="000000"/>
                  </a:solidFill>
                  <a:latin typeface="Helvetica Neue"/>
                  <a:cs typeface="Helvetica Neue"/>
                </a:rPr>
                <a:t>CSS, HTML, JS</a:t>
              </a:r>
            </a:p>
            <a:p>
              <a:pPr marL="971550" lvl="1" indent="-514350">
                <a:buFont typeface="+mj-lt"/>
                <a:buAutoNum type="arabicPeriod"/>
              </a:pPr>
              <a:endParaRPr lang="en-US" sz="2800" dirty="0" smtClean="0">
                <a:solidFill>
                  <a:srgbClr val="000000"/>
                </a:solidFill>
                <a:latin typeface="Helvetica Neue"/>
                <a:cs typeface="Helvetica Neue"/>
              </a:endParaRPr>
            </a:p>
            <a:p>
              <a:pPr marL="514350" indent="-514350">
                <a:buFont typeface="+mj-lt"/>
                <a:buAutoNum type="arabicPeriod"/>
              </a:pPr>
              <a:r>
                <a:rPr lang="en-US" sz="2800" dirty="0" smtClean="0">
                  <a:solidFill>
                    <a:srgbClr val="000000"/>
                  </a:solidFill>
                  <a:latin typeface="Helvetica Neue"/>
                  <a:cs typeface="Helvetica Neue"/>
                </a:rPr>
                <a:t>Database query results</a:t>
              </a:r>
              <a:endParaRPr lang="en-US" sz="2800" dirty="0" smtClean="0">
                <a:solidFill>
                  <a:srgbClr val="000000"/>
                </a:solidFill>
                <a:latin typeface="Helvetica Neue"/>
                <a:cs typeface="Helvetica Neue"/>
              </a:endParaRPr>
            </a:p>
          </p:txBody>
        </p:sp>
      </p:grpSp>
    </p:spTree>
    <p:extLst>
      <p:ext uri="{BB962C8B-B14F-4D97-AF65-F5344CB8AC3E}">
        <p14:creationId xmlns:p14="http://schemas.microsoft.com/office/powerpoint/2010/main" val="30877680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Caching Applications: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15882"/>
            </a:xfrm>
            <a:prstGeom prst="rect">
              <a:avLst/>
            </a:prstGeom>
          </p:spPr>
          <p:txBody>
            <a:bodyPr wrap="square">
              <a:spAutoFit/>
            </a:bodyPr>
            <a:lstStyle/>
            <a:p>
              <a:pPr marL="514350" indent="-514350">
                <a:buFont typeface="+mj-lt"/>
                <a:buAutoNum type="arabicPeriod"/>
              </a:pPr>
              <a:r>
                <a:rPr lang="en-US" sz="2800" dirty="0" err="1" smtClean="0">
                  <a:solidFill>
                    <a:srgbClr val="000000"/>
                  </a:solidFill>
                  <a:latin typeface="Helvetica Neue"/>
                  <a:cs typeface="Helvetica Neue"/>
                </a:rPr>
                <a:t>Memcached</a:t>
              </a:r>
              <a:endParaRPr lang="en-US" sz="2800" dirty="0" smtClean="0">
                <a:solidFill>
                  <a:srgbClr val="000000"/>
                </a:solidFill>
                <a:latin typeface="Helvetica Neue"/>
                <a:cs typeface="Helvetica Neue"/>
              </a:endParaRPr>
            </a:p>
            <a:p>
              <a:pPr marL="514350" indent="-514350">
                <a:buFont typeface="+mj-lt"/>
                <a:buAutoNum type="arabicPeriod"/>
              </a:pPr>
              <a:r>
                <a:rPr lang="en-US" sz="2800" dirty="0" err="1" smtClean="0">
                  <a:solidFill>
                    <a:srgbClr val="000000"/>
                  </a:solidFill>
                  <a:latin typeface="Helvetica Neue"/>
                  <a:cs typeface="Helvetica Neue"/>
                </a:rPr>
                <a:t>Redis</a:t>
              </a:r>
              <a:endParaRPr lang="en-US" sz="2800" dirty="0" smtClean="0">
                <a:solidFill>
                  <a:srgbClr val="000000"/>
                </a:solidFill>
                <a:latin typeface="Helvetica Neue"/>
                <a:cs typeface="Helvetica Neue"/>
              </a:endParaRPr>
            </a:p>
            <a:p>
              <a:pPr marL="514350" indent="-514350">
                <a:buFont typeface="+mj-lt"/>
                <a:buAutoNum type="arabicPeriod"/>
              </a:pPr>
              <a:endParaRPr lang="en-US" sz="2800" dirty="0">
                <a:solidFill>
                  <a:srgbClr val="000000"/>
                </a:solidFill>
                <a:latin typeface="Helvetica Neue"/>
                <a:cs typeface="Helvetica Neue"/>
              </a:endParaRPr>
            </a:p>
            <a:p>
              <a:r>
                <a:rPr lang="en-US" sz="2800" b="1" dirty="0" smtClean="0">
                  <a:solidFill>
                    <a:srgbClr val="000000"/>
                  </a:solidFill>
                  <a:latin typeface="Helvetica Neue"/>
                  <a:cs typeface="Helvetica Neue"/>
                </a:rPr>
                <a:t>Which one do I choose?</a:t>
              </a:r>
              <a:endParaRPr lang="en-US" sz="2800" b="1" dirty="0" smtClean="0">
                <a:solidFill>
                  <a:srgbClr val="000000"/>
                </a:solidFill>
                <a:latin typeface="Helvetica Neue"/>
                <a:cs typeface="Helvetica Neue"/>
              </a:endParaRPr>
            </a:p>
          </p:txBody>
        </p:sp>
      </p:grpSp>
    </p:spTree>
    <p:extLst>
      <p:ext uri="{BB962C8B-B14F-4D97-AF65-F5344CB8AC3E}">
        <p14:creationId xmlns:p14="http://schemas.microsoft.com/office/powerpoint/2010/main" val="4034031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Error Handling:</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15882"/>
            </a:xfrm>
            <a:prstGeom prst="rect">
              <a:avLst/>
            </a:prstGeom>
          </p:spPr>
          <p:txBody>
            <a:bodyPr wrap="square">
              <a:spAutoFit/>
            </a:bodyPr>
            <a:lstStyle/>
            <a:p>
              <a:r>
                <a:rPr lang="en-US" sz="2800" dirty="0"/>
                <a:t>Error handling is one of the most important aspects of web application. While some errors may cause unsatisfactory user experience, others may lead to security issues.</a:t>
              </a:r>
              <a:r>
                <a:rPr lang="en-US" sz="2800" dirty="0" smtClean="0">
                  <a:effectLst/>
                </a:rPr>
                <a:t> </a:t>
              </a:r>
              <a:endParaRPr lang="en-US" sz="2800" b="1" dirty="0" smtClean="0">
                <a:solidFill>
                  <a:srgbClr val="000000"/>
                </a:solidFill>
                <a:latin typeface="Helvetica Neue"/>
                <a:cs typeface="Helvetica Neue"/>
              </a:endParaRPr>
            </a:p>
          </p:txBody>
        </p:sp>
      </p:grpSp>
    </p:spTree>
    <p:extLst>
      <p:ext uri="{BB962C8B-B14F-4D97-AF65-F5344CB8AC3E}">
        <p14:creationId xmlns:p14="http://schemas.microsoft.com/office/powerpoint/2010/main" val="23959191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Events: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2400" dirty="0"/>
                <a:t>Events in the web applications are implemented to provide developers with ability to detect and react using event listeners. In simple terms, you might have a user registration form in your application. The event broadcasts within your application when user creates an account. You may have another services listening for such events and send out a “welcome” email, or cache user profile.</a:t>
              </a:r>
            </a:p>
          </p:txBody>
        </p:sp>
      </p:grpSp>
    </p:spTree>
    <p:extLst>
      <p:ext uri="{BB962C8B-B14F-4D97-AF65-F5344CB8AC3E}">
        <p14:creationId xmlns:p14="http://schemas.microsoft.com/office/powerpoint/2010/main" val="31318561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Working with </a:t>
            </a:r>
            <a:r>
              <a:rPr lang="en-US" sz="5400" b="1" dirty="0" smtClean="0">
                <a:solidFill>
                  <a:schemeClr val="bg1">
                    <a:lumMod val="85000"/>
                    <a:lumOff val="15000"/>
                  </a:schemeClr>
                </a:solidFill>
              </a:rPr>
              <a:t>Files: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308324"/>
            </a:xfrm>
            <a:prstGeom prst="rect">
              <a:avLst/>
            </a:prstGeom>
          </p:spPr>
          <p:txBody>
            <a:bodyPr wrap="square">
              <a:spAutoFit/>
            </a:bodyPr>
            <a:lstStyle/>
            <a:p>
              <a:pPr lvl="0"/>
              <a:r>
                <a:rPr lang="en-US" sz="2400" dirty="0"/>
                <a:t>Storing, retrieving and deleting files and </a:t>
              </a:r>
              <a:r>
                <a:rPr lang="en-US" sz="2400" dirty="0" smtClean="0"/>
                <a:t>directories.</a:t>
              </a:r>
            </a:p>
            <a:p>
              <a:pPr lvl="0"/>
              <a:endParaRPr lang="en-US" sz="2400" dirty="0"/>
            </a:p>
            <a:p>
              <a:pPr lvl="0"/>
              <a:r>
                <a:rPr lang="en-US" sz="2400" b="1" dirty="0" smtClean="0"/>
                <a:t>Drivers:</a:t>
              </a:r>
            </a:p>
            <a:p>
              <a:pPr lvl="0"/>
              <a:endParaRPr lang="en-US" sz="2400" b="1" dirty="0"/>
            </a:p>
            <a:p>
              <a:pPr marL="457200" lvl="0" indent="-457200">
                <a:buFont typeface="+mj-lt"/>
                <a:buAutoNum type="arabicPeriod"/>
              </a:pPr>
              <a:r>
                <a:rPr lang="en-US" sz="2400" dirty="0" smtClean="0"/>
                <a:t>Native</a:t>
              </a:r>
            </a:p>
            <a:p>
              <a:pPr marL="457200" lvl="0" indent="-457200">
                <a:buFont typeface="+mj-lt"/>
                <a:buAutoNum type="arabicPeriod"/>
              </a:pPr>
              <a:r>
                <a:rPr lang="en-US" sz="2400" dirty="0" smtClean="0"/>
                <a:t>Third Party (</a:t>
              </a:r>
              <a:r>
                <a:rPr lang="en-US" sz="2400" dirty="0" err="1" smtClean="0"/>
                <a:t>Flysystem</a:t>
              </a:r>
              <a:r>
                <a:rPr lang="en-US" sz="2400" dirty="0" smtClean="0"/>
                <a:t>)</a:t>
              </a:r>
              <a:endParaRPr lang="en-US" sz="2400" dirty="0"/>
            </a:p>
          </p:txBody>
        </p:sp>
      </p:grpSp>
    </p:spTree>
    <p:extLst>
      <p:ext uri="{BB962C8B-B14F-4D97-AF65-F5344CB8AC3E}">
        <p14:creationId xmlns:p14="http://schemas.microsoft.com/office/powerpoint/2010/main" val="36103258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3200" dirty="0" smtClean="0">
                  <a:solidFill>
                    <a:srgbClr val="000000"/>
                  </a:solidFill>
                  <a:latin typeface="Helvetica Neue"/>
                  <a:cs typeface="Helvetica Neue"/>
                </a:rPr>
                <a:t>Authentication is used for access control. It is used by web application to determine user’s identity. Authentication does not determine what content and actions are available to a given user. </a:t>
              </a:r>
              <a:endParaRPr lang="en-US" sz="3200" dirty="0">
                <a:solidFill>
                  <a:srgbClr val="000000"/>
                </a:solidFill>
                <a:latin typeface="Helvetica Neue"/>
                <a:cs typeface="Helvetica Neue"/>
              </a:endParaRPr>
            </a:p>
          </p:txBody>
        </p:sp>
      </p:grpSp>
    </p:spTree>
    <p:extLst>
      <p:ext uri="{BB962C8B-B14F-4D97-AF65-F5344CB8AC3E}">
        <p14:creationId xmlns:p14="http://schemas.microsoft.com/office/powerpoint/2010/main" val="8674415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Forms of Authentication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2677656"/>
            </a:xfrm>
            <a:prstGeom prst="rect">
              <a:avLst/>
            </a:prstGeom>
          </p:spPr>
          <p:txBody>
            <a:bodyPr wrap="square">
              <a:spAutoFit/>
            </a:bodyPr>
            <a:lstStyle/>
            <a:p>
              <a:r>
                <a:rPr lang="en-US" sz="2800" dirty="0" smtClean="0">
                  <a:solidFill>
                    <a:srgbClr val="000000"/>
                  </a:solidFill>
                  <a:latin typeface="Helvetica Neue"/>
                  <a:cs typeface="Helvetica Neue"/>
                </a:rPr>
                <a:t>1.	Username and password we will use this method for our web applications </a:t>
              </a:r>
            </a:p>
            <a:p>
              <a:r>
                <a:rPr lang="en-US" sz="2800" dirty="0" smtClean="0">
                  <a:solidFill>
                    <a:srgbClr val="000000"/>
                  </a:solidFill>
                  <a:latin typeface="Helvetica Neue"/>
                  <a:cs typeface="Helvetica Neue"/>
                </a:rPr>
                <a:t>2.	Cards</a:t>
              </a:r>
            </a:p>
            <a:p>
              <a:r>
                <a:rPr lang="en-US" sz="2800" dirty="0" smtClean="0">
                  <a:solidFill>
                    <a:srgbClr val="000000"/>
                  </a:solidFill>
                  <a:latin typeface="Helvetica Neue"/>
                  <a:cs typeface="Helvetica Neue"/>
                </a:rPr>
                <a:t>3.	Retina scans</a:t>
              </a:r>
            </a:p>
            <a:p>
              <a:pPr marL="514350" indent="-514350">
                <a:buAutoNum type="arabicPeriod" startAt="4"/>
              </a:pPr>
              <a:r>
                <a:rPr lang="en-US" sz="2800" dirty="0" smtClean="0">
                  <a:solidFill>
                    <a:srgbClr val="000000"/>
                  </a:solidFill>
                  <a:latin typeface="Helvetica Neue"/>
                  <a:cs typeface="Helvetica Neue"/>
                </a:rPr>
                <a:t>Voice Recognition</a:t>
              </a:r>
            </a:p>
            <a:p>
              <a:pPr marL="514350" indent="-514350">
                <a:buAutoNum type="arabicPeriod" startAt="4"/>
              </a:pPr>
              <a:r>
                <a:rPr lang="en-US" sz="2800" dirty="0" smtClean="0">
                  <a:solidFill>
                    <a:srgbClr val="000000"/>
                  </a:solidFill>
                  <a:latin typeface="Helvetica Neue"/>
                  <a:cs typeface="Helvetica Neue"/>
                </a:rPr>
                <a:t>Fingerprints</a:t>
              </a:r>
            </a:p>
          </p:txBody>
        </p:sp>
      </p:grpSp>
    </p:spTree>
    <p:extLst>
      <p:ext uri="{BB962C8B-B14F-4D97-AF65-F5344CB8AC3E}">
        <p14:creationId xmlns:p14="http://schemas.microsoft.com/office/powerpoint/2010/main" val="41067615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108543"/>
            </a:xfrm>
            <a:prstGeom prst="rect">
              <a:avLst/>
            </a:prstGeom>
          </p:spPr>
          <p:txBody>
            <a:bodyPr wrap="square">
              <a:spAutoFit/>
            </a:bodyPr>
            <a:lstStyle/>
            <a:p>
              <a:r>
                <a:rPr lang="en-US" sz="2800" b="1" dirty="0" smtClean="0">
                  <a:solidFill>
                    <a:srgbClr val="000000"/>
                  </a:solidFill>
                  <a:latin typeface="Helvetica Neue"/>
                  <a:cs typeface="Helvetica Neue"/>
                </a:rPr>
                <a:t>Cookies</a:t>
              </a:r>
            </a:p>
            <a:p>
              <a:endParaRPr lang="en-US" sz="2800" b="1" dirty="0" smtClean="0">
                <a:solidFill>
                  <a:srgbClr val="000000"/>
                </a:solidFill>
                <a:latin typeface="Helvetica Neue"/>
                <a:cs typeface="Helvetica Neue"/>
              </a:endParaRPr>
            </a:p>
            <a:p>
              <a:r>
                <a:rPr lang="en-US" sz="2000" dirty="0" smtClean="0">
                  <a:solidFill>
                    <a:srgbClr val="000000"/>
                  </a:solidFill>
                  <a:latin typeface="Helvetica Neue"/>
                  <a:cs typeface="Helvetica Neue"/>
                </a:rPr>
                <a:t>A small piece of text stored in a browser. Web browser passes cookies to a server via HTTP protocol in the request header. In order to set a cookie, you would use Set-Cookie: name=value and Browser will send it as Cookie: name=value. Common examples of cookies are site preferences, shopping card items, and server session identification.</a:t>
              </a:r>
            </a:p>
          </p:txBody>
        </p:sp>
      </p:grpSp>
    </p:spTree>
    <p:extLst>
      <p:ext uri="{BB962C8B-B14F-4D97-AF65-F5344CB8AC3E}">
        <p14:creationId xmlns:p14="http://schemas.microsoft.com/office/powerpoint/2010/main" val="3089090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877437"/>
            </a:xfrm>
            <a:prstGeom prst="rect">
              <a:avLst/>
            </a:prstGeom>
          </p:spPr>
          <p:txBody>
            <a:bodyPr wrap="square">
              <a:spAutoFit/>
            </a:bodyPr>
            <a:lstStyle/>
            <a:p>
              <a:r>
                <a:rPr lang="en-US" sz="2800" b="1" dirty="0" smtClean="0">
                  <a:solidFill>
                    <a:srgbClr val="000000"/>
                  </a:solidFill>
                  <a:latin typeface="Helvetica Neue"/>
                  <a:cs typeface="Helvetica Neue"/>
                </a:rPr>
                <a:t>Sessions</a:t>
              </a:r>
            </a:p>
            <a:p>
              <a:endParaRPr lang="en-US" sz="2800" b="1" dirty="0" smtClean="0">
                <a:solidFill>
                  <a:srgbClr val="000000"/>
                </a:solidFill>
                <a:latin typeface="Helvetica Neue"/>
                <a:cs typeface="Helvetica Neue"/>
              </a:endParaRPr>
            </a:p>
            <a:p>
              <a:r>
                <a:rPr lang="en-US" sz="2000" dirty="0" smtClean="0">
                  <a:solidFill>
                    <a:srgbClr val="000000"/>
                  </a:solidFill>
                  <a:latin typeface="Helvetica Neue"/>
                  <a:cs typeface="Helvetica Neue"/>
                </a:rPr>
                <a:t>A server-side storage used for persistent information. Sessions use session identifier stored in users’ browser to associate the data.</a:t>
              </a:r>
            </a:p>
          </p:txBody>
        </p:sp>
      </p:grpSp>
    </p:spTree>
    <p:extLst>
      <p:ext uri="{BB962C8B-B14F-4D97-AF65-F5344CB8AC3E}">
        <p14:creationId xmlns:p14="http://schemas.microsoft.com/office/powerpoint/2010/main" val="14780537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Authentication in Web Apps</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416320"/>
            </a:xfrm>
            <a:prstGeom prst="rect">
              <a:avLst/>
            </a:prstGeom>
          </p:spPr>
          <p:txBody>
            <a:bodyPr wrap="square">
              <a:spAutoFit/>
            </a:bodyPr>
            <a:lstStyle/>
            <a:p>
              <a:r>
                <a:rPr lang="en-US" sz="2800" b="1" dirty="0" err="1" smtClean="0">
                  <a:solidFill>
                    <a:srgbClr val="000000"/>
                  </a:solidFill>
                  <a:latin typeface="Helvetica Neue"/>
                  <a:cs typeface="Helvetica Neue"/>
                </a:rPr>
                <a:t>Laravel</a:t>
              </a:r>
              <a:endParaRPr lang="en-US" sz="2800" b="1" dirty="0" smtClean="0">
                <a:solidFill>
                  <a:srgbClr val="000000"/>
                </a:solidFill>
                <a:latin typeface="Helvetica Neue"/>
                <a:cs typeface="Helvetica Neue"/>
              </a:endParaRPr>
            </a:p>
            <a:p>
              <a:endParaRPr lang="en-US" sz="2000" b="1" dirty="0" smtClean="0">
                <a:solidFill>
                  <a:srgbClr val="000000"/>
                </a:solidFill>
                <a:latin typeface="Helvetica Neue"/>
                <a:cs typeface="Helvetica Neue"/>
              </a:endParaRPr>
            </a:p>
            <a:p>
              <a:r>
                <a:rPr lang="en-US" sz="2000" b="1" dirty="0" smtClean="0">
                  <a:solidFill>
                    <a:srgbClr val="000000"/>
                  </a:solidFill>
                  <a:latin typeface="Helvetica Neue"/>
                  <a:cs typeface="Helvetica Neue"/>
                </a:rPr>
                <a:t>Out of the box</a:t>
              </a:r>
            </a:p>
            <a:p>
              <a:r>
                <a:rPr lang="en-US" dirty="0" err="1" smtClean="0">
                  <a:solidFill>
                    <a:srgbClr val="000000"/>
                  </a:solidFill>
                  <a:latin typeface="Helvetica Neue"/>
                  <a:cs typeface="Helvetica Neue"/>
                </a:rPr>
                <a:t>Laravel</a:t>
              </a:r>
              <a:r>
                <a:rPr lang="en-US" dirty="0" smtClean="0">
                  <a:solidFill>
                    <a:srgbClr val="000000"/>
                  </a:solidFill>
                  <a:latin typeface="Helvetica Neue"/>
                  <a:cs typeface="Helvetica Neue"/>
                </a:rPr>
                <a:t> provides easy solution for authentication. It will create views, example controller, and update routes for your authentication pages. You will need to call </a:t>
              </a:r>
              <a:r>
                <a:rPr lang="en-US" b="1" dirty="0" err="1" smtClean="0">
                  <a:solidFill>
                    <a:srgbClr val="000000"/>
                  </a:solidFill>
                  <a:latin typeface="Helvetica Neue"/>
                  <a:cs typeface="Helvetica Neue"/>
                </a:rPr>
                <a:t>make:auth</a:t>
              </a:r>
              <a:r>
                <a:rPr lang="en-US" dirty="0" smtClean="0">
                  <a:solidFill>
                    <a:srgbClr val="000000"/>
                  </a:solidFill>
                  <a:latin typeface="Helvetica Neue"/>
                  <a:cs typeface="Helvetica Neue"/>
                </a:rPr>
                <a:t> command using Artisan command line tool. </a:t>
              </a:r>
            </a:p>
            <a:p>
              <a:endParaRPr lang="en-US" sz="2000" dirty="0" smtClean="0">
                <a:solidFill>
                  <a:srgbClr val="000000"/>
                </a:solidFill>
                <a:latin typeface="Helvetica Neue"/>
                <a:cs typeface="Helvetica Neue"/>
              </a:endParaRPr>
            </a:p>
            <a:p>
              <a:r>
                <a:rPr lang="en-US" sz="2000" b="1" dirty="0" smtClean="0">
                  <a:solidFill>
                    <a:srgbClr val="000000"/>
                  </a:solidFill>
                  <a:latin typeface="Helvetica Neue"/>
                  <a:cs typeface="Helvetica Neue"/>
                </a:rPr>
                <a:t>Third Party (Socialite)</a:t>
              </a:r>
            </a:p>
            <a:p>
              <a:r>
                <a:rPr lang="en-US" dirty="0" smtClean="0">
                  <a:solidFill>
                    <a:srgbClr val="000000"/>
                  </a:solidFill>
                  <a:latin typeface="Helvetica Neue"/>
                  <a:cs typeface="Helvetica Neue"/>
                </a:rPr>
                <a:t>If you would like to use other services for authentication such as Facebook, Twitter or </a:t>
              </a:r>
              <a:r>
                <a:rPr lang="en-US" dirty="0" err="1" smtClean="0">
                  <a:solidFill>
                    <a:srgbClr val="000000"/>
                  </a:solidFill>
                  <a:latin typeface="Helvetica Neue"/>
                  <a:cs typeface="Helvetica Neue"/>
                </a:rPr>
                <a:t>GitHub</a:t>
              </a:r>
              <a:r>
                <a:rPr lang="en-US" dirty="0" smtClean="0">
                  <a:solidFill>
                    <a:srgbClr val="000000"/>
                  </a:solidFill>
                  <a:latin typeface="Helvetica Neue"/>
                  <a:cs typeface="Helvetica Neue"/>
                </a:rPr>
                <a:t>, you could use Socialite package.</a:t>
              </a:r>
            </a:p>
          </p:txBody>
        </p:sp>
      </p:grpSp>
    </p:spTree>
    <p:extLst>
      <p:ext uri="{BB962C8B-B14F-4D97-AF65-F5344CB8AC3E}">
        <p14:creationId xmlns:p14="http://schemas.microsoft.com/office/powerpoint/2010/main" val="2543166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Authorization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3046988"/>
            </a:xfrm>
            <a:prstGeom prst="rect">
              <a:avLst/>
            </a:prstGeom>
          </p:spPr>
          <p:txBody>
            <a:bodyPr wrap="square">
              <a:spAutoFit/>
            </a:bodyPr>
            <a:lstStyle/>
            <a:p>
              <a:r>
                <a:rPr lang="en-US" sz="2400" dirty="0" smtClean="0">
                  <a:solidFill>
                    <a:srgbClr val="000000"/>
                  </a:solidFill>
                  <a:latin typeface="Helvetica Neue"/>
                  <a:cs typeface="Helvetica Neue"/>
                </a:rPr>
                <a:t>Authorization is a process used by web application to determine whether user has permission to access specific content or perform certain actions. Authorization may or may not require authentication. For example, guest users do not need to authenticate, but your application will have set authorization policies for guest users.</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15120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Authorization: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954107"/>
            </a:xfrm>
            <a:prstGeom prst="rect">
              <a:avLst/>
            </a:prstGeom>
          </p:spPr>
          <p:txBody>
            <a:bodyPr wrap="square">
              <a:spAutoFit/>
            </a:bodyPr>
            <a:lstStyle/>
            <a:p>
              <a:r>
                <a:rPr lang="en-US" sz="2800" dirty="0" smtClean="0">
                  <a:solidFill>
                    <a:srgbClr val="000000"/>
                  </a:solidFill>
                  <a:latin typeface="Helvetica Neue"/>
                  <a:cs typeface="Helvetica Neue"/>
                </a:rPr>
                <a:t>1.	Defining policies</a:t>
              </a:r>
            </a:p>
            <a:p>
              <a:r>
                <a:rPr lang="en-US" sz="2800" dirty="0" smtClean="0">
                  <a:solidFill>
                    <a:srgbClr val="000000"/>
                  </a:solidFill>
                  <a:latin typeface="Helvetica Neue"/>
                  <a:cs typeface="Helvetica Neue"/>
                </a:rPr>
                <a:t>2.	Checking authorization</a:t>
              </a:r>
            </a:p>
          </p:txBody>
        </p:sp>
      </p:grpSp>
    </p:spTree>
    <p:extLst>
      <p:ext uri="{BB962C8B-B14F-4D97-AF65-F5344CB8AC3E}">
        <p14:creationId xmlns:p14="http://schemas.microsoft.com/office/powerpoint/2010/main" val="27266408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Development </a:t>
              </a:r>
              <a:r>
                <a:rPr lang="en-US" sz="1000" b="1" dirty="0">
                  <a:solidFill>
                    <a:srgbClr val="FFFFFF"/>
                  </a:solidFill>
                  <a:latin typeface="Helvetica Neue"/>
                  <a:cs typeface="Helvetica Neue"/>
                </a:rPr>
                <a:t>Environment </a:t>
              </a:r>
              <a:r>
                <a:rPr lang="en-US" sz="1000" b="1" dirty="0" smtClean="0">
                  <a:solidFill>
                    <a:srgbClr val="FFFFFF"/>
                  </a:solidFill>
                  <a:latin typeface="Helvetica Neue"/>
                  <a:cs typeface="Helvetica Neue"/>
                </a:rPr>
                <a:t>&amp;</a:t>
              </a:r>
            </a:p>
            <a:p>
              <a:pPr algn="r">
                <a:spcBef>
                  <a:spcPct val="0"/>
                </a:spcBef>
              </a:pPr>
              <a:r>
                <a:rPr lang="en-US" sz="1000" b="1" dirty="0" smtClean="0">
                  <a:solidFill>
                    <a:srgbClr val="FFFFFF"/>
                  </a:solidFill>
                  <a:latin typeface="Helvetica Neue"/>
                  <a:cs typeface="Helvetica Neue"/>
                </a:rPr>
                <a:t>Version </a:t>
              </a:r>
              <a:r>
                <a:rPr lang="en-US" sz="1000" b="1" dirty="0">
                  <a:solidFill>
                    <a:srgbClr val="FFFFFF"/>
                  </a:solidFill>
                  <a:latin typeface="Helvetica Neue"/>
                  <a:cs typeface="Helvetica Neue"/>
                </a:rPr>
                <a:t>Control</a:t>
              </a:r>
            </a:p>
          </p:txBody>
        </p:sp>
        <p:pic>
          <p:nvPicPr>
            <p:cNvPr id="8"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Rectangle 1"/>
          <p:cNvSpPr/>
          <p:nvPr/>
        </p:nvSpPr>
        <p:spPr>
          <a:xfrm>
            <a:off x="269876" y="1343534"/>
            <a:ext cx="8666831" cy="923330"/>
          </a:xfrm>
          <a:prstGeom prst="rect">
            <a:avLst/>
          </a:prstGeom>
        </p:spPr>
        <p:txBody>
          <a:bodyPr wrap="square">
            <a:spAutoFit/>
          </a:bodyPr>
          <a:lstStyle/>
          <a:p>
            <a:pPr algn="ctr"/>
            <a:r>
              <a:rPr lang="en-US" sz="5400" b="1" dirty="0" smtClean="0">
                <a:solidFill>
                  <a:schemeClr val="bg1">
                    <a:lumMod val="85000"/>
                    <a:lumOff val="15000"/>
                  </a:schemeClr>
                </a:solidFill>
              </a:rPr>
              <a:t>Encryption</a:t>
            </a:r>
            <a:endParaRPr lang="en-US" sz="5400" b="1" dirty="0">
              <a:solidFill>
                <a:schemeClr val="bg1">
                  <a:lumMod val="85000"/>
                  <a:lumOff val="15000"/>
                </a:schemeClr>
              </a:solidFill>
              <a:latin typeface="Helvetica Neue"/>
              <a:cs typeface="Helvetica Neue"/>
            </a:endParaRPr>
          </a:p>
        </p:txBody>
      </p:sp>
      <p:grpSp>
        <p:nvGrpSpPr>
          <p:cNvPr id="7" name="Group 6"/>
          <p:cNvGrpSpPr/>
          <p:nvPr/>
        </p:nvGrpSpPr>
        <p:grpSpPr>
          <a:xfrm>
            <a:off x="626374" y="2407478"/>
            <a:ext cx="7905289" cy="4103661"/>
            <a:chOff x="2889965" y="1624563"/>
            <a:chExt cx="7905289" cy="4103661"/>
          </a:xfrm>
        </p:grpSpPr>
        <p:sp>
          <p:nvSpPr>
            <p:cNvPr id="4" name="Rectangle 3"/>
            <p:cNvSpPr/>
            <p:nvPr/>
          </p:nvSpPr>
          <p:spPr>
            <a:xfrm>
              <a:off x="2889965" y="1624563"/>
              <a:ext cx="7905289" cy="4103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Rectangle 2"/>
            <p:cNvSpPr/>
            <p:nvPr/>
          </p:nvSpPr>
          <p:spPr>
            <a:xfrm>
              <a:off x="3395124" y="2004310"/>
              <a:ext cx="6894972" cy="1569660"/>
            </a:xfrm>
            <a:prstGeom prst="rect">
              <a:avLst/>
            </a:prstGeom>
          </p:spPr>
          <p:txBody>
            <a:bodyPr wrap="square">
              <a:spAutoFit/>
            </a:bodyPr>
            <a:lstStyle/>
            <a:p>
              <a:r>
                <a:rPr lang="en-US" sz="2400" dirty="0" smtClean="0">
                  <a:solidFill>
                    <a:srgbClr val="000000"/>
                  </a:solidFill>
                  <a:latin typeface="Helvetica Neue"/>
                  <a:cs typeface="Helvetica Neue"/>
                </a:rPr>
                <a:t>Encryption is a process that transforms data so that it will be unreadable to others while encrypted. Encryption is used to prevent unauthorized access to accounts or data. </a:t>
              </a:r>
              <a:endParaRPr lang="en-US" sz="2400" dirty="0">
                <a:solidFill>
                  <a:srgbClr val="000000"/>
                </a:solidFill>
                <a:latin typeface="Helvetica Neue"/>
                <a:cs typeface="Helvetica Neue"/>
              </a:endParaRPr>
            </a:p>
          </p:txBody>
        </p:sp>
      </p:grpSp>
    </p:spTree>
    <p:extLst>
      <p:ext uri="{BB962C8B-B14F-4D97-AF65-F5344CB8AC3E}">
        <p14:creationId xmlns:p14="http://schemas.microsoft.com/office/powerpoint/2010/main" val="2551188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720</Words>
  <Application>Microsoft Macintosh PowerPoint</Application>
  <PresentationFormat>On-screen Show (4:3)</PresentationFormat>
  <Paragraphs>123</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Polytechnic Institute of NYU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 Rogozin</dc:creator>
  <cp:lastModifiedBy>Aleksandr Rogozin</cp:lastModifiedBy>
  <cp:revision>26</cp:revision>
  <dcterms:created xsi:type="dcterms:W3CDTF">2016-02-22T19:21:52Z</dcterms:created>
  <dcterms:modified xsi:type="dcterms:W3CDTF">2016-02-22T19:45:16Z</dcterms:modified>
</cp:coreProperties>
</file>