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5"/>
  </p:notesMasterIdLst>
  <p:sldIdLst>
    <p:sldId id="256" r:id="rId3"/>
    <p:sldId id="257" r:id="rId4"/>
    <p:sldId id="264" r:id="rId5"/>
    <p:sldId id="258" r:id="rId6"/>
    <p:sldId id="276" r:id="rId7"/>
    <p:sldId id="277" r:id="rId8"/>
    <p:sldId id="275" r:id="rId9"/>
    <p:sldId id="274" r:id="rId10"/>
    <p:sldId id="278" r:id="rId11"/>
    <p:sldId id="279" r:id="rId12"/>
    <p:sldId id="262" r:id="rId13"/>
    <p:sldId id="268" r:id="rId14"/>
    <p:sldId id="269" r:id="rId15"/>
    <p:sldId id="290" r:id="rId16"/>
    <p:sldId id="272" r:id="rId17"/>
    <p:sldId id="280" r:id="rId18"/>
    <p:sldId id="271" r:id="rId19"/>
    <p:sldId id="281" r:id="rId20"/>
    <p:sldId id="293" r:id="rId21"/>
    <p:sldId id="291" r:id="rId22"/>
    <p:sldId id="273" r:id="rId23"/>
    <p:sldId id="265" r:id="rId24"/>
    <p:sldId id="267" r:id="rId25"/>
    <p:sldId id="261" r:id="rId26"/>
    <p:sldId id="270" r:id="rId27"/>
    <p:sldId id="288" r:id="rId28"/>
    <p:sldId id="289" r:id="rId29"/>
    <p:sldId id="283" r:id="rId30"/>
    <p:sldId id="284" r:id="rId31"/>
    <p:sldId id="292" r:id="rId32"/>
    <p:sldId id="285"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755" autoAdjust="0"/>
  </p:normalViewPr>
  <p:slideViewPr>
    <p:cSldViewPr snapToGrid="0">
      <p:cViewPr>
        <p:scale>
          <a:sx n="58" d="100"/>
          <a:sy n="58" d="100"/>
        </p:scale>
        <p:origin x="-1579" y="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DEB95-AEAC-9E41-B627-A4783BDCD410}" type="datetimeFigureOut">
              <a:rPr lang="en-US"/>
              <a:t>3/29/2016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E7717-5F69-5445-A905-860CD1B43C20}" type="slidenum">
              <a:rPr lang="en-US"/>
              <a:t>‹#›</a:t>
            </a:fld>
            <a:endParaRPr lang="en-US"/>
          </a:p>
        </p:txBody>
      </p:sp>
    </p:spTree>
    <p:extLst>
      <p:ext uri="{BB962C8B-B14F-4D97-AF65-F5344CB8AC3E}">
        <p14:creationId xmlns:p14="http://schemas.microsoft.com/office/powerpoint/2010/main" val="56659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Polytechnic University of Milan (Italy)</a:t>
            </a:r>
          </a:p>
          <a:p>
            <a:r>
              <a:rPr lang="en-US" dirty="0" smtClean="0"/>
              <a:t>EDAC: Electronic Design Automation Consortium</a:t>
            </a:r>
          </a:p>
          <a:p>
            <a:r>
              <a:rPr lang="en-US" dirty="0" smtClean="0"/>
              <a:t>ACM:</a:t>
            </a:r>
            <a:r>
              <a:rPr lang="en-US" baseline="0" dirty="0" smtClean="0"/>
              <a:t> Association for Computing Machinery</a:t>
            </a:r>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1</a:t>
            </a:fld>
            <a:endParaRPr lang="en-US"/>
          </a:p>
        </p:txBody>
      </p:sp>
    </p:spTree>
    <p:extLst>
      <p:ext uri="{BB962C8B-B14F-4D97-AF65-F5344CB8AC3E}">
        <p14:creationId xmlns:p14="http://schemas.microsoft.com/office/powerpoint/2010/main" val="387450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13</a:t>
            </a:fld>
            <a:endParaRPr lang="en-US"/>
          </a:p>
        </p:txBody>
      </p:sp>
    </p:spTree>
    <p:extLst>
      <p:ext uri="{BB962C8B-B14F-4D97-AF65-F5344CB8AC3E}">
        <p14:creationId xmlns:p14="http://schemas.microsoft.com/office/powerpoint/2010/main" val="4219460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14</a:t>
            </a:fld>
            <a:endParaRPr lang="en-US"/>
          </a:p>
        </p:txBody>
      </p:sp>
    </p:spTree>
    <p:extLst>
      <p:ext uri="{BB962C8B-B14F-4D97-AF65-F5344CB8AC3E}">
        <p14:creationId xmlns:p14="http://schemas.microsoft.com/office/powerpoint/2010/main" val="2873909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15</a:t>
            </a:fld>
            <a:endParaRPr lang="en-US"/>
          </a:p>
        </p:txBody>
      </p:sp>
    </p:spTree>
    <p:extLst>
      <p:ext uri="{BB962C8B-B14F-4D97-AF65-F5344CB8AC3E}">
        <p14:creationId xmlns:p14="http://schemas.microsoft.com/office/powerpoint/2010/main" val="636120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a Load instruction follows same rules. This is because the value loaded entirely depends on the address which is defined by each bit.</a:t>
            </a:r>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16</a:t>
            </a:fld>
            <a:endParaRPr lang="en-US"/>
          </a:p>
        </p:txBody>
      </p:sp>
    </p:spTree>
    <p:extLst>
      <p:ext uri="{BB962C8B-B14F-4D97-AF65-F5344CB8AC3E}">
        <p14:creationId xmlns:p14="http://schemas.microsoft.com/office/powerpoint/2010/main" val="193510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17</a:t>
            </a:fld>
            <a:endParaRPr lang="en-US"/>
          </a:p>
        </p:txBody>
      </p:sp>
    </p:spTree>
    <p:extLst>
      <p:ext uri="{BB962C8B-B14F-4D97-AF65-F5344CB8AC3E}">
        <p14:creationId xmlns:p14="http://schemas.microsoft.com/office/powerpoint/2010/main" val="890750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18</a:t>
            </a:fld>
            <a:endParaRPr lang="en-US"/>
          </a:p>
        </p:txBody>
      </p:sp>
    </p:spTree>
    <p:extLst>
      <p:ext uri="{BB962C8B-B14F-4D97-AF65-F5344CB8AC3E}">
        <p14:creationId xmlns:p14="http://schemas.microsoft.com/office/powerpoint/2010/main" val="89075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19</a:t>
            </a:fld>
            <a:endParaRPr lang="en-US"/>
          </a:p>
        </p:txBody>
      </p:sp>
    </p:spTree>
    <p:extLst>
      <p:ext uri="{BB962C8B-B14F-4D97-AF65-F5344CB8AC3E}">
        <p14:creationId xmlns:p14="http://schemas.microsoft.com/office/powerpoint/2010/main" val="439270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20</a:t>
            </a:fld>
            <a:endParaRPr lang="en-US"/>
          </a:p>
        </p:txBody>
      </p:sp>
    </p:spTree>
    <p:extLst>
      <p:ext uri="{BB962C8B-B14F-4D97-AF65-F5344CB8AC3E}">
        <p14:creationId xmlns:p14="http://schemas.microsoft.com/office/powerpoint/2010/main" val="3437314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21</a:t>
            </a:fld>
            <a:endParaRPr lang="en-US"/>
          </a:p>
        </p:txBody>
      </p:sp>
    </p:spTree>
    <p:extLst>
      <p:ext uri="{BB962C8B-B14F-4D97-AF65-F5344CB8AC3E}">
        <p14:creationId xmlns:p14="http://schemas.microsoft.com/office/powerpoint/2010/main" val="619279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Related to Multi</a:t>
            </a:r>
            <a:r>
              <a:rPr lang="en-US" baseline="0" dirty="0" smtClean="0"/>
              <a:t> Part Communication and Homomorphic Encryption. </a:t>
            </a:r>
            <a:r>
              <a:rPr lang="en-US" baseline="0" dirty="0" err="1" smtClean="0"/>
              <a:t>Yvo</a:t>
            </a:r>
            <a:r>
              <a:rPr lang="en-US" baseline="0" dirty="0" smtClean="0"/>
              <a:t> </a:t>
            </a:r>
            <a:r>
              <a:rPr lang="en-US" baseline="0" dirty="0" err="1" smtClean="0"/>
              <a:t>Desmedt</a:t>
            </a:r>
            <a:r>
              <a:rPr lang="en-US" baseline="0" dirty="0" smtClean="0"/>
              <a:t> is an expert in this area.</a:t>
            </a:r>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22</a:t>
            </a:fld>
            <a:endParaRPr lang="en-US"/>
          </a:p>
        </p:txBody>
      </p:sp>
    </p:spTree>
    <p:extLst>
      <p:ext uri="{BB962C8B-B14F-4D97-AF65-F5344CB8AC3E}">
        <p14:creationId xmlns:p14="http://schemas.microsoft.com/office/powerpoint/2010/main" val="96211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as the hook, why should they care. </a:t>
            </a:r>
            <a:endParaRPr lang="en-US" dirty="0" smtClean="0"/>
          </a:p>
          <a:p>
            <a:endParaRPr lang="en-US" dirty="0" smtClean="0"/>
          </a:p>
          <a:p>
            <a:r>
              <a:rPr lang="en-US" dirty="0" smtClean="0"/>
              <a:t>Side Channels Include:</a:t>
            </a:r>
          </a:p>
          <a:p>
            <a:r>
              <a:rPr lang="en-US" dirty="0" smtClean="0"/>
              <a:t>Timing</a:t>
            </a:r>
          </a:p>
          <a:p>
            <a:r>
              <a:rPr lang="en-US" dirty="0" smtClean="0"/>
              <a:t>Power</a:t>
            </a:r>
            <a:r>
              <a:rPr lang="en-US" baseline="0" dirty="0" smtClean="0"/>
              <a:t> Analysis</a:t>
            </a:r>
          </a:p>
          <a:p>
            <a:r>
              <a:rPr lang="en-US" baseline="0" dirty="0" smtClean="0"/>
              <a:t>EM </a:t>
            </a:r>
            <a:r>
              <a:rPr lang="en-US" baseline="0" dirty="0" smtClean="0"/>
              <a:t>Radiation (Some consider this a form of Power Analysis)</a:t>
            </a:r>
            <a:endParaRPr lang="en-US" baseline="0" dirty="0" smtClean="0"/>
          </a:p>
          <a:p>
            <a:r>
              <a:rPr lang="en-US" baseline="0" dirty="0" smtClean="0"/>
              <a:t>Acoustic</a:t>
            </a:r>
          </a:p>
          <a:p>
            <a:r>
              <a:rPr lang="en-US" baseline="0" dirty="0" smtClean="0"/>
              <a:t>Data remanence</a:t>
            </a:r>
          </a:p>
          <a:p>
            <a:r>
              <a:rPr lang="en-US" baseline="0" dirty="0" smtClean="0"/>
              <a:t>Row hammer</a:t>
            </a:r>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a:t>2</a:t>
            </a:fld>
            <a:endParaRPr lang="en-US"/>
          </a:p>
        </p:txBody>
      </p:sp>
    </p:spTree>
    <p:extLst>
      <p:ext uri="{BB962C8B-B14F-4D97-AF65-F5344CB8AC3E}">
        <p14:creationId xmlns:p14="http://schemas.microsoft.com/office/powerpoint/2010/main" val="339331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Optimization</a:t>
            </a:r>
            <a:r>
              <a:rPr lang="en-US" baseline="0" dirty="0" smtClean="0"/>
              <a:t> will remove unused paths that then don’t need to be analyzed. </a:t>
            </a:r>
          </a:p>
          <a:p>
            <a:r>
              <a:rPr lang="en-US" baseline="0" dirty="0" smtClean="0"/>
              <a:t>Also, optimization changes may change the detail flow and thus could nullify the mitigations if placed in the system after.</a:t>
            </a:r>
          </a:p>
          <a:p>
            <a:endParaRPr lang="en-US" baseline="0" dirty="0" smtClean="0"/>
          </a:p>
          <a:p>
            <a:r>
              <a:rPr lang="en-US" baseline="0" dirty="0" smtClean="0"/>
              <a:t>Pros: </a:t>
            </a:r>
          </a:p>
          <a:p>
            <a:r>
              <a:rPr lang="en-US" baseline="0" dirty="0" smtClean="0"/>
              <a:t>SDFA on binary would allow purchased binaries to be protected without access to source code (licensing issues). </a:t>
            </a:r>
          </a:p>
          <a:p>
            <a:r>
              <a:rPr lang="en-US" baseline="0" dirty="0" smtClean="0"/>
              <a:t>Solution becomes compiler agnostic. </a:t>
            </a:r>
          </a:p>
          <a:p>
            <a:r>
              <a:rPr lang="en-US" baseline="0" dirty="0" smtClean="0"/>
              <a:t>Tools like BAP can be used to remain target agnostic.</a:t>
            </a:r>
          </a:p>
          <a:p>
            <a:r>
              <a:rPr lang="en-US" baseline="0" dirty="0" smtClean="0"/>
              <a:t>Cons:</a:t>
            </a:r>
          </a:p>
          <a:p>
            <a:r>
              <a:rPr lang="en-US" baseline="0" dirty="0" smtClean="0"/>
              <a:t>Data-flow analysis is harder.</a:t>
            </a:r>
          </a:p>
          <a:p>
            <a:r>
              <a:rPr lang="en-US" baseline="0" dirty="0" smtClean="0"/>
              <a:t>Identifying key material is harder.</a:t>
            </a:r>
          </a:p>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24</a:t>
            </a:fld>
            <a:endParaRPr lang="en-US"/>
          </a:p>
        </p:txBody>
      </p:sp>
    </p:spTree>
    <p:extLst>
      <p:ext uri="{BB962C8B-B14F-4D97-AF65-F5344CB8AC3E}">
        <p14:creationId xmlns:p14="http://schemas.microsoft.com/office/powerpoint/2010/main" val="1676390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statistics in part because security papers</a:t>
            </a:r>
            <a:r>
              <a:rPr lang="en-US" baseline="0" dirty="0" smtClean="0"/>
              <a:t> tend to aim for absolutes – we protected this under the following assumptions rather than we protected x% attacks.</a:t>
            </a:r>
          </a:p>
          <a:p>
            <a:r>
              <a:rPr lang="en-US" baseline="0" dirty="0" smtClean="0"/>
              <a:t>Dynamic analysis would not help as they need to protect for all possible values flowing through the algorithm. </a:t>
            </a:r>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26</a:t>
            </a:fld>
            <a:endParaRPr lang="en-US"/>
          </a:p>
        </p:txBody>
      </p:sp>
    </p:spTree>
    <p:extLst>
      <p:ext uri="{BB962C8B-B14F-4D97-AF65-F5344CB8AC3E}">
        <p14:creationId xmlns:p14="http://schemas.microsoft.com/office/powerpoint/2010/main" val="1676390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or each bit of the </a:t>
            </a:r>
            <a:r>
              <a:rPr lang="en-US" dirty="0" err="1" smtClean="0"/>
              <a:t>Vj</a:t>
            </a:r>
            <a:r>
              <a:rPr lang="en-US" baseline="0" dirty="0" smtClean="0"/>
              <a:t> vectors to form the output</a:t>
            </a:r>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27</a:t>
            </a:fld>
            <a:endParaRPr lang="en-US"/>
          </a:p>
        </p:txBody>
      </p:sp>
    </p:spTree>
    <p:extLst>
      <p:ext uri="{BB962C8B-B14F-4D97-AF65-F5344CB8AC3E}">
        <p14:creationId xmlns:p14="http://schemas.microsoft.com/office/powerpoint/2010/main" val="3201469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a:t>
            </a:r>
            <a:r>
              <a:rPr lang="en-US" dirty="0" err="1" smtClean="0"/>
              <a:t>or’ing</a:t>
            </a:r>
            <a:r>
              <a:rPr lang="en-US" dirty="0" smtClean="0"/>
              <a:t> with 2d (10b) means that the </a:t>
            </a:r>
            <a:r>
              <a:rPr lang="en-US" dirty="0" err="1" smtClean="0"/>
              <a:t>msb</a:t>
            </a:r>
            <a:r>
              <a:rPr lang="en-US" dirty="0" smtClean="0"/>
              <a:t> no longer</a:t>
            </a:r>
            <a:r>
              <a:rPr lang="en-US" baseline="0" dirty="0" smtClean="0"/>
              <a:t> depends on the other input. Thus, the key protection of that bit should not propagate forward. </a:t>
            </a:r>
          </a:p>
          <a:p>
            <a:r>
              <a:rPr lang="en-US" baseline="0" dirty="0" smtClean="0"/>
              <a:t>For an and, </a:t>
            </a:r>
            <a:r>
              <a:rPr lang="en-US" baseline="0" dirty="0" err="1" smtClean="0"/>
              <a:t>Vimm</a:t>
            </a:r>
            <a:r>
              <a:rPr lang="en-US" baseline="0" dirty="0" smtClean="0"/>
              <a:t> is the immediate operand (so 10b for 2d) instead of the bitwise not. The rest is the same (perform an join).</a:t>
            </a:r>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28</a:t>
            </a:fld>
            <a:endParaRPr lang="en-US"/>
          </a:p>
        </p:txBody>
      </p:sp>
    </p:spTree>
    <p:extLst>
      <p:ext uri="{BB962C8B-B14F-4D97-AF65-F5344CB8AC3E}">
        <p14:creationId xmlns:p14="http://schemas.microsoft.com/office/powerpoint/2010/main" val="3201469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29</a:t>
            </a:fld>
            <a:endParaRPr lang="en-US"/>
          </a:p>
        </p:txBody>
      </p:sp>
    </p:spTree>
    <p:extLst>
      <p:ext uri="{BB962C8B-B14F-4D97-AF65-F5344CB8AC3E}">
        <p14:creationId xmlns:p14="http://schemas.microsoft.com/office/powerpoint/2010/main" val="1257960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30</a:t>
            </a:fld>
            <a:endParaRPr lang="en-US"/>
          </a:p>
        </p:txBody>
      </p:sp>
    </p:spTree>
    <p:extLst>
      <p:ext uri="{BB962C8B-B14F-4D97-AF65-F5344CB8AC3E}">
        <p14:creationId xmlns:p14="http://schemas.microsoft.com/office/powerpoint/2010/main" val="1050728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32</a:t>
            </a:fld>
            <a:endParaRPr lang="en-US"/>
          </a:p>
        </p:txBody>
      </p:sp>
    </p:spTree>
    <p:extLst>
      <p:ext uri="{BB962C8B-B14F-4D97-AF65-F5344CB8AC3E}">
        <p14:creationId xmlns:p14="http://schemas.microsoft.com/office/powerpoint/2010/main" val="118461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endParaRPr lang="en-US" dirty="0" smtClean="0"/>
          </a:p>
          <a:p>
            <a:r>
              <a:rPr lang="en-US" dirty="0" smtClean="0"/>
              <a:t>We show that modern cryptographic software on mobile phones, implementing the ECDSA digital signature algorithm, may inadvertently expose its secret keys through physical side channels: electromagnetic radiation and power consumption which fluctuate in a way that depends on secret information during the cryptographic computation. An attacker can non-invasively measure these physical effects using a $2 magnetic probe held in proximity to the device, or an improvised USB adapter connected to the phone's USB cable, and a USB sound card. Using such measurements, we were able to fully extract secret signing keys from OpenSSL and </a:t>
            </a:r>
            <a:r>
              <a:rPr lang="en-US" dirty="0" err="1" smtClean="0"/>
              <a:t>CoreBitcoin</a:t>
            </a:r>
            <a:r>
              <a:rPr lang="en-US" dirty="0" smtClean="0"/>
              <a:t> running on iOS devices. We also showed partial key leakage from OpenSSL running on Android and from iOS's </a:t>
            </a:r>
            <a:r>
              <a:rPr lang="en-US" dirty="0" err="1" smtClean="0"/>
              <a:t>CommonCrypto</a:t>
            </a:r>
            <a:r>
              <a:rPr lang="en-US" dirty="0" smtClean="0"/>
              <a:t>.</a:t>
            </a:r>
          </a:p>
          <a:p>
            <a:endParaRPr lang="en-US" dirty="0" smtClean="0"/>
          </a:p>
          <a:p>
            <a:r>
              <a:rPr lang="en-US" dirty="0" smtClean="0"/>
              <a:t>Equipment needed was only</a:t>
            </a:r>
            <a:r>
              <a:rPr lang="en-US" baseline="0" dirty="0" smtClean="0"/>
              <a:t> a USB sound card, laptop, wires, and a hacked up charger.</a:t>
            </a:r>
            <a:endParaRPr lang="en-US" dirty="0" smtClean="0"/>
          </a:p>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3</a:t>
            </a:fld>
            <a:endParaRPr lang="en-US"/>
          </a:p>
        </p:txBody>
      </p:sp>
    </p:spTree>
    <p:extLst>
      <p:ext uri="{BB962C8B-B14F-4D97-AF65-F5344CB8AC3E}">
        <p14:creationId xmlns:p14="http://schemas.microsoft.com/office/powerpoint/2010/main" val="804699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Threat model probably missing since</a:t>
            </a:r>
            <a:r>
              <a:rPr lang="en-US" baseline="0" dirty="0" smtClean="0"/>
              <a:t> paper was limited to 6 pages and it isn’t a security conference. </a:t>
            </a:r>
          </a:p>
          <a:p>
            <a:endParaRPr lang="en-US" baseline="0" dirty="0" smtClean="0"/>
          </a:p>
          <a:p>
            <a:r>
              <a:rPr lang="en-US" baseline="0" dirty="0" smtClean="0"/>
              <a:t>Power Analysis Attack – Two Techniques:</a:t>
            </a:r>
          </a:p>
          <a:p>
            <a:r>
              <a:rPr lang="en-US" baseline="0" dirty="0" smtClean="0"/>
              <a:t>Simple Power Analysis (SPA) – Just looking at the power traces</a:t>
            </a:r>
          </a:p>
          <a:p>
            <a:r>
              <a:rPr lang="en-US" baseline="0" dirty="0" smtClean="0"/>
              <a:t>Differential Power Analysis (DPA) – Power traces from multiple crypto operations are statistically analyzed to gather info on intermediate results of the cryptographic operation. </a:t>
            </a:r>
          </a:p>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a:t>4</a:t>
            </a:fld>
            <a:endParaRPr lang="en-US"/>
          </a:p>
        </p:txBody>
      </p:sp>
    </p:spTree>
    <p:extLst>
      <p:ext uri="{BB962C8B-B14F-4D97-AF65-F5344CB8AC3E}">
        <p14:creationId xmlns:p14="http://schemas.microsoft.com/office/powerpoint/2010/main" val="3477092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a:t>5</a:t>
            </a:fld>
            <a:endParaRPr lang="en-US"/>
          </a:p>
        </p:txBody>
      </p:sp>
    </p:spTree>
    <p:extLst>
      <p:ext uri="{BB962C8B-B14F-4D97-AF65-F5344CB8AC3E}">
        <p14:creationId xmlns:p14="http://schemas.microsoft.com/office/powerpoint/2010/main" val="347709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a:t>6</a:t>
            </a:fld>
            <a:endParaRPr lang="en-US"/>
          </a:p>
        </p:txBody>
      </p:sp>
    </p:spTree>
    <p:extLst>
      <p:ext uri="{BB962C8B-B14F-4D97-AF65-F5344CB8AC3E}">
        <p14:creationId xmlns:p14="http://schemas.microsoft.com/office/powerpoint/2010/main" val="3477092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a:t>7</a:t>
            </a:fld>
            <a:endParaRPr lang="en-US"/>
          </a:p>
        </p:txBody>
      </p:sp>
    </p:spTree>
    <p:extLst>
      <p:ext uri="{BB962C8B-B14F-4D97-AF65-F5344CB8AC3E}">
        <p14:creationId xmlns:p14="http://schemas.microsoft.com/office/powerpoint/2010/main" val="3477092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Definition-Use chains</a:t>
            </a:r>
            <a:r>
              <a:rPr lang="en-US" baseline="0" dirty="0" smtClean="0"/>
              <a:t> are explicit. Makes dead code analysis easier. Makes constant propagation easier.</a:t>
            </a:r>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11</a:t>
            </a:fld>
            <a:endParaRPr lang="en-US"/>
          </a:p>
        </p:txBody>
      </p:sp>
    </p:spTree>
    <p:extLst>
      <p:ext uri="{BB962C8B-B14F-4D97-AF65-F5344CB8AC3E}">
        <p14:creationId xmlns:p14="http://schemas.microsoft.com/office/powerpoint/2010/main" val="2290951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Control-flow</a:t>
            </a:r>
            <a:r>
              <a:rPr lang="en-US" baseline="0" dirty="0" smtClean="0"/>
              <a:t> graph of statements, augmented with initial and final nodes (</a:t>
            </a:r>
            <a:r>
              <a:rPr lang="en-US" baseline="0" dirty="0" err="1" smtClean="0"/>
              <a:t>iin</a:t>
            </a:r>
            <a:r>
              <a:rPr lang="en-US" baseline="0" dirty="0" smtClean="0"/>
              <a:t>, </a:t>
            </a:r>
            <a:r>
              <a:rPr lang="en-US" baseline="0" dirty="0" err="1" smtClean="0"/>
              <a:t>iout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1AE7717-5F69-5445-A905-860CD1B43C20}" type="slidenum">
              <a:rPr lang="en-US" smtClean="0"/>
              <a:t>12</a:t>
            </a:fld>
            <a:endParaRPr lang="en-US"/>
          </a:p>
        </p:txBody>
      </p:sp>
    </p:spTree>
    <p:extLst>
      <p:ext uri="{BB962C8B-B14F-4D97-AF65-F5344CB8AC3E}">
        <p14:creationId xmlns:p14="http://schemas.microsoft.com/office/powerpoint/2010/main" val="3907556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E6968D-F1AE-D442-8954-F551F03BF574}"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155898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E6968D-F1AE-D442-8954-F551F03BF574}"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65604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E6968D-F1AE-D442-8954-F551F03BF574}"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27387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E6968D-F1AE-D442-8954-F551F03BF574}"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328E2-E553-7E4B-A5A5-ED5DB72434A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81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E6968D-F1AE-D442-8954-F551F03BF574}"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1873846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E6968D-F1AE-D442-8954-F551F03BF574}"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328E2-E553-7E4B-A5A5-ED5DB72434A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755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E6968D-F1AE-D442-8954-F551F03BF574}"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2749227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E6968D-F1AE-D442-8954-F551F03BF574}" type="datetimeFigureOut">
              <a:rPr lang="en-US" smtClean="0"/>
              <a:t>3/29/2016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3561962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E6968D-F1AE-D442-8954-F551F03BF574}" type="datetimeFigureOut">
              <a:rPr lang="en-US" smtClean="0"/>
              <a:t>3/29/2016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2453981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E6968D-F1AE-D442-8954-F551F03BF574}" type="datetimeFigureOut">
              <a:rPr lang="en-US" smtClean="0"/>
              <a:t>3/29/2016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3511407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E6968D-F1AE-D442-8954-F551F03BF574}" type="datetimeFigureOut">
              <a:rPr lang="en-US" smtClean="0"/>
              <a:t>3/29/2016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D328E2-E553-7E4B-A5A5-ED5DB72434A1}" type="slidenum">
              <a:rPr lang="en-US" smtClean="0"/>
              <a:t>‹#›</a:t>
            </a:fld>
            <a:endParaRPr lang="en-US"/>
          </a:p>
        </p:txBody>
      </p:sp>
    </p:spTree>
    <p:extLst>
      <p:ext uri="{BB962C8B-B14F-4D97-AF65-F5344CB8AC3E}">
        <p14:creationId xmlns:p14="http://schemas.microsoft.com/office/powerpoint/2010/main" val="362066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E6968D-F1AE-D442-8954-F551F03BF574}"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2136867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6968D-F1AE-D442-8954-F551F03BF574}"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2167000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E6968D-F1AE-D442-8954-F551F03BF574}"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3492195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E6968D-F1AE-D442-8954-F551F03BF574}"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45878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E6968D-F1AE-D442-8954-F551F03BF574}"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418165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E6968D-F1AE-D442-8954-F551F03BF574}"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203374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E6968D-F1AE-D442-8954-F551F03BF574}" type="datetimeFigureOut">
              <a:rPr lang="en-US" smtClean="0"/>
              <a:t>3/29/2016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328E2-E553-7E4B-A5A5-ED5DB72434A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5570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E6968D-F1AE-D442-8954-F551F03BF574}" type="datetimeFigureOut">
              <a:rPr lang="en-US" smtClean="0"/>
              <a:t>3/29/2016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D328E2-E553-7E4B-A5A5-ED5DB72434A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397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6968D-F1AE-D442-8954-F551F03BF574}" type="datetimeFigureOut">
              <a:rPr lang="en-US" smtClean="0"/>
              <a:t>3/29/2016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308061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6968D-F1AE-D442-8954-F551F03BF574}"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85167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6968D-F1AE-D442-8954-F551F03BF574}"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328E2-E553-7E4B-A5A5-ED5DB72434A1}" type="slidenum">
              <a:rPr lang="en-US" smtClean="0"/>
              <a:t>‹#›</a:t>
            </a:fld>
            <a:endParaRPr lang="en-US"/>
          </a:p>
        </p:txBody>
      </p:sp>
    </p:spTree>
    <p:extLst>
      <p:ext uri="{BB962C8B-B14F-4D97-AF65-F5344CB8AC3E}">
        <p14:creationId xmlns:p14="http://schemas.microsoft.com/office/powerpoint/2010/main" val="74999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5E6968D-F1AE-D442-8954-F551F03BF574}" type="datetimeFigureOut">
              <a:rPr lang="en-US" smtClean="0"/>
              <a:t>3/29/2016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ED328E2-E553-7E4B-A5A5-ED5DB72434A1}" type="slidenum">
              <a:rPr lang="en-US" smtClean="0"/>
              <a:t>‹#›</a:t>
            </a:fld>
            <a:endParaRPr lang="en-US"/>
          </a:p>
        </p:txBody>
      </p:sp>
    </p:spTree>
    <p:extLst>
      <p:ext uri="{BB962C8B-B14F-4D97-AF65-F5344CB8AC3E}">
        <p14:creationId xmlns:p14="http://schemas.microsoft.com/office/powerpoint/2010/main" val="3733579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E6968D-F1AE-D442-8954-F551F03BF574}" type="datetimeFigureOut">
              <a:rPr lang="en-US" smtClean="0"/>
              <a:t>3/29/2016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D328E2-E553-7E4B-A5A5-ED5DB72434A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217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7587" y="485427"/>
            <a:ext cx="10687665" cy="2387600"/>
          </a:xfrm>
        </p:spPr>
        <p:txBody>
          <a:bodyPr>
            <a:noAutofit/>
          </a:bodyPr>
          <a:lstStyle/>
          <a:p>
            <a:pPr algn="ctr"/>
            <a:r>
              <a:rPr lang="en-US" sz="5400" dirty="0"/>
              <a:t>Compiler-based Side Channel Vulnerability </a:t>
            </a:r>
            <a:r>
              <a:rPr lang="en-US" sz="5400" dirty="0" smtClean="0"/>
              <a:t>Analysis and </a:t>
            </a:r>
            <a:r>
              <a:rPr lang="en-US" sz="5400" dirty="0"/>
              <a:t>Optimized Countermeasures Application</a:t>
            </a:r>
          </a:p>
        </p:txBody>
      </p:sp>
      <p:sp>
        <p:nvSpPr>
          <p:cNvPr id="3" name="Subtitle 2"/>
          <p:cNvSpPr>
            <a:spLocks noGrp="1"/>
          </p:cNvSpPr>
          <p:nvPr>
            <p:ph type="subTitle" idx="1"/>
          </p:nvPr>
        </p:nvSpPr>
        <p:spPr>
          <a:xfrm>
            <a:off x="481781" y="4503174"/>
            <a:ext cx="10933471" cy="1229032"/>
          </a:xfrm>
        </p:spPr>
        <p:txBody>
          <a:bodyPr>
            <a:normAutofit fontScale="85000" lnSpcReduction="10000"/>
          </a:bodyPr>
          <a:lstStyle/>
          <a:p>
            <a:pPr algn="ctr"/>
            <a:r>
              <a:rPr lang="en-US" dirty="0" smtClean="0"/>
              <a:t>Published in Design Automation Conference (DAC), 2013 50</a:t>
            </a:r>
            <a:r>
              <a:rPr lang="en-US" baseline="30000" dirty="0" smtClean="0"/>
              <a:t>th</a:t>
            </a:r>
            <a:r>
              <a:rPr lang="en-US" dirty="0" smtClean="0"/>
              <a:t> ACM/EDAC/IEEE</a:t>
            </a:r>
          </a:p>
          <a:p>
            <a:pPr algn="ctr"/>
            <a:endParaRPr lang="en-US" dirty="0"/>
          </a:p>
          <a:p>
            <a:pPr algn="ctr"/>
            <a:r>
              <a:rPr lang="en-US" dirty="0"/>
              <a:t>Presented by Erik Shreve</a:t>
            </a:r>
          </a:p>
        </p:txBody>
      </p:sp>
      <p:sp>
        <p:nvSpPr>
          <p:cNvPr id="4" name="Subtitle 2"/>
          <p:cNvSpPr txBox="1">
            <a:spLocks/>
          </p:cNvSpPr>
          <p:nvPr/>
        </p:nvSpPr>
        <p:spPr>
          <a:xfrm>
            <a:off x="481781" y="2959510"/>
            <a:ext cx="11316929" cy="13568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2000" dirty="0" smtClean="0"/>
              <a:t>Giovanni </a:t>
            </a:r>
            <a:r>
              <a:rPr lang="en-US" sz="2000" dirty="0" err="1" smtClean="0"/>
              <a:t>Agosta</a:t>
            </a:r>
            <a:r>
              <a:rPr lang="en-US" sz="2000" dirty="0" smtClean="0"/>
              <a:t>, Alessandro </a:t>
            </a:r>
            <a:r>
              <a:rPr lang="en-US" sz="2000" dirty="0" err="1" smtClean="0"/>
              <a:t>Barenghi</a:t>
            </a:r>
            <a:r>
              <a:rPr lang="en-US" sz="2000" dirty="0" smtClean="0"/>
              <a:t>, Massimo Maggi, and Gerardo Pelosi</a:t>
            </a:r>
          </a:p>
          <a:p>
            <a:pPr algn="ctr"/>
            <a:r>
              <a:rPr lang="en-US" sz="2000" dirty="0" err="1" smtClean="0"/>
              <a:t>Dipartimento</a:t>
            </a:r>
            <a:r>
              <a:rPr lang="en-US" sz="2000" dirty="0" smtClean="0"/>
              <a:t> di </a:t>
            </a:r>
            <a:r>
              <a:rPr lang="en-US" sz="2000" dirty="0" err="1" smtClean="0"/>
              <a:t>Elettronica</a:t>
            </a:r>
            <a:r>
              <a:rPr lang="en-US" sz="2000" dirty="0" smtClean="0"/>
              <a:t>, </a:t>
            </a:r>
            <a:r>
              <a:rPr lang="en-US" sz="2000" dirty="0" err="1" smtClean="0"/>
              <a:t>Informazione</a:t>
            </a:r>
            <a:r>
              <a:rPr lang="en-US" sz="2000" dirty="0" smtClean="0"/>
              <a:t> e </a:t>
            </a:r>
            <a:r>
              <a:rPr lang="en-US" sz="2000" dirty="0" err="1" smtClean="0"/>
              <a:t>Bioingegneria</a:t>
            </a:r>
            <a:r>
              <a:rPr lang="en-US" sz="2000" dirty="0" smtClean="0"/>
              <a:t> – DEIB, </a:t>
            </a:r>
          </a:p>
          <a:p>
            <a:pPr algn="ctr"/>
            <a:r>
              <a:rPr lang="en-US" sz="2000" dirty="0" err="1" smtClean="0"/>
              <a:t>Politecnico</a:t>
            </a:r>
            <a:r>
              <a:rPr lang="en-US" sz="2000" dirty="0" smtClean="0"/>
              <a:t> di Milano</a:t>
            </a:r>
          </a:p>
        </p:txBody>
      </p:sp>
    </p:spTree>
    <p:extLst>
      <p:ext uri="{BB962C8B-B14F-4D97-AF65-F5344CB8AC3E}">
        <p14:creationId xmlns:p14="http://schemas.microsoft.com/office/powerpoint/2010/main" val="212647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Pipeline</a:t>
            </a:r>
            <a:endParaRPr lang="en-US" dirty="0"/>
          </a:p>
        </p:txBody>
      </p:sp>
      <p:sp>
        <p:nvSpPr>
          <p:cNvPr id="3" name="Content Placeholder 2"/>
          <p:cNvSpPr>
            <a:spLocks noGrp="1"/>
          </p:cNvSpPr>
          <p:nvPr>
            <p:ph idx="1"/>
          </p:nvPr>
        </p:nvSpPr>
        <p:spPr>
          <a:xfrm>
            <a:off x="1097280" y="4741816"/>
            <a:ext cx="10058400" cy="1127277"/>
          </a:xfrm>
        </p:spPr>
        <p:txBody>
          <a:bodyPr>
            <a:normAutofit fontScale="85000" lnSpcReduction="20000"/>
          </a:bodyPr>
          <a:lstStyle/>
          <a:p>
            <a:r>
              <a:rPr lang="en-US" sz="3000" dirty="0" smtClean="0"/>
              <a:t>IR</a:t>
            </a:r>
            <a:r>
              <a:rPr lang="en-US" sz="3000" baseline="-25000" dirty="0" smtClean="0"/>
              <a:t>1</a:t>
            </a:r>
            <a:r>
              <a:rPr lang="en-US" sz="3000" dirty="0" smtClean="0"/>
              <a:t>, IR</a:t>
            </a:r>
            <a:r>
              <a:rPr lang="en-US" sz="3000" baseline="-25000" dirty="0" smtClean="0"/>
              <a:t>2</a:t>
            </a:r>
            <a:r>
              <a:rPr lang="en-US" sz="3000" dirty="0" smtClean="0"/>
              <a:t>, and IR</a:t>
            </a:r>
            <a:r>
              <a:rPr lang="en-US" sz="3000" baseline="-25000" dirty="0" smtClean="0"/>
              <a:t>3</a:t>
            </a:r>
            <a:r>
              <a:rPr lang="en-US" sz="3000" dirty="0" smtClean="0"/>
              <a:t> are in SSA Form</a:t>
            </a:r>
          </a:p>
          <a:p>
            <a:endParaRPr lang="en-US" dirty="0"/>
          </a:p>
          <a:p>
            <a:r>
              <a:rPr lang="en-US" dirty="0" smtClean="0"/>
              <a:t>Image taken from paper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1786618"/>
            <a:ext cx="91948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4846320" y="1149530"/>
            <a:ext cx="2508069" cy="3853543"/>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08957" y="4479853"/>
            <a:ext cx="3684443" cy="954107"/>
          </a:xfrm>
          <a:prstGeom prst="rect">
            <a:avLst/>
          </a:prstGeom>
          <a:noFill/>
        </p:spPr>
        <p:txBody>
          <a:bodyPr wrap="square" rtlCol="0">
            <a:spAutoFit/>
          </a:bodyPr>
          <a:lstStyle/>
          <a:p>
            <a:r>
              <a:rPr lang="en-US" sz="2800" dirty="0" smtClean="0">
                <a:solidFill>
                  <a:schemeClr val="accent1">
                    <a:lumMod val="75000"/>
                  </a:schemeClr>
                </a:solidFill>
              </a:rPr>
              <a:t>Where to place defense determined here</a:t>
            </a:r>
            <a:endParaRPr lang="en-US" sz="2800" dirty="0">
              <a:solidFill>
                <a:schemeClr val="accent1">
                  <a:lumMod val="75000"/>
                </a:schemeClr>
              </a:solidFill>
            </a:endParaRPr>
          </a:p>
        </p:txBody>
      </p:sp>
    </p:spTree>
    <p:extLst>
      <p:ext uri="{BB962C8B-B14F-4D97-AF65-F5344CB8AC3E}">
        <p14:creationId xmlns:p14="http://schemas.microsoft.com/office/powerpoint/2010/main" val="412674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SSA </a:t>
            </a:r>
            <a:r>
              <a:rPr lang="en-US" dirty="0" smtClean="0"/>
              <a:t>Form</a:t>
            </a:r>
            <a:endParaRPr lang="en-US" dirty="0"/>
          </a:p>
        </p:txBody>
      </p:sp>
      <p:sp>
        <p:nvSpPr>
          <p:cNvPr id="3" name="Content Placeholder 2"/>
          <p:cNvSpPr>
            <a:spLocks noGrp="1"/>
          </p:cNvSpPr>
          <p:nvPr>
            <p:ph idx="1"/>
          </p:nvPr>
        </p:nvSpPr>
        <p:spPr>
          <a:xfrm>
            <a:off x="1097280" y="1845734"/>
            <a:ext cx="10058400" cy="1197912"/>
          </a:xfrm>
        </p:spPr>
        <p:txBody>
          <a:bodyPr>
            <a:normAutofit fontScale="92500" lnSpcReduction="20000"/>
          </a:bodyPr>
          <a:lstStyle/>
          <a:p>
            <a:r>
              <a:rPr lang="en-US" sz="2800" dirty="0" smtClean="0"/>
              <a:t>The Data Flow Analysis is performed on an Intermediate Language in Static Single Assignment Form (SSA</a:t>
            </a:r>
            <a:r>
              <a:rPr lang="en-US" sz="2800" dirty="0" smtClean="0"/>
              <a:t>). </a:t>
            </a:r>
          </a:p>
          <a:p>
            <a:r>
              <a:rPr lang="en-US" sz="2800" dirty="0" smtClean="0"/>
              <a:t>(Makes Data-Flow Analysis easier)</a:t>
            </a:r>
            <a:endParaRPr lang="en-US" sz="2800"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72637722"/>
              </p:ext>
            </p:extLst>
          </p:nvPr>
        </p:nvGraphicFramePr>
        <p:xfrm>
          <a:off x="2010229" y="3154126"/>
          <a:ext cx="8128000" cy="31089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sz="2800" dirty="0" smtClean="0"/>
                        <a:t>This</a:t>
                      </a:r>
                      <a:endParaRPr lang="en-US" sz="2800" dirty="0"/>
                    </a:p>
                  </a:txBody>
                  <a:tcPr/>
                </a:tc>
                <a:tc>
                  <a:txBody>
                    <a:bodyPr/>
                    <a:lstStyle/>
                    <a:p>
                      <a:r>
                        <a:rPr lang="en-US" sz="2800" dirty="0" smtClean="0"/>
                        <a:t>Becomes</a:t>
                      </a:r>
                      <a:endParaRPr lang="en-US" sz="2800" dirty="0"/>
                    </a:p>
                  </a:txBody>
                  <a:tcPr/>
                </a:tc>
              </a:tr>
              <a:tr h="370840">
                <a:tc>
                  <a:txBody>
                    <a:bodyPr/>
                    <a:lstStyle/>
                    <a:p>
                      <a:r>
                        <a:rPr lang="en-US" sz="2800" baseline="0" dirty="0" smtClean="0"/>
                        <a:t>Z ← 10</a:t>
                      </a:r>
                      <a:endParaRPr lang="en-US" sz="2800" dirty="0"/>
                    </a:p>
                  </a:txBody>
                  <a:tcPr/>
                </a:tc>
                <a:tc>
                  <a:txBody>
                    <a:bodyPr/>
                    <a:lstStyle/>
                    <a:p>
                      <a:r>
                        <a:rPr lang="en-US" sz="2800" dirty="0" smtClean="0"/>
                        <a:t>Z1 ← 10</a:t>
                      </a:r>
                      <a:endParaRPr lang="en-US" sz="2800" dirty="0"/>
                    </a:p>
                  </a:txBody>
                  <a:tcPr/>
                </a:tc>
              </a:tr>
              <a:tr h="370840">
                <a:tc>
                  <a:txBody>
                    <a:bodyPr/>
                    <a:lstStyle/>
                    <a:p>
                      <a:r>
                        <a:rPr lang="en-US" sz="2800" dirty="0" smtClean="0"/>
                        <a:t>X ← Z +</a:t>
                      </a:r>
                      <a:r>
                        <a:rPr lang="en-US" sz="2800" baseline="0" dirty="0" smtClean="0"/>
                        <a:t> 5</a:t>
                      </a:r>
                      <a:endParaRPr lang="en-US" sz="2800" dirty="0"/>
                    </a:p>
                  </a:txBody>
                  <a:tcPr/>
                </a:tc>
                <a:tc>
                  <a:txBody>
                    <a:bodyPr/>
                    <a:lstStyle/>
                    <a:p>
                      <a:r>
                        <a:rPr lang="en-US" sz="2800" dirty="0" smtClean="0"/>
                        <a:t>X1 ← Z1 + 5</a:t>
                      </a:r>
                      <a:endParaRPr lang="en-US" sz="2800" dirty="0"/>
                    </a:p>
                  </a:txBody>
                  <a:tcPr/>
                </a:tc>
              </a:tr>
              <a:tr h="370840">
                <a:tc>
                  <a:txBody>
                    <a:bodyPr/>
                    <a:lstStyle/>
                    <a:p>
                      <a:r>
                        <a:rPr lang="en-US" sz="2800" dirty="0" smtClean="0"/>
                        <a:t>Y ← X – 3</a:t>
                      </a:r>
                      <a:endParaRPr lang="en-US" sz="2800" dirty="0"/>
                    </a:p>
                  </a:txBody>
                  <a:tcPr/>
                </a:tc>
                <a:tc>
                  <a:txBody>
                    <a:bodyPr/>
                    <a:lstStyle/>
                    <a:p>
                      <a:r>
                        <a:rPr lang="en-US" sz="2800" dirty="0" smtClean="0"/>
                        <a:t>Y1 ← X1 – 3</a:t>
                      </a:r>
                      <a:endParaRPr lang="en-US" sz="2800" dirty="0"/>
                    </a:p>
                  </a:txBody>
                  <a:tcPr/>
                </a:tc>
              </a:tr>
              <a:tr h="370840">
                <a:tc>
                  <a:txBody>
                    <a:bodyPr/>
                    <a:lstStyle/>
                    <a:p>
                      <a:r>
                        <a:rPr lang="en-US" sz="2800" dirty="0" smtClean="0"/>
                        <a:t>X</a:t>
                      </a:r>
                      <a:r>
                        <a:rPr lang="en-US" sz="2800" baseline="0" dirty="0" smtClean="0"/>
                        <a:t> ← Z + 10</a:t>
                      </a:r>
                      <a:endParaRPr lang="en-US" sz="2800" dirty="0"/>
                    </a:p>
                  </a:txBody>
                  <a:tcPr/>
                </a:tc>
                <a:tc>
                  <a:txBody>
                    <a:bodyPr/>
                    <a:lstStyle/>
                    <a:p>
                      <a:r>
                        <a:rPr lang="en-US" sz="2800" dirty="0" smtClean="0"/>
                        <a:t>X2 ← Z1</a:t>
                      </a:r>
                      <a:r>
                        <a:rPr lang="en-US" sz="2800" baseline="0" dirty="0" smtClean="0"/>
                        <a:t> + 10</a:t>
                      </a:r>
                      <a:endParaRPr lang="en-US" sz="2800" dirty="0"/>
                    </a:p>
                  </a:txBody>
                  <a:tcPr/>
                </a:tc>
              </a:tr>
              <a:tr h="370840">
                <a:tc>
                  <a:txBody>
                    <a:bodyPr/>
                    <a:lstStyle/>
                    <a:p>
                      <a:r>
                        <a:rPr lang="en-US" sz="2800" dirty="0" smtClean="0"/>
                        <a:t>Y ← Y + 1</a:t>
                      </a:r>
                      <a:endParaRPr lang="en-US" sz="2800" dirty="0"/>
                    </a:p>
                  </a:txBody>
                  <a:tcPr/>
                </a:tc>
                <a:tc>
                  <a:txBody>
                    <a:bodyPr/>
                    <a:lstStyle/>
                    <a:p>
                      <a:r>
                        <a:rPr lang="en-US" sz="2800" dirty="0" smtClean="0"/>
                        <a:t>Y2 ← Y1 + 1</a:t>
                      </a:r>
                      <a:endParaRPr lang="en-US" sz="2800" dirty="0"/>
                    </a:p>
                  </a:txBody>
                  <a:tcPr/>
                </a:tc>
              </a:tr>
            </a:tbl>
          </a:graphicData>
        </a:graphic>
      </p:graphicFrame>
    </p:spTree>
    <p:extLst>
      <p:ext uri="{BB962C8B-B14F-4D97-AF65-F5344CB8AC3E}">
        <p14:creationId xmlns:p14="http://schemas.microsoft.com/office/powerpoint/2010/main" val="73049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Security-oriented Data Flow</a:t>
            </a:r>
          </a:p>
        </p:txBody>
      </p:sp>
      <p:sp>
        <p:nvSpPr>
          <p:cNvPr id="3" name="Content Placeholder 2"/>
          <p:cNvSpPr>
            <a:spLocks noGrp="1"/>
          </p:cNvSpPr>
          <p:nvPr>
            <p:ph idx="1"/>
          </p:nvPr>
        </p:nvSpPr>
        <p:spPr>
          <a:xfrm>
            <a:off x="1097280" y="4650377"/>
            <a:ext cx="10058400" cy="1218716"/>
          </a:xfrm>
        </p:spPr>
        <p:txBody>
          <a:bodyPr>
            <a:normAutofit fontScale="92500"/>
          </a:bodyPr>
          <a:lstStyle/>
          <a:p>
            <a:r>
              <a:rPr lang="en-US" sz="3200" dirty="0" smtClean="0"/>
              <a:t>Control-Flow Graph</a:t>
            </a:r>
          </a:p>
          <a:p>
            <a:r>
              <a:rPr lang="en-US" sz="3200" dirty="0" smtClean="0"/>
              <a:t>Each node is a “basic block” and may have multiple instructions.</a:t>
            </a:r>
            <a:endParaRPr lang="en-US" sz="3200" dirty="0"/>
          </a:p>
        </p:txBody>
      </p:sp>
      <p:sp>
        <p:nvSpPr>
          <p:cNvPr id="4" name="Rectangle 3"/>
          <p:cNvSpPr/>
          <p:nvPr/>
        </p:nvSpPr>
        <p:spPr>
          <a:xfrm>
            <a:off x="3327239" y="2969898"/>
            <a:ext cx="1356852" cy="78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stat</a:t>
            </a:r>
            <a:r>
              <a:rPr lang="en-US" sz="3200" baseline="-25000" dirty="0" err="1" smtClean="0"/>
              <a:t>i</a:t>
            </a:r>
            <a:endParaRPr lang="en-US" sz="3200" baseline="-25000" dirty="0"/>
          </a:p>
        </p:txBody>
      </p:sp>
      <p:sp>
        <p:nvSpPr>
          <p:cNvPr id="5" name="Rectangle 4"/>
          <p:cNvSpPr/>
          <p:nvPr/>
        </p:nvSpPr>
        <p:spPr>
          <a:xfrm>
            <a:off x="5219950" y="1981756"/>
            <a:ext cx="1356852" cy="78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stat</a:t>
            </a:r>
            <a:r>
              <a:rPr lang="en-US" sz="3200" baseline="-25000" dirty="0" smtClean="0"/>
              <a:t>i+1</a:t>
            </a:r>
            <a:endParaRPr lang="en-US" sz="3200" baseline="-25000" dirty="0"/>
          </a:p>
        </p:txBody>
      </p:sp>
      <p:sp>
        <p:nvSpPr>
          <p:cNvPr id="6" name="Rectangle 5"/>
          <p:cNvSpPr/>
          <p:nvPr/>
        </p:nvSpPr>
        <p:spPr>
          <a:xfrm>
            <a:off x="5219950" y="3513403"/>
            <a:ext cx="1356852" cy="78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stat</a:t>
            </a:r>
            <a:r>
              <a:rPr lang="en-US" sz="3200" baseline="-25000" dirty="0" smtClean="0"/>
              <a:t>i+2</a:t>
            </a:r>
            <a:endParaRPr lang="en-US" sz="3200" baseline="-25000" dirty="0"/>
          </a:p>
        </p:txBody>
      </p:sp>
      <p:sp>
        <p:nvSpPr>
          <p:cNvPr id="7" name="Rectangle 6"/>
          <p:cNvSpPr/>
          <p:nvPr/>
        </p:nvSpPr>
        <p:spPr>
          <a:xfrm>
            <a:off x="7646550" y="2852621"/>
            <a:ext cx="1356852" cy="78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stat</a:t>
            </a:r>
            <a:r>
              <a:rPr lang="en-US" sz="3200" baseline="-25000" dirty="0" smtClean="0"/>
              <a:t>i+3</a:t>
            </a:r>
            <a:endParaRPr lang="en-US" sz="3200" baseline="-25000" dirty="0"/>
          </a:p>
        </p:txBody>
      </p:sp>
      <p:sp>
        <p:nvSpPr>
          <p:cNvPr id="8" name="Rectangle 7"/>
          <p:cNvSpPr/>
          <p:nvPr/>
        </p:nvSpPr>
        <p:spPr>
          <a:xfrm>
            <a:off x="1260499" y="2969898"/>
            <a:ext cx="1356852" cy="78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i</a:t>
            </a:r>
            <a:r>
              <a:rPr lang="en-US" sz="3200" baseline="-25000" dirty="0" err="1" smtClean="0"/>
              <a:t>in</a:t>
            </a:r>
            <a:endParaRPr lang="en-US" sz="3200" baseline="-25000" dirty="0"/>
          </a:p>
        </p:txBody>
      </p:sp>
      <p:cxnSp>
        <p:nvCxnSpPr>
          <p:cNvPr id="10" name="Straight Arrow Connector 9"/>
          <p:cNvCxnSpPr>
            <a:stCxn id="8" idx="3"/>
            <a:endCxn id="4" idx="1"/>
          </p:cNvCxnSpPr>
          <p:nvPr/>
        </p:nvCxnSpPr>
        <p:spPr>
          <a:xfrm>
            <a:off x="2617351" y="3360730"/>
            <a:ext cx="70988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5" idx="1"/>
          </p:cNvCxnSpPr>
          <p:nvPr/>
        </p:nvCxnSpPr>
        <p:spPr>
          <a:xfrm flipV="1">
            <a:off x="4684091" y="2372588"/>
            <a:ext cx="535859" cy="9881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6" idx="1"/>
          </p:cNvCxnSpPr>
          <p:nvPr/>
        </p:nvCxnSpPr>
        <p:spPr>
          <a:xfrm>
            <a:off x="4684091" y="3360730"/>
            <a:ext cx="535859" cy="5435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1"/>
          </p:cNvCxnSpPr>
          <p:nvPr/>
        </p:nvCxnSpPr>
        <p:spPr>
          <a:xfrm>
            <a:off x="6576802" y="2372588"/>
            <a:ext cx="1069748" cy="8708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7" idx="1"/>
          </p:cNvCxnSpPr>
          <p:nvPr/>
        </p:nvCxnSpPr>
        <p:spPr>
          <a:xfrm flipV="1">
            <a:off x="6576802" y="3243453"/>
            <a:ext cx="1069748" cy="6607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9538276" y="2866659"/>
            <a:ext cx="1356852" cy="78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i</a:t>
            </a:r>
            <a:r>
              <a:rPr lang="en-US" sz="3200" baseline="-25000" dirty="0" err="1" smtClean="0"/>
              <a:t>out</a:t>
            </a:r>
            <a:endParaRPr lang="en-US" sz="3200" baseline="-25000" dirty="0"/>
          </a:p>
        </p:txBody>
      </p:sp>
      <p:cxnSp>
        <p:nvCxnSpPr>
          <p:cNvPr id="28" name="Straight Arrow Connector 27"/>
          <p:cNvCxnSpPr>
            <a:endCxn id="27" idx="1"/>
          </p:cNvCxnSpPr>
          <p:nvPr/>
        </p:nvCxnSpPr>
        <p:spPr>
          <a:xfrm>
            <a:off x="9003402" y="3243453"/>
            <a:ext cx="534874" cy="140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53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Security-oriented Data Flow</a:t>
            </a:r>
            <a:endParaRPr lang="en-US" dirty="0"/>
          </a:p>
        </p:txBody>
      </p:sp>
      <p:sp>
        <p:nvSpPr>
          <p:cNvPr id="3" name="Content Placeholder 2"/>
          <p:cNvSpPr>
            <a:spLocks noGrp="1"/>
          </p:cNvSpPr>
          <p:nvPr>
            <p:ph idx="1"/>
          </p:nvPr>
        </p:nvSpPr>
        <p:spPr>
          <a:xfrm>
            <a:off x="1097280" y="1845734"/>
            <a:ext cx="10058400" cy="2151500"/>
          </a:xfrm>
        </p:spPr>
        <p:txBody>
          <a:bodyPr>
            <a:normAutofit/>
          </a:bodyPr>
          <a:lstStyle/>
          <a:p>
            <a:r>
              <a:rPr lang="en-US" sz="2800" dirty="0" smtClean="0"/>
              <a:t>Define a leakage vector V</a:t>
            </a:r>
            <a:r>
              <a:rPr lang="en-US" sz="2800" baseline="-25000" dirty="0" smtClean="0"/>
              <a:t>I</a:t>
            </a:r>
            <a:r>
              <a:rPr lang="en-US" sz="2800" dirty="0" smtClean="0"/>
              <a:t> for each instruction I. </a:t>
            </a:r>
            <a:endParaRPr lang="en-US" sz="2800" dirty="0" smtClean="0"/>
          </a:p>
          <a:p>
            <a:r>
              <a:rPr lang="en-US" sz="2800" dirty="0" smtClean="0"/>
              <a:t>Length </a:t>
            </a:r>
            <a:r>
              <a:rPr lang="en-US" sz="2800" dirty="0" smtClean="0"/>
              <a:t>is size(I</a:t>
            </a:r>
            <a:r>
              <a:rPr lang="en-US" sz="2800" dirty="0" smtClean="0"/>
              <a:t>), </a:t>
            </a:r>
            <a:r>
              <a:rPr lang="en-US" sz="2800" dirty="0" smtClean="0"/>
              <a:t>is the number of bits output by the instruction.</a:t>
            </a:r>
          </a:p>
          <a:p>
            <a:r>
              <a:rPr lang="en-US" sz="2800" dirty="0" smtClean="0"/>
              <a:t>Each entry in </a:t>
            </a:r>
            <a:r>
              <a:rPr lang="en-US" sz="2800" dirty="0"/>
              <a:t>V</a:t>
            </a:r>
            <a:r>
              <a:rPr lang="en-US" sz="2800" baseline="-25000" dirty="0"/>
              <a:t>I</a:t>
            </a:r>
            <a:r>
              <a:rPr lang="en-US" sz="2800" dirty="0" smtClean="0"/>
              <a:t> </a:t>
            </a:r>
            <a:r>
              <a:rPr lang="en-US" sz="2800" dirty="0" smtClean="0"/>
              <a:t>is itself a vector indicating which key bits are involved in calculating the corresponding bit </a:t>
            </a:r>
            <a:r>
              <a:rPr lang="en-US" sz="2800" dirty="0" smtClean="0"/>
              <a:t>of </a:t>
            </a:r>
            <a:r>
              <a:rPr lang="en-US" sz="2800" dirty="0" smtClean="0"/>
              <a:t>the output. </a:t>
            </a:r>
            <a:endParaRPr lang="en-US" sz="2800" dirty="0" smtClean="0"/>
          </a:p>
          <a:p>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879085375"/>
              </p:ext>
            </p:extLst>
          </p:nvPr>
        </p:nvGraphicFramePr>
        <p:xfrm>
          <a:off x="1901372" y="3933129"/>
          <a:ext cx="8128000" cy="2316480"/>
        </p:xfrm>
        <a:graphic>
          <a:graphicData uri="http://schemas.openxmlformats.org/drawingml/2006/table">
            <a:tbl>
              <a:tblPr firstRow="1" bandRow="1">
                <a:tableStyleId>{5C22544A-7EE6-4342-B048-85BDC9FD1C3A}</a:tableStyleId>
              </a:tblPr>
              <a:tblGrid>
                <a:gridCol w="2032000"/>
                <a:gridCol w="2032000"/>
                <a:gridCol w="2032000"/>
                <a:gridCol w="2032000"/>
              </a:tblGrid>
              <a:tr h="579120">
                <a:tc>
                  <a:txBody>
                    <a:bodyPr/>
                    <a:lstStyle/>
                    <a:p>
                      <a:pPr algn="r"/>
                      <a:r>
                        <a:rPr lang="en-US" sz="3200" dirty="0" smtClean="0"/>
                        <a:t>V</a:t>
                      </a:r>
                      <a:r>
                        <a:rPr lang="en-US" sz="3200" baseline="-25000" dirty="0" smtClean="0"/>
                        <a:t>I</a:t>
                      </a:r>
                      <a:endParaRPr lang="en-US" sz="3200" dirty="0"/>
                    </a:p>
                  </a:txBody>
                  <a:tcPr/>
                </a:tc>
                <a:tc>
                  <a:txBody>
                    <a:bodyPr/>
                    <a:lstStyle/>
                    <a:p>
                      <a:pPr algn="ctr"/>
                      <a:r>
                        <a:rPr lang="en-US" sz="3200" dirty="0" err="1" smtClean="0"/>
                        <a:t>v</a:t>
                      </a:r>
                      <a:r>
                        <a:rPr lang="en-US" sz="3200" baseline="-25000" dirty="0" err="1" smtClean="0"/>
                        <a:t>size</a:t>
                      </a:r>
                      <a:r>
                        <a:rPr lang="en-US" sz="3200" baseline="-25000" dirty="0" smtClean="0"/>
                        <a:t>(I)-1</a:t>
                      </a:r>
                      <a:endParaRPr lang="en-US" sz="32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err="1" smtClean="0"/>
                        <a:t>v</a:t>
                      </a:r>
                      <a:r>
                        <a:rPr lang="en-US" sz="3200" baseline="-25000" dirty="0" err="1" smtClean="0"/>
                        <a:t>t</a:t>
                      </a:r>
                      <a:endParaRPr lang="en-US" sz="3200" baseline="-25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Key bit 0</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r h="579120">
                <a:tc>
                  <a:txBody>
                    <a:bodyPr/>
                    <a:lstStyle/>
                    <a:p>
                      <a:r>
                        <a:rPr lang="en-US" sz="2800" dirty="0" smtClean="0"/>
                        <a:t>Key bit 1</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tr>
              <a:tr h="579120">
                <a:tc>
                  <a:txBody>
                    <a:bodyPr/>
                    <a:lstStyle/>
                    <a:p>
                      <a:r>
                        <a:rPr lang="en-US" sz="2800" dirty="0" smtClean="0"/>
                        <a:t>Key</a:t>
                      </a:r>
                      <a:r>
                        <a:rPr lang="en-US" sz="2800" baseline="0" dirty="0" smtClean="0"/>
                        <a:t> bit 2</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bl>
          </a:graphicData>
        </a:graphic>
      </p:graphicFrame>
    </p:spTree>
    <p:extLst>
      <p:ext uri="{BB962C8B-B14F-4D97-AF65-F5344CB8AC3E}">
        <p14:creationId xmlns:p14="http://schemas.microsoft.com/office/powerpoint/2010/main" val="138283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Security-oriented Data Flow</a:t>
            </a:r>
            <a:endParaRPr lang="en-US" dirty="0"/>
          </a:p>
        </p:txBody>
      </p:sp>
      <p:sp>
        <p:nvSpPr>
          <p:cNvPr id="3" name="Content Placeholder 2"/>
          <p:cNvSpPr>
            <a:spLocks noGrp="1"/>
          </p:cNvSpPr>
          <p:nvPr>
            <p:ph idx="1"/>
          </p:nvPr>
        </p:nvSpPr>
        <p:spPr>
          <a:xfrm>
            <a:off x="1097280" y="1845734"/>
            <a:ext cx="10058400" cy="2151500"/>
          </a:xfrm>
        </p:spPr>
        <p:txBody>
          <a:bodyPr>
            <a:normAutofit lnSpcReduction="10000"/>
          </a:bodyPr>
          <a:lstStyle/>
          <a:p>
            <a:r>
              <a:rPr lang="en-US" sz="2800" dirty="0" smtClean="0"/>
              <a:t>The more ‘1’s in this table the better, as it indicates more key bits were involved in the influence of each output bit.</a:t>
            </a:r>
          </a:p>
          <a:p>
            <a:r>
              <a:rPr lang="en-US" sz="2800" dirty="0" smtClean="0"/>
              <a:t>If the output of I in the table below represented the final ciphertext, this would be a weak crypto algorithm as only one key bit (key bit 1) impacts all output bits.</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268740093"/>
              </p:ext>
            </p:extLst>
          </p:nvPr>
        </p:nvGraphicFramePr>
        <p:xfrm>
          <a:off x="1901372" y="3933129"/>
          <a:ext cx="8128000" cy="2316480"/>
        </p:xfrm>
        <a:graphic>
          <a:graphicData uri="http://schemas.openxmlformats.org/drawingml/2006/table">
            <a:tbl>
              <a:tblPr firstRow="1" bandRow="1">
                <a:tableStyleId>{5C22544A-7EE6-4342-B048-85BDC9FD1C3A}</a:tableStyleId>
              </a:tblPr>
              <a:tblGrid>
                <a:gridCol w="2032000"/>
                <a:gridCol w="2032000"/>
                <a:gridCol w="2032000"/>
                <a:gridCol w="2032000"/>
              </a:tblGrid>
              <a:tr h="579120">
                <a:tc>
                  <a:txBody>
                    <a:bodyPr/>
                    <a:lstStyle/>
                    <a:p>
                      <a:pPr algn="r"/>
                      <a:r>
                        <a:rPr lang="en-US" sz="3200" dirty="0" smtClean="0"/>
                        <a:t>V</a:t>
                      </a:r>
                      <a:r>
                        <a:rPr lang="en-US" sz="3200" baseline="-25000" dirty="0" smtClean="0"/>
                        <a:t>I</a:t>
                      </a:r>
                      <a:endParaRPr lang="en-US" sz="3200" dirty="0"/>
                    </a:p>
                  </a:txBody>
                  <a:tcPr/>
                </a:tc>
                <a:tc>
                  <a:txBody>
                    <a:bodyPr/>
                    <a:lstStyle/>
                    <a:p>
                      <a:pPr algn="ctr"/>
                      <a:r>
                        <a:rPr lang="en-US" sz="3200" dirty="0" err="1" smtClean="0"/>
                        <a:t>v</a:t>
                      </a:r>
                      <a:r>
                        <a:rPr lang="en-US" sz="3200" baseline="-25000" dirty="0" err="1" smtClean="0"/>
                        <a:t>size</a:t>
                      </a:r>
                      <a:r>
                        <a:rPr lang="en-US" sz="3200" baseline="-25000" dirty="0" smtClean="0"/>
                        <a:t>(I)-1</a:t>
                      </a:r>
                      <a:endParaRPr lang="en-US" sz="32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err="1" smtClean="0"/>
                        <a:t>v</a:t>
                      </a:r>
                      <a:r>
                        <a:rPr lang="en-US" sz="3200" baseline="-25000" dirty="0" err="1" smtClean="0"/>
                        <a:t>t</a:t>
                      </a:r>
                      <a:endParaRPr lang="en-US" sz="3200" baseline="-25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Key bit 0</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r h="579120">
                <a:tc>
                  <a:txBody>
                    <a:bodyPr/>
                    <a:lstStyle/>
                    <a:p>
                      <a:r>
                        <a:rPr lang="en-US" sz="2800" dirty="0" smtClean="0"/>
                        <a:t>Key bit 1</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tr>
              <a:tr h="579120">
                <a:tc>
                  <a:txBody>
                    <a:bodyPr/>
                    <a:lstStyle/>
                    <a:p>
                      <a:r>
                        <a:rPr lang="en-US" sz="2800" dirty="0" smtClean="0"/>
                        <a:t>Key</a:t>
                      </a:r>
                      <a:r>
                        <a:rPr lang="en-US" sz="2800" baseline="0" dirty="0" smtClean="0"/>
                        <a:t> bit 2</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bl>
          </a:graphicData>
        </a:graphic>
      </p:graphicFrame>
    </p:spTree>
    <p:extLst>
      <p:ext uri="{BB962C8B-B14F-4D97-AF65-F5344CB8AC3E}">
        <p14:creationId xmlns:p14="http://schemas.microsoft.com/office/powerpoint/2010/main" val="3235482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Security-oriented Data Flow</a:t>
            </a:r>
            <a:endParaRPr lang="en-US" dirty="0"/>
          </a:p>
        </p:txBody>
      </p:sp>
      <p:sp>
        <p:nvSpPr>
          <p:cNvPr id="3" name="Content Placeholder 2"/>
          <p:cNvSpPr>
            <a:spLocks noGrp="1"/>
          </p:cNvSpPr>
          <p:nvPr>
            <p:ph idx="1"/>
          </p:nvPr>
        </p:nvSpPr>
        <p:spPr/>
        <p:txBody>
          <a:bodyPr>
            <a:normAutofit/>
          </a:bodyPr>
          <a:lstStyle/>
          <a:p>
            <a:r>
              <a:rPr lang="en-US" sz="2800" dirty="0" smtClean="0"/>
              <a:t>For every instruction, rules are provided on how the leakage vectors associated with the instruction’s inputs are transformed into a leakage vector for the instruction’s output.</a:t>
            </a:r>
          </a:p>
          <a:p>
            <a:endParaRPr lang="en-US" sz="2800" dirty="0"/>
          </a:p>
        </p:txBody>
      </p:sp>
    </p:spTree>
    <p:extLst>
      <p:ext uri="{BB962C8B-B14F-4D97-AF65-F5344CB8AC3E}">
        <p14:creationId xmlns:p14="http://schemas.microsoft.com/office/powerpoint/2010/main" val="522517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Security-oriented Data Flow</a:t>
            </a:r>
            <a:endParaRPr lang="en-US" dirty="0"/>
          </a:p>
        </p:txBody>
      </p:sp>
      <p:sp>
        <p:nvSpPr>
          <p:cNvPr id="3" name="Content Placeholder 2"/>
          <p:cNvSpPr>
            <a:spLocks noGrp="1"/>
          </p:cNvSpPr>
          <p:nvPr>
            <p:ph idx="1"/>
          </p:nvPr>
        </p:nvSpPr>
        <p:spPr>
          <a:xfrm>
            <a:off x="1097280" y="1845734"/>
            <a:ext cx="10058400" cy="453329"/>
          </a:xfrm>
        </p:spPr>
        <p:txBody>
          <a:bodyPr>
            <a:normAutofit lnSpcReduction="10000"/>
          </a:bodyPr>
          <a:lstStyle/>
          <a:p>
            <a:pPr algn="ctr"/>
            <a:r>
              <a:rPr lang="en-US" sz="2800" dirty="0" smtClean="0"/>
              <a:t>Example for a Multiply instruction:</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14445822"/>
              </p:ext>
            </p:extLst>
          </p:nvPr>
        </p:nvGraphicFramePr>
        <p:xfrm>
          <a:off x="1201782" y="2308981"/>
          <a:ext cx="2299062" cy="1737360"/>
        </p:xfrm>
        <a:graphic>
          <a:graphicData uri="http://schemas.openxmlformats.org/drawingml/2006/table">
            <a:tbl>
              <a:tblPr firstRow="1" bandRow="1">
                <a:tableStyleId>{5C22544A-7EE6-4342-B048-85BDC9FD1C3A}</a:tableStyleId>
              </a:tblPr>
              <a:tblGrid>
                <a:gridCol w="766354"/>
                <a:gridCol w="766354"/>
                <a:gridCol w="766354"/>
              </a:tblGrid>
              <a:tr h="567267">
                <a:tc>
                  <a:txBody>
                    <a:bodyPr/>
                    <a:lstStyle/>
                    <a:p>
                      <a:pPr algn="r"/>
                      <a:r>
                        <a:rPr lang="en-US" sz="3200" dirty="0" smtClean="0"/>
                        <a:t>V</a:t>
                      </a:r>
                      <a:r>
                        <a:rPr lang="en-US" sz="3200" baseline="-25000" dirty="0" smtClean="0"/>
                        <a:t>J1</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36253876"/>
              </p:ext>
            </p:extLst>
          </p:nvPr>
        </p:nvGraphicFramePr>
        <p:xfrm>
          <a:off x="8937897" y="2191416"/>
          <a:ext cx="2217783" cy="1737360"/>
        </p:xfrm>
        <a:graphic>
          <a:graphicData uri="http://schemas.openxmlformats.org/drawingml/2006/table">
            <a:tbl>
              <a:tblPr firstRow="1" bandRow="1">
                <a:tableStyleId>{5C22544A-7EE6-4342-B048-85BDC9FD1C3A}</a:tableStyleId>
              </a:tblPr>
              <a:tblGrid>
                <a:gridCol w="739261"/>
                <a:gridCol w="739261"/>
                <a:gridCol w="739261"/>
              </a:tblGrid>
              <a:tr h="579120">
                <a:tc>
                  <a:txBody>
                    <a:bodyPr/>
                    <a:lstStyle/>
                    <a:p>
                      <a:pPr algn="r"/>
                      <a:r>
                        <a:rPr lang="en-US" sz="3200" dirty="0" smtClean="0"/>
                        <a:t>V</a:t>
                      </a:r>
                      <a:r>
                        <a:rPr lang="en-US" sz="3200" baseline="-25000" dirty="0" smtClean="0"/>
                        <a:t>J2</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1</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bl>
          </a:graphicData>
        </a:graphic>
      </p:graphicFrame>
      <p:sp>
        <p:nvSpPr>
          <p:cNvPr id="6" name="Rectangle 5"/>
          <p:cNvSpPr/>
          <p:nvPr/>
        </p:nvSpPr>
        <p:spPr>
          <a:xfrm>
            <a:off x="5408023" y="3007842"/>
            <a:ext cx="1449977"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MUL</a:t>
            </a:r>
            <a:endParaRPr lang="en-US" sz="3200" dirty="0"/>
          </a:p>
        </p:txBody>
      </p:sp>
      <p:cxnSp>
        <p:nvCxnSpPr>
          <p:cNvPr id="7" name="Straight Arrow Connector 6"/>
          <p:cNvCxnSpPr>
            <a:stCxn id="33" idx="3"/>
            <a:endCxn id="6" idx="1"/>
          </p:cNvCxnSpPr>
          <p:nvPr/>
        </p:nvCxnSpPr>
        <p:spPr>
          <a:xfrm flipV="1">
            <a:off x="3496490" y="3327882"/>
            <a:ext cx="1911533" cy="20067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2" idx="1"/>
            <a:endCxn id="6" idx="3"/>
          </p:cNvCxnSpPr>
          <p:nvPr/>
        </p:nvCxnSpPr>
        <p:spPr>
          <a:xfrm flipH="1" flipV="1">
            <a:off x="6858000" y="3327882"/>
            <a:ext cx="1902095" cy="20067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2010247621"/>
              </p:ext>
            </p:extLst>
          </p:nvPr>
        </p:nvGraphicFramePr>
        <p:xfrm>
          <a:off x="5109391" y="4557001"/>
          <a:ext cx="2047239" cy="1737360"/>
        </p:xfrm>
        <a:graphic>
          <a:graphicData uri="http://schemas.openxmlformats.org/drawingml/2006/table">
            <a:tbl>
              <a:tblPr firstRow="1" bandRow="1">
                <a:tableStyleId>{5C22544A-7EE6-4342-B048-85BDC9FD1C3A}</a:tableStyleId>
              </a:tblPr>
              <a:tblGrid>
                <a:gridCol w="682413"/>
                <a:gridCol w="682413"/>
                <a:gridCol w="682413"/>
              </a:tblGrid>
              <a:tr h="579120">
                <a:tc>
                  <a:txBody>
                    <a:bodyPr/>
                    <a:lstStyle/>
                    <a:p>
                      <a:pPr algn="r"/>
                      <a:r>
                        <a:rPr lang="en-US" sz="3200" dirty="0" smtClean="0"/>
                        <a:t>V</a:t>
                      </a:r>
                      <a:r>
                        <a:rPr lang="en-US" sz="3200" baseline="-25000" dirty="0" smtClean="0"/>
                        <a:t>I</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tr>
            </a:tbl>
          </a:graphicData>
        </a:graphic>
      </p:graphicFrame>
      <p:cxnSp>
        <p:nvCxnSpPr>
          <p:cNvPr id="17" name="Straight Arrow Connector 16"/>
          <p:cNvCxnSpPr>
            <a:stCxn id="6" idx="2"/>
            <a:endCxn id="16" idx="0"/>
          </p:cNvCxnSpPr>
          <p:nvPr/>
        </p:nvCxnSpPr>
        <p:spPr>
          <a:xfrm flipH="1">
            <a:off x="6133010" y="3647922"/>
            <a:ext cx="2" cy="9090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3653058832"/>
              </p:ext>
            </p:extLst>
          </p:nvPr>
        </p:nvGraphicFramePr>
        <p:xfrm>
          <a:off x="8760095" y="4465927"/>
          <a:ext cx="2565399" cy="1737360"/>
        </p:xfrm>
        <a:graphic>
          <a:graphicData uri="http://schemas.openxmlformats.org/drawingml/2006/table">
            <a:tbl>
              <a:tblPr firstRow="1" bandRow="1">
                <a:tableStyleId>{5C22544A-7EE6-4342-B048-85BDC9FD1C3A}</a:tableStyleId>
              </a:tblPr>
              <a:tblGrid>
                <a:gridCol w="855133"/>
                <a:gridCol w="855133"/>
                <a:gridCol w="855133"/>
              </a:tblGrid>
              <a:tr h="579120">
                <a:tc>
                  <a:txBody>
                    <a:bodyPr/>
                    <a:lstStyle/>
                    <a:p>
                      <a:pPr algn="r"/>
                      <a:r>
                        <a:rPr lang="en-US" sz="3200" dirty="0" smtClean="0"/>
                        <a:t>V’</a:t>
                      </a:r>
                      <a:r>
                        <a:rPr lang="en-US" sz="3200" baseline="-25000" dirty="0" smtClean="0"/>
                        <a:t>J2</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314907743"/>
              </p:ext>
            </p:extLst>
          </p:nvPr>
        </p:nvGraphicFramePr>
        <p:xfrm>
          <a:off x="1197428" y="4465927"/>
          <a:ext cx="2299062" cy="1737360"/>
        </p:xfrm>
        <a:graphic>
          <a:graphicData uri="http://schemas.openxmlformats.org/drawingml/2006/table">
            <a:tbl>
              <a:tblPr firstRow="1" bandRow="1">
                <a:tableStyleId>{5C22544A-7EE6-4342-B048-85BDC9FD1C3A}</a:tableStyleId>
              </a:tblPr>
              <a:tblGrid>
                <a:gridCol w="766354"/>
                <a:gridCol w="766354"/>
                <a:gridCol w="766354"/>
              </a:tblGrid>
              <a:tr h="567267">
                <a:tc>
                  <a:txBody>
                    <a:bodyPr/>
                    <a:lstStyle/>
                    <a:p>
                      <a:pPr algn="r"/>
                      <a:r>
                        <a:rPr lang="en-US" sz="3200" dirty="0" smtClean="0"/>
                        <a:t>V’</a:t>
                      </a:r>
                      <a:r>
                        <a:rPr lang="en-US" sz="3200" baseline="-25000" dirty="0" smtClean="0"/>
                        <a:t>J1</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r>
            </a:tbl>
          </a:graphicData>
        </a:graphic>
      </p:graphicFrame>
      <p:cxnSp>
        <p:nvCxnSpPr>
          <p:cNvPr id="34" name="Straight Arrow Connector 33"/>
          <p:cNvCxnSpPr>
            <a:stCxn id="4" idx="2"/>
            <a:endCxn id="33" idx="0"/>
          </p:cNvCxnSpPr>
          <p:nvPr/>
        </p:nvCxnSpPr>
        <p:spPr>
          <a:xfrm flipH="1">
            <a:off x="2346959" y="4046341"/>
            <a:ext cx="4354" cy="4195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 idx="2"/>
            <a:endCxn id="32" idx="0"/>
          </p:cNvCxnSpPr>
          <p:nvPr/>
        </p:nvCxnSpPr>
        <p:spPr>
          <a:xfrm flipH="1">
            <a:off x="10042794" y="3928776"/>
            <a:ext cx="3994" cy="5371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37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Security-oriented Data Flow</a:t>
            </a:r>
            <a:endParaRPr lang="en-US" dirty="0"/>
          </a:p>
        </p:txBody>
      </p:sp>
      <p:sp>
        <p:nvSpPr>
          <p:cNvPr id="3" name="Content Placeholder 2"/>
          <p:cNvSpPr>
            <a:spLocks noGrp="1"/>
          </p:cNvSpPr>
          <p:nvPr>
            <p:ph idx="1"/>
          </p:nvPr>
        </p:nvSpPr>
        <p:spPr/>
        <p:txBody>
          <a:bodyPr/>
          <a:lstStyle/>
          <a:p>
            <a:r>
              <a:rPr lang="en-US" sz="3200" dirty="0" smtClean="0"/>
              <a:t>A Local SDFA is performed first for each basic block in the CFG. This follows from the material already presented.</a:t>
            </a:r>
          </a:p>
          <a:p>
            <a:r>
              <a:rPr lang="en-US" sz="3200" dirty="0" smtClean="0"/>
              <a:t>A Global SDFA is then created by handling the cases were an instruction has multiple predecessors.</a:t>
            </a:r>
          </a:p>
          <a:p>
            <a:endParaRPr lang="en-US" sz="3200" dirty="0" smtClean="0"/>
          </a:p>
          <a:p>
            <a:endParaRPr lang="en-US" dirty="0"/>
          </a:p>
        </p:txBody>
      </p:sp>
      <p:sp>
        <p:nvSpPr>
          <p:cNvPr id="4" name="Rectangle 3"/>
          <p:cNvSpPr/>
          <p:nvPr/>
        </p:nvSpPr>
        <p:spPr>
          <a:xfrm>
            <a:off x="2931702" y="3835122"/>
            <a:ext cx="1356852" cy="78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stat</a:t>
            </a:r>
            <a:r>
              <a:rPr lang="en-US" sz="3200" baseline="-25000" dirty="0" smtClean="0"/>
              <a:t>i+1</a:t>
            </a:r>
            <a:endParaRPr lang="en-US" sz="3200" baseline="-25000" dirty="0"/>
          </a:p>
        </p:txBody>
      </p:sp>
      <p:sp>
        <p:nvSpPr>
          <p:cNvPr id="5" name="Rectangle 4"/>
          <p:cNvSpPr/>
          <p:nvPr/>
        </p:nvSpPr>
        <p:spPr>
          <a:xfrm>
            <a:off x="2931702" y="5366769"/>
            <a:ext cx="1356852" cy="78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stat</a:t>
            </a:r>
            <a:r>
              <a:rPr lang="en-US" sz="3200" baseline="-25000" dirty="0" smtClean="0"/>
              <a:t>i+2</a:t>
            </a:r>
            <a:endParaRPr lang="en-US" sz="3200" baseline="-25000" dirty="0"/>
          </a:p>
        </p:txBody>
      </p:sp>
      <p:sp>
        <p:nvSpPr>
          <p:cNvPr id="6" name="Rectangle 5"/>
          <p:cNvSpPr/>
          <p:nvPr/>
        </p:nvSpPr>
        <p:spPr>
          <a:xfrm>
            <a:off x="5358302" y="4705987"/>
            <a:ext cx="1356852" cy="78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stat</a:t>
            </a:r>
            <a:r>
              <a:rPr lang="en-US" sz="3200" baseline="-25000" dirty="0" smtClean="0"/>
              <a:t>i+3</a:t>
            </a:r>
            <a:endParaRPr lang="en-US" sz="3200" baseline="-25000" dirty="0"/>
          </a:p>
        </p:txBody>
      </p:sp>
      <p:cxnSp>
        <p:nvCxnSpPr>
          <p:cNvPr id="7" name="Straight Arrow Connector 6"/>
          <p:cNvCxnSpPr>
            <a:endCxn id="6" idx="1"/>
          </p:cNvCxnSpPr>
          <p:nvPr/>
        </p:nvCxnSpPr>
        <p:spPr>
          <a:xfrm>
            <a:off x="4288554" y="4225954"/>
            <a:ext cx="1069748" cy="8708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flipV="1">
            <a:off x="4288554" y="5096819"/>
            <a:ext cx="1069748" cy="6607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250028" y="4720025"/>
            <a:ext cx="1356852" cy="78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i</a:t>
            </a:r>
            <a:r>
              <a:rPr lang="en-US" sz="3200" baseline="-25000" dirty="0" err="1" smtClean="0"/>
              <a:t>out</a:t>
            </a:r>
            <a:endParaRPr lang="en-US" sz="3200" baseline="-25000" dirty="0"/>
          </a:p>
        </p:txBody>
      </p:sp>
      <p:cxnSp>
        <p:nvCxnSpPr>
          <p:cNvPr id="10" name="Straight Arrow Connector 9"/>
          <p:cNvCxnSpPr>
            <a:endCxn id="9" idx="1"/>
          </p:cNvCxnSpPr>
          <p:nvPr/>
        </p:nvCxnSpPr>
        <p:spPr>
          <a:xfrm>
            <a:off x="6715154" y="5096819"/>
            <a:ext cx="534874" cy="140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192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Security-oriented Data Flow</a:t>
            </a:r>
            <a:endParaRPr lang="en-US" dirty="0"/>
          </a:p>
        </p:txBody>
      </p:sp>
      <p:sp>
        <p:nvSpPr>
          <p:cNvPr id="16" name="Content Placeholder 15"/>
          <p:cNvSpPr>
            <a:spLocks noGrp="1"/>
          </p:cNvSpPr>
          <p:nvPr>
            <p:ph idx="1"/>
          </p:nvPr>
        </p:nvSpPr>
        <p:spPr>
          <a:xfrm>
            <a:off x="1201783" y="1845734"/>
            <a:ext cx="9953897" cy="4023360"/>
          </a:xfrm>
        </p:spPr>
        <p:txBody>
          <a:bodyPr>
            <a:normAutofit/>
          </a:bodyPr>
          <a:lstStyle/>
          <a:p>
            <a:r>
              <a:rPr lang="en-US" sz="2800" dirty="0" smtClean="0"/>
              <a:t>The possible leakage vector inputs for an instruction with multiple predecessors is taken as the “meet” or bitwise-and of the possible leakage vectors from all predecessors. </a:t>
            </a:r>
          </a:p>
          <a:p>
            <a:r>
              <a:rPr lang="en-US" sz="2800" dirty="0" smtClean="0"/>
              <a:t>Except, if one of the predecessor’s leakage vector is null. Then, the input is taken as null.</a:t>
            </a:r>
            <a:endParaRPr lang="en-US" sz="2800" dirty="0"/>
          </a:p>
          <a:p>
            <a:r>
              <a:rPr lang="en-US" sz="2800" dirty="0" smtClean="0"/>
              <a:t>Thus, a bit of the input of an instruction is protected by a key-bit </a:t>
            </a:r>
            <a:r>
              <a:rPr lang="en-US" sz="2800" dirty="0" err="1" smtClean="0"/>
              <a:t>iff</a:t>
            </a:r>
            <a:r>
              <a:rPr lang="en-US" sz="2800" dirty="0" smtClean="0"/>
              <a:t> it is protected in all predecessors. </a:t>
            </a:r>
          </a:p>
        </p:txBody>
      </p:sp>
    </p:spTree>
    <p:extLst>
      <p:ext uri="{BB962C8B-B14F-4D97-AF65-F5344CB8AC3E}">
        <p14:creationId xmlns:p14="http://schemas.microsoft.com/office/powerpoint/2010/main" val="379130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SDFA</a:t>
            </a:r>
            <a:endParaRPr lang="en-US" dirty="0"/>
          </a:p>
        </p:txBody>
      </p:sp>
      <p:sp>
        <p:nvSpPr>
          <p:cNvPr id="3" name="Content Placeholder 2"/>
          <p:cNvSpPr>
            <a:spLocks noGrp="1"/>
          </p:cNvSpPr>
          <p:nvPr>
            <p:ph idx="1"/>
          </p:nvPr>
        </p:nvSpPr>
        <p:spPr/>
        <p:txBody>
          <a:bodyPr>
            <a:normAutofit/>
          </a:bodyPr>
          <a:lstStyle/>
          <a:p>
            <a:r>
              <a:rPr lang="en-US" sz="2800" dirty="0" smtClean="0"/>
              <a:t>CFG is processed from ciphertext output backward to determine where the final round key material is stored.</a:t>
            </a:r>
          </a:p>
          <a:p>
            <a:r>
              <a:rPr lang="en-US" sz="2800" dirty="0" smtClean="0"/>
              <a:t>AES expands the original key into many keys, and then processes data in rounds. Each round uses a different key.</a:t>
            </a:r>
          </a:p>
          <a:p>
            <a:r>
              <a:rPr lang="en-US" sz="2800" dirty="0" smtClean="0"/>
              <a:t>The final round key material is then treated as the key bits in the leakage vectors.</a:t>
            </a:r>
          </a:p>
          <a:p>
            <a:r>
              <a:rPr lang="en-US" sz="2800" dirty="0" smtClean="0"/>
              <a:t>Since the original key is expanded in deterministic manner, it is important to protect operations depending on the final round key.</a:t>
            </a:r>
            <a:endParaRPr lang="en-US" sz="2800" dirty="0"/>
          </a:p>
        </p:txBody>
      </p:sp>
    </p:spTree>
    <p:extLst>
      <p:ext uri="{BB962C8B-B14F-4D97-AF65-F5344CB8AC3E}">
        <p14:creationId xmlns:p14="http://schemas.microsoft.com/office/powerpoint/2010/main" val="118163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Side Channel Attacks</a:t>
            </a:r>
          </a:p>
        </p:txBody>
      </p:sp>
      <p:sp>
        <p:nvSpPr>
          <p:cNvPr id="3" name="Content Placeholder 2"/>
          <p:cNvSpPr>
            <a:spLocks noGrp="1"/>
          </p:cNvSpPr>
          <p:nvPr>
            <p:ph idx="1"/>
          </p:nvPr>
        </p:nvSpPr>
        <p:spPr/>
        <p:txBody>
          <a:bodyPr>
            <a:noAutofit/>
          </a:bodyPr>
          <a:lstStyle/>
          <a:p>
            <a:r>
              <a:rPr lang="en-US" sz="2800" dirty="0" smtClean="0"/>
              <a:t>Definition: An attack using information gleaned from the physical and/or SW implementation of a system rather than from a weakness in the algorithm (math).</a:t>
            </a:r>
          </a:p>
          <a:p>
            <a:r>
              <a:rPr lang="en-US" sz="2800" dirty="0" smtClean="0"/>
              <a:t>Active vs Passive: Active attacks tamper with the device. Passive attacks monitor behavior.</a:t>
            </a:r>
          </a:p>
          <a:p>
            <a:r>
              <a:rPr lang="en-US" sz="2800" dirty="0" smtClean="0"/>
              <a:t>Some </a:t>
            </a:r>
            <a:r>
              <a:rPr lang="en-US" sz="2800" dirty="0"/>
              <a:t>of them developers can </a:t>
            </a:r>
            <a:r>
              <a:rPr lang="en-US" sz="2800" dirty="0" smtClean="0"/>
              <a:t>prevent:</a:t>
            </a:r>
          </a:p>
          <a:p>
            <a:pPr lvl="1"/>
            <a:r>
              <a:rPr lang="en-US" sz="2400" dirty="0" smtClean="0"/>
              <a:t>Don’t use </a:t>
            </a:r>
            <a:r>
              <a:rPr lang="en-US" sz="2400" dirty="0" err="1" smtClean="0"/>
              <a:t>memcmp</a:t>
            </a:r>
            <a:r>
              <a:rPr lang="en-US" sz="2400" dirty="0" smtClean="0"/>
              <a:t> on secret data!</a:t>
            </a:r>
            <a:endParaRPr lang="en-US" sz="2400" dirty="0"/>
          </a:p>
          <a:p>
            <a:r>
              <a:rPr lang="en-US" sz="2800" dirty="0"/>
              <a:t>Some are so </a:t>
            </a:r>
            <a:r>
              <a:rPr lang="en-US" sz="2800" dirty="0" smtClean="0"/>
              <a:t>low level we </a:t>
            </a:r>
            <a:r>
              <a:rPr lang="en-US" sz="2800" dirty="0"/>
              <a:t>need </a:t>
            </a:r>
            <a:r>
              <a:rPr lang="en-US" sz="2800" dirty="0" smtClean="0"/>
              <a:t>analysis:</a:t>
            </a:r>
          </a:p>
          <a:p>
            <a:pPr lvl="1"/>
            <a:r>
              <a:rPr lang="en-US" sz="2400" dirty="0" smtClean="0"/>
              <a:t>Like the one done in this paper.</a:t>
            </a:r>
            <a:endParaRPr lang="en-US" sz="2400" dirty="0"/>
          </a:p>
        </p:txBody>
      </p:sp>
    </p:spTree>
    <p:extLst>
      <p:ext uri="{BB962C8B-B14F-4D97-AF65-F5344CB8AC3E}">
        <p14:creationId xmlns:p14="http://schemas.microsoft.com/office/powerpoint/2010/main" val="2858291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Analysis</a:t>
            </a:r>
            <a:endParaRPr lang="en-US" dirty="0"/>
          </a:p>
        </p:txBody>
      </p:sp>
      <p:sp>
        <p:nvSpPr>
          <p:cNvPr id="3" name="Content Placeholder 2"/>
          <p:cNvSpPr>
            <a:spLocks noGrp="1"/>
          </p:cNvSpPr>
          <p:nvPr>
            <p:ph idx="1"/>
          </p:nvPr>
        </p:nvSpPr>
        <p:spPr/>
        <p:txBody>
          <a:bodyPr/>
          <a:lstStyle/>
          <a:p>
            <a:r>
              <a:rPr lang="en-US" sz="2800" dirty="0" smtClean="0"/>
              <a:t>Now each instruction has an output leakage vector, V</a:t>
            </a:r>
            <a:r>
              <a:rPr lang="en-US" sz="2800" baseline="-25000" dirty="0" smtClean="0"/>
              <a:t>I</a:t>
            </a:r>
            <a:r>
              <a:rPr lang="en-US" sz="2800" dirty="0" smtClean="0"/>
              <a:t>.</a:t>
            </a:r>
          </a:p>
          <a:p>
            <a:r>
              <a:rPr lang="en-US" sz="2800" dirty="0"/>
              <a:t>They define resistance as the minimum hamming weight (number of key bits) of an instruction’s V</a:t>
            </a:r>
            <a:r>
              <a:rPr lang="en-US" sz="2800" baseline="-25000" dirty="0"/>
              <a:t>I</a:t>
            </a:r>
            <a:r>
              <a:rPr lang="en-US" sz="2800" dirty="0"/>
              <a:t>, or as infinity if no bits of the key are involved</a:t>
            </a:r>
            <a:r>
              <a:rPr lang="en-US" sz="2800" dirty="0" smtClean="0"/>
              <a:t>.</a:t>
            </a:r>
          </a:p>
          <a:p>
            <a:r>
              <a:rPr lang="en-US" sz="2800" dirty="0" smtClean="0"/>
              <a:t>Higher hamming weights are better.</a:t>
            </a:r>
          </a:p>
          <a:p>
            <a:r>
              <a:rPr lang="en-US" sz="2800" dirty="0"/>
              <a:t>Resistance is cumulative as it depends on the instruction’s input which is the output of the preceding instruction(s).</a:t>
            </a:r>
          </a:p>
          <a:p>
            <a:endParaRPr lang="en-US" sz="2800" dirty="0"/>
          </a:p>
          <a:p>
            <a:endParaRPr lang="en-US" dirty="0"/>
          </a:p>
        </p:txBody>
      </p:sp>
    </p:spTree>
    <p:extLst>
      <p:ext uri="{BB962C8B-B14F-4D97-AF65-F5344CB8AC3E}">
        <p14:creationId xmlns:p14="http://schemas.microsoft.com/office/powerpoint/2010/main" val="1664837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Mitigation Insertion</a:t>
            </a:r>
            <a:endParaRPr lang="en-US" dirty="0"/>
          </a:p>
        </p:txBody>
      </p:sp>
      <p:sp>
        <p:nvSpPr>
          <p:cNvPr id="3" name="Content Placeholder 2"/>
          <p:cNvSpPr>
            <a:spLocks noGrp="1"/>
          </p:cNvSpPr>
          <p:nvPr>
            <p:ph idx="1"/>
          </p:nvPr>
        </p:nvSpPr>
        <p:spPr/>
        <p:txBody>
          <a:bodyPr>
            <a:normAutofit/>
          </a:bodyPr>
          <a:lstStyle/>
          <a:p>
            <a:r>
              <a:rPr lang="en-US" sz="2800" dirty="0" smtClean="0"/>
              <a:t>For their experimental evaluation, they chose to insert mitigations on any instruction with a resistance less than </a:t>
            </a:r>
            <a:r>
              <a:rPr lang="en-US" sz="2800" dirty="0" smtClean="0"/>
              <a:t>80 (max resistance is 128).</a:t>
            </a:r>
            <a:endParaRPr lang="en-US" sz="2800" dirty="0" smtClean="0"/>
          </a:p>
          <a:p>
            <a:r>
              <a:rPr lang="en-US" sz="2800" dirty="0" smtClean="0"/>
              <a:t>In </a:t>
            </a:r>
            <a:r>
              <a:rPr lang="en-US" sz="2800" dirty="0" smtClean="0"/>
              <a:t>other words, if fewer than 80 bits of the 128-bit key are used in the computation of any of the output bits of an instruction, that instruction has the mitigation applied.</a:t>
            </a:r>
            <a:endParaRPr lang="en-US" sz="2800" dirty="0"/>
          </a:p>
          <a:p>
            <a:endParaRPr lang="en-US" dirty="0"/>
          </a:p>
        </p:txBody>
      </p:sp>
    </p:spTree>
    <p:extLst>
      <p:ext uri="{BB962C8B-B14F-4D97-AF65-F5344CB8AC3E}">
        <p14:creationId xmlns:p14="http://schemas.microsoft.com/office/powerpoint/2010/main" val="1036836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Mitigation Insertion</a:t>
            </a:r>
          </a:p>
        </p:txBody>
      </p:sp>
      <p:sp>
        <p:nvSpPr>
          <p:cNvPr id="3" name="Content Placeholder 2"/>
          <p:cNvSpPr>
            <a:spLocks noGrp="1"/>
          </p:cNvSpPr>
          <p:nvPr>
            <p:ph idx="1"/>
          </p:nvPr>
        </p:nvSpPr>
        <p:spPr/>
        <p:txBody>
          <a:bodyPr>
            <a:normAutofit/>
          </a:bodyPr>
          <a:lstStyle/>
          <a:p>
            <a:r>
              <a:rPr lang="en-US" sz="2800" dirty="0" smtClean="0"/>
              <a:t>Vulnerable operations have their inputs split by </a:t>
            </a:r>
            <a:r>
              <a:rPr lang="en-US" sz="2800" dirty="0" err="1" smtClean="0"/>
              <a:t>XOR’ing</a:t>
            </a:r>
            <a:r>
              <a:rPr lang="en-US" sz="2800" dirty="0" smtClean="0"/>
              <a:t> d-random values with whatever </a:t>
            </a:r>
            <a:r>
              <a:rPr lang="en-US" sz="2800" dirty="0"/>
              <a:t>value </a:t>
            </a:r>
            <a:r>
              <a:rPr lang="en-US" sz="2800" dirty="0" smtClean="0"/>
              <a:t>(x</a:t>
            </a:r>
            <a:r>
              <a:rPr lang="en-US" sz="2800" baseline="-25000" dirty="0" smtClean="0"/>
              <a:t>0</a:t>
            </a:r>
            <a:r>
              <a:rPr lang="en-US" sz="2800" dirty="0" smtClean="0"/>
              <a:t>) is needed to obtain the original input.</a:t>
            </a:r>
          </a:p>
          <a:p>
            <a:pPr algn="ctr"/>
            <a:r>
              <a:rPr lang="en-US" sz="2800" dirty="0" smtClean="0"/>
              <a:t>x</a:t>
            </a:r>
            <a:r>
              <a:rPr lang="en-US" sz="2800" baseline="-25000" dirty="0" smtClean="0"/>
              <a:t>0</a:t>
            </a:r>
            <a:r>
              <a:rPr lang="en-US" sz="2800" dirty="0" smtClean="0"/>
              <a:t> </a:t>
            </a:r>
            <a:r>
              <a:rPr lang="en-US" sz="2800" dirty="0" err="1" smtClean="0"/>
              <a:t>xor</a:t>
            </a:r>
            <a:r>
              <a:rPr lang="en-US" sz="2800" dirty="0" smtClean="0"/>
              <a:t> x</a:t>
            </a:r>
            <a:r>
              <a:rPr lang="en-US" sz="2800" baseline="-25000" dirty="0" smtClean="0"/>
              <a:t>1</a:t>
            </a:r>
            <a:r>
              <a:rPr lang="en-US" sz="2800" dirty="0" smtClean="0"/>
              <a:t> </a:t>
            </a:r>
            <a:r>
              <a:rPr lang="en-US" sz="2800" dirty="0" err="1" smtClean="0"/>
              <a:t>xor</a:t>
            </a:r>
            <a:r>
              <a:rPr lang="en-US" sz="2800" dirty="0" smtClean="0"/>
              <a:t> … </a:t>
            </a:r>
            <a:r>
              <a:rPr lang="en-US" sz="2800" dirty="0" err="1" smtClean="0"/>
              <a:t>x</a:t>
            </a:r>
            <a:r>
              <a:rPr lang="en-US" sz="2800" baseline="-25000" dirty="0" err="1" smtClean="0"/>
              <a:t>d</a:t>
            </a:r>
            <a:r>
              <a:rPr lang="en-US" sz="2800" dirty="0" smtClean="0"/>
              <a:t> = x</a:t>
            </a:r>
          </a:p>
          <a:p>
            <a:endParaRPr lang="en-US" sz="2800" dirty="0"/>
          </a:p>
          <a:p>
            <a:r>
              <a:rPr lang="en-US" sz="2800" dirty="0" smtClean="0"/>
              <a:t>The operation is then performed </a:t>
            </a:r>
            <a:r>
              <a:rPr lang="en-US" sz="2800" dirty="0" smtClean="0"/>
              <a:t>on each x</a:t>
            </a:r>
            <a:r>
              <a:rPr lang="en-US" sz="2800" baseline="-25000" dirty="0" smtClean="0"/>
              <a:t>i</a:t>
            </a:r>
            <a:r>
              <a:rPr lang="en-US" sz="2800" dirty="0" smtClean="0"/>
              <a:t> and results combined to get same result as original algorithm.</a:t>
            </a:r>
          </a:p>
        </p:txBody>
      </p:sp>
    </p:spTree>
    <p:extLst>
      <p:ext uri="{BB962C8B-B14F-4D97-AF65-F5344CB8AC3E}">
        <p14:creationId xmlns:p14="http://schemas.microsoft.com/office/powerpoint/2010/main" val="2599766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800" dirty="0" smtClean="0"/>
              <a:t>Authors were able to use </a:t>
            </a:r>
            <a:r>
              <a:rPr lang="en-US" sz="2800" dirty="0" smtClean="0"/>
              <a:t>static DFA </a:t>
            </a:r>
            <a:r>
              <a:rPr lang="en-US" sz="2800" dirty="0" smtClean="0"/>
              <a:t>to optimize the placement of side channel mitigations.</a:t>
            </a:r>
          </a:p>
          <a:p>
            <a:r>
              <a:rPr lang="en-US" sz="2800" dirty="0" smtClean="0"/>
              <a:t>Optimization of mitigation placement resulted in an overall performance improvement of ~2.5x compared to previously published results.</a:t>
            </a:r>
          </a:p>
          <a:p>
            <a:r>
              <a:rPr lang="en-US" sz="2800" dirty="0" smtClean="0"/>
              <a:t>Authors’ method is language and target agnostic. However, it does require access to source code to label key material.</a:t>
            </a:r>
            <a:endParaRPr lang="en-US" sz="2800" dirty="0"/>
          </a:p>
        </p:txBody>
      </p:sp>
    </p:spTree>
    <p:extLst>
      <p:ext uri="{BB962C8B-B14F-4D97-AF65-F5344CB8AC3E}">
        <p14:creationId xmlns:p14="http://schemas.microsoft.com/office/powerpoint/2010/main" val="3732482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Questions</a:t>
            </a:r>
          </a:p>
        </p:txBody>
      </p:sp>
      <p:sp>
        <p:nvSpPr>
          <p:cNvPr id="3" name="Content Placeholder 2"/>
          <p:cNvSpPr>
            <a:spLocks noGrp="1"/>
          </p:cNvSpPr>
          <p:nvPr>
            <p:ph idx="1"/>
          </p:nvPr>
        </p:nvSpPr>
        <p:spPr/>
        <p:txBody>
          <a:bodyPr>
            <a:normAutofit/>
          </a:bodyPr>
          <a:lstStyle/>
          <a:p>
            <a:r>
              <a:rPr lang="en-US" sz="3200" dirty="0" smtClean="0"/>
              <a:t>They </a:t>
            </a:r>
            <a:r>
              <a:rPr lang="en-US" sz="3200" dirty="0"/>
              <a:t>applied their Security-oriented Data Flow </a:t>
            </a:r>
            <a:r>
              <a:rPr lang="en-US" sz="3200" dirty="0" smtClean="0"/>
              <a:t>Analysis </a:t>
            </a:r>
            <a:r>
              <a:rPr lang="en-US" sz="3200" dirty="0"/>
              <a:t>after the optimization stage of the </a:t>
            </a:r>
            <a:r>
              <a:rPr lang="en-US" sz="3200" dirty="0" smtClean="0"/>
              <a:t>compiler. Why?</a:t>
            </a:r>
          </a:p>
          <a:p>
            <a:r>
              <a:rPr lang="en-US" sz="3200" dirty="0"/>
              <a:t>What pros/cons would there be in performing SDFA and mitigation insertion on binary code</a:t>
            </a:r>
            <a:r>
              <a:rPr lang="en-US" sz="3200" dirty="0" smtClean="0"/>
              <a:t>?</a:t>
            </a:r>
            <a:endParaRPr lang="en-US" sz="3200" dirty="0"/>
          </a:p>
          <a:p>
            <a:r>
              <a:rPr lang="en-US" sz="3200" dirty="0"/>
              <a:t>Has this paper changed your view on how secret data should be handled? How?</a:t>
            </a:r>
          </a:p>
        </p:txBody>
      </p:sp>
    </p:spTree>
    <p:extLst>
      <p:ext uri="{BB962C8B-B14F-4D97-AF65-F5344CB8AC3E}">
        <p14:creationId xmlns:p14="http://schemas.microsoft.com/office/powerpoint/2010/main" val="1242464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51680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Questions</a:t>
            </a:r>
          </a:p>
        </p:txBody>
      </p:sp>
      <p:sp>
        <p:nvSpPr>
          <p:cNvPr id="3" name="Content Placeholder 2"/>
          <p:cNvSpPr>
            <a:spLocks noGrp="1"/>
          </p:cNvSpPr>
          <p:nvPr>
            <p:ph idx="1"/>
          </p:nvPr>
        </p:nvSpPr>
        <p:spPr/>
        <p:txBody>
          <a:bodyPr>
            <a:normAutofit/>
          </a:bodyPr>
          <a:lstStyle/>
          <a:p>
            <a:r>
              <a:rPr lang="en-US" sz="3200" dirty="0"/>
              <a:t>There were no statistics in this paper (other than a simple execution speed analysis of the protected binary). Why do you think that is</a:t>
            </a:r>
            <a:r>
              <a:rPr lang="en-US" sz="3200" dirty="0" smtClean="0"/>
              <a:t>?</a:t>
            </a:r>
          </a:p>
          <a:p>
            <a:r>
              <a:rPr lang="en-US" sz="3200" dirty="0" smtClean="0"/>
              <a:t>Would a dynamic analysis instead of static analysis allow them to improve their optimization of mitigation placement?</a:t>
            </a:r>
            <a:endParaRPr lang="en-US" sz="3200" dirty="0"/>
          </a:p>
        </p:txBody>
      </p:sp>
    </p:spTree>
    <p:extLst>
      <p:ext uri="{BB962C8B-B14F-4D97-AF65-F5344CB8AC3E}">
        <p14:creationId xmlns:p14="http://schemas.microsoft.com/office/powerpoint/2010/main" val="1596646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Security-oriented Data Flow</a:t>
            </a:r>
            <a:endParaRPr lang="en-US" dirty="0"/>
          </a:p>
        </p:txBody>
      </p:sp>
      <p:sp>
        <p:nvSpPr>
          <p:cNvPr id="3" name="Content Placeholder 2"/>
          <p:cNvSpPr>
            <a:spLocks noGrp="1"/>
          </p:cNvSpPr>
          <p:nvPr>
            <p:ph idx="1"/>
          </p:nvPr>
        </p:nvSpPr>
        <p:spPr>
          <a:xfrm>
            <a:off x="1097280" y="1845734"/>
            <a:ext cx="10058400" cy="453329"/>
          </a:xfrm>
        </p:spPr>
        <p:txBody>
          <a:bodyPr>
            <a:normAutofit lnSpcReduction="10000"/>
          </a:bodyPr>
          <a:lstStyle/>
          <a:p>
            <a:pPr algn="ctr"/>
            <a:r>
              <a:rPr lang="en-US" sz="2800" dirty="0" smtClean="0"/>
              <a:t>Example for an XOR:</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593450983"/>
              </p:ext>
            </p:extLst>
          </p:nvPr>
        </p:nvGraphicFramePr>
        <p:xfrm>
          <a:off x="1201782" y="2308981"/>
          <a:ext cx="2299062" cy="1737360"/>
        </p:xfrm>
        <a:graphic>
          <a:graphicData uri="http://schemas.openxmlformats.org/drawingml/2006/table">
            <a:tbl>
              <a:tblPr firstRow="1" bandRow="1">
                <a:tableStyleId>{5C22544A-7EE6-4342-B048-85BDC9FD1C3A}</a:tableStyleId>
              </a:tblPr>
              <a:tblGrid>
                <a:gridCol w="766354"/>
                <a:gridCol w="766354"/>
                <a:gridCol w="766354"/>
              </a:tblGrid>
              <a:tr h="567267">
                <a:tc>
                  <a:txBody>
                    <a:bodyPr/>
                    <a:lstStyle/>
                    <a:p>
                      <a:pPr algn="r"/>
                      <a:r>
                        <a:rPr lang="en-US" sz="3200" dirty="0" smtClean="0"/>
                        <a:t>V</a:t>
                      </a:r>
                      <a:r>
                        <a:rPr lang="en-US" sz="3200" baseline="-25000" dirty="0" smtClean="0"/>
                        <a:t>J1</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82099428"/>
              </p:ext>
            </p:extLst>
          </p:nvPr>
        </p:nvGraphicFramePr>
        <p:xfrm>
          <a:off x="8937897" y="2191416"/>
          <a:ext cx="2217783" cy="1737360"/>
        </p:xfrm>
        <a:graphic>
          <a:graphicData uri="http://schemas.openxmlformats.org/drawingml/2006/table">
            <a:tbl>
              <a:tblPr firstRow="1" bandRow="1">
                <a:tableStyleId>{5C22544A-7EE6-4342-B048-85BDC9FD1C3A}</a:tableStyleId>
              </a:tblPr>
              <a:tblGrid>
                <a:gridCol w="739261"/>
                <a:gridCol w="739261"/>
                <a:gridCol w="739261"/>
              </a:tblGrid>
              <a:tr h="579120">
                <a:tc>
                  <a:txBody>
                    <a:bodyPr/>
                    <a:lstStyle/>
                    <a:p>
                      <a:pPr algn="r"/>
                      <a:r>
                        <a:rPr lang="en-US" sz="3200" dirty="0" smtClean="0"/>
                        <a:t>V</a:t>
                      </a:r>
                      <a:r>
                        <a:rPr lang="en-US" sz="3200" baseline="-25000" dirty="0" smtClean="0"/>
                        <a:t>J2</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1</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bl>
          </a:graphicData>
        </a:graphic>
      </p:graphicFrame>
      <p:sp>
        <p:nvSpPr>
          <p:cNvPr id="6" name="Rectangle 5"/>
          <p:cNvSpPr/>
          <p:nvPr/>
        </p:nvSpPr>
        <p:spPr>
          <a:xfrm>
            <a:off x="5408023" y="3007842"/>
            <a:ext cx="1449977"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XOR</a:t>
            </a:r>
            <a:endParaRPr lang="en-US" sz="3200" dirty="0"/>
          </a:p>
        </p:txBody>
      </p:sp>
      <p:cxnSp>
        <p:nvCxnSpPr>
          <p:cNvPr id="7" name="Straight Arrow Connector 6"/>
          <p:cNvCxnSpPr>
            <a:stCxn id="4" idx="3"/>
            <a:endCxn id="6" idx="1"/>
          </p:cNvCxnSpPr>
          <p:nvPr/>
        </p:nvCxnSpPr>
        <p:spPr>
          <a:xfrm>
            <a:off x="3500844" y="3177661"/>
            <a:ext cx="1907179" cy="1502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1"/>
            <a:endCxn id="6" idx="3"/>
          </p:cNvCxnSpPr>
          <p:nvPr/>
        </p:nvCxnSpPr>
        <p:spPr>
          <a:xfrm flipH="1">
            <a:off x="6858000" y="3060096"/>
            <a:ext cx="2079897" cy="2677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2257279906"/>
              </p:ext>
            </p:extLst>
          </p:nvPr>
        </p:nvGraphicFramePr>
        <p:xfrm>
          <a:off x="5109391" y="4557001"/>
          <a:ext cx="2047239" cy="1737360"/>
        </p:xfrm>
        <a:graphic>
          <a:graphicData uri="http://schemas.openxmlformats.org/drawingml/2006/table">
            <a:tbl>
              <a:tblPr firstRow="1" bandRow="1">
                <a:tableStyleId>{5C22544A-7EE6-4342-B048-85BDC9FD1C3A}</a:tableStyleId>
              </a:tblPr>
              <a:tblGrid>
                <a:gridCol w="682413"/>
                <a:gridCol w="682413"/>
                <a:gridCol w="682413"/>
              </a:tblGrid>
              <a:tr h="579120">
                <a:tc>
                  <a:txBody>
                    <a:bodyPr/>
                    <a:lstStyle/>
                    <a:p>
                      <a:pPr algn="r"/>
                      <a:r>
                        <a:rPr lang="en-US" sz="3200" dirty="0" smtClean="0"/>
                        <a:t>V</a:t>
                      </a:r>
                      <a:r>
                        <a:rPr lang="en-US" sz="3200" baseline="-25000" dirty="0" smtClean="0"/>
                        <a:t>I</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1</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r>
            </a:tbl>
          </a:graphicData>
        </a:graphic>
      </p:graphicFrame>
      <p:cxnSp>
        <p:nvCxnSpPr>
          <p:cNvPr id="17" name="Straight Arrow Connector 16"/>
          <p:cNvCxnSpPr>
            <a:stCxn id="6" idx="2"/>
            <a:endCxn id="16" idx="0"/>
          </p:cNvCxnSpPr>
          <p:nvPr/>
        </p:nvCxnSpPr>
        <p:spPr>
          <a:xfrm flipH="1">
            <a:off x="6133010" y="3647922"/>
            <a:ext cx="2" cy="9090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16183" y="4931668"/>
            <a:ext cx="3056707" cy="1200329"/>
          </a:xfrm>
          <a:prstGeom prst="rect">
            <a:avLst/>
          </a:prstGeom>
          <a:noFill/>
        </p:spPr>
        <p:txBody>
          <a:bodyPr wrap="square" rtlCol="0">
            <a:spAutoFit/>
          </a:bodyPr>
          <a:lstStyle/>
          <a:p>
            <a:r>
              <a:rPr lang="en-US" sz="2400" dirty="0"/>
              <a:t>Just </a:t>
            </a:r>
            <a:r>
              <a:rPr lang="en-US" sz="2400" dirty="0" smtClean="0"/>
              <a:t>OR </a:t>
            </a:r>
            <a:r>
              <a:rPr lang="en-US" sz="2400" dirty="0"/>
              <a:t>each bit of the </a:t>
            </a:r>
            <a:r>
              <a:rPr lang="en-US" sz="2400" dirty="0" smtClean="0"/>
              <a:t>V</a:t>
            </a:r>
            <a:r>
              <a:rPr lang="en-US" sz="2400" baseline="-25000" dirty="0" smtClean="0"/>
              <a:t>J</a:t>
            </a:r>
            <a:r>
              <a:rPr lang="en-US" sz="2400" dirty="0" smtClean="0"/>
              <a:t> </a:t>
            </a:r>
            <a:r>
              <a:rPr lang="en-US" sz="2400" dirty="0"/>
              <a:t>vectors to form the output</a:t>
            </a:r>
            <a:endParaRPr lang="en-US" sz="2400" dirty="0"/>
          </a:p>
        </p:txBody>
      </p:sp>
    </p:spTree>
    <p:extLst>
      <p:ext uri="{BB962C8B-B14F-4D97-AF65-F5344CB8AC3E}">
        <p14:creationId xmlns:p14="http://schemas.microsoft.com/office/powerpoint/2010/main" val="1940784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Security-oriented Data Flow</a:t>
            </a:r>
            <a:endParaRPr lang="en-US" dirty="0"/>
          </a:p>
        </p:txBody>
      </p:sp>
      <p:sp>
        <p:nvSpPr>
          <p:cNvPr id="3" name="Content Placeholder 2"/>
          <p:cNvSpPr>
            <a:spLocks noGrp="1"/>
          </p:cNvSpPr>
          <p:nvPr>
            <p:ph idx="1"/>
          </p:nvPr>
        </p:nvSpPr>
        <p:spPr>
          <a:xfrm>
            <a:off x="1097280" y="1845734"/>
            <a:ext cx="10058400" cy="453329"/>
          </a:xfrm>
        </p:spPr>
        <p:txBody>
          <a:bodyPr>
            <a:normAutofit lnSpcReduction="10000"/>
          </a:bodyPr>
          <a:lstStyle/>
          <a:p>
            <a:pPr algn="ctr"/>
            <a:r>
              <a:rPr lang="en-US" sz="2800" dirty="0" smtClean="0"/>
              <a:t>Example for a Bitwise or with immediate operand (2d):</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4286336228"/>
              </p:ext>
            </p:extLst>
          </p:nvPr>
        </p:nvGraphicFramePr>
        <p:xfrm>
          <a:off x="1201782" y="2308981"/>
          <a:ext cx="2299062" cy="1737360"/>
        </p:xfrm>
        <a:graphic>
          <a:graphicData uri="http://schemas.openxmlformats.org/drawingml/2006/table">
            <a:tbl>
              <a:tblPr firstRow="1" bandRow="1">
                <a:tableStyleId>{5C22544A-7EE6-4342-B048-85BDC9FD1C3A}</a:tableStyleId>
              </a:tblPr>
              <a:tblGrid>
                <a:gridCol w="766354"/>
                <a:gridCol w="766354"/>
                <a:gridCol w="766354"/>
              </a:tblGrid>
              <a:tr h="567267">
                <a:tc>
                  <a:txBody>
                    <a:bodyPr/>
                    <a:lstStyle/>
                    <a:p>
                      <a:pPr algn="r"/>
                      <a:r>
                        <a:rPr lang="en-US" sz="3200" dirty="0" smtClean="0"/>
                        <a:t>V</a:t>
                      </a:r>
                      <a:r>
                        <a:rPr lang="en-US" sz="3200" baseline="-25000" dirty="0" smtClean="0"/>
                        <a:t>J1</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42383272"/>
              </p:ext>
            </p:extLst>
          </p:nvPr>
        </p:nvGraphicFramePr>
        <p:xfrm>
          <a:off x="8762634" y="2308981"/>
          <a:ext cx="2560320" cy="1737360"/>
        </p:xfrm>
        <a:graphic>
          <a:graphicData uri="http://schemas.openxmlformats.org/drawingml/2006/table">
            <a:tbl>
              <a:tblPr firstRow="1" bandRow="1">
                <a:tableStyleId>{5C22544A-7EE6-4342-B048-85BDC9FD1C3A}</a:tableStyleId>
              </a:tblPr>
              <a:tblGrid>
                <a:gridCol w="1136468"/>
                <a:gridCol w="570412"/>
                <a:gridCol w="853440"/>
              </a:tblGrid>
              <a:tr h="579120">
                <a:tc>
                  <a:txBody>
                    <a:bodyPr/>
                    <a:lstStyle/>
                    <a:p>
                      <a:pPr algn="r"/>
                      <a:r>
                        <a:rPr lang="en-US" sz="3200" dirty="0" err="1" smtClean="0"/>
                        <a:t>V</a:t>
                      </a:r>
                      <a:r>
                        <a:rPr lang="en-US" sz="3200" baseline="-25000" dirty="0" err="1" smtClean="0"/>
                        <a:t>imm</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bl>
          </a:graphicData>
        </a:graphic>
      </p:graphicFrame>
      <p:sp>
        <p:nvSpPr>
          <p:cNvPr id="6" name="Rectangle 5"/>
          <p:cNvSpPr/>
          <p:nvPr/>
        </p:nvSpPr>
        <p:spPr>
          <a:xfrm>
            <a:off x="5408023" y="3007842"/>
            <a:ext cx="1449977"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OR</a:t>
            </a:r>
            <a:endParaRPr lang="en-US" sz="3200" dirty="0"/>
          </a:p>
        </p:txBody>
      </p:sp>
      <p:cxnSp>
        <p:nvCxnSpPr>
          <p:cNvPr id="7" name="Straight Arrow Connector 6"/>
          <p:cNvCxnSpPr>
            <a:stCxn id="4" idx="3"/>
            <a:endCxn id="6" idx="1"/>
          </p:cNvCxnSpPr>
          <p:nvPr/>
        </p:nvCxnSpPr>
        <p:spPr>
          <a:xfrm>
            <a:off x="3500844" y="3177661"/>
            <a:ext cx="1907179" cy="1502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1"/>
            <a:endCxn id="6" idx="3"/>
          </p:cNvCxnSpPr>
          <p:nvPr/>
        </p:nvCxnSpPr>
        <p:spPr>
          <a:xfrm flipH="1">
            <a:off x="6858000" y="3177661"/>
            <a:ext cx="1904634" cy="1502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1117692573"/>
              </p:ext>
            </p:extLst>
          </p:nvPr>
        </p:nvGraphicFramePr>
        <p:xfrm>
          <a:off x="5109391" y="4557001"/>
          <a:ext cx="2047239" cy="1737360"/>
        </p:xfrm>
        <a:graphic>
          <a:graphicData uri="http://schemas.openxmlformats.org/drawingml/2006/table">
            <a:tbl>
              <a:tblPr firstRow="1" bandRow="1">
                <a:tableStyleId>{5C22544A-7EE6-4342-B048-85BDC9FD1C3A}</a:tableStyleId>
              </a:tblPr>
              <a:tblGrid>
                <a:gridCol w="682413"/>
                <a:gridCol w="682413"/>
                <a:gridCol w="682413"/>
              </a:tblGrid>
              <a:tr h="579120">
                <a:tc>
                  <a:txBody>
                    <a:bodyPr/>
                    <a:lstStyle/>
                    <a:p>
                      <a:pPr algn="r"/>
                      <a:r>
                        <a:rPr lang="en-US" sz="3200" dirty="0" smtClean="0"/>
                        <a:t>V</a:t>
                      </a:r>
                      <a:r>
                        <a:rPr lang="en-US" sz="3200" baseline="-25000" dirty="0" smtClean="0"/>
                        <a:t>I</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bl>
          </a:graphicData>
        </a:graphic>
      </p:graphicFrame>
      <p:cxnSp>
        <p:nvCxnSpPr>
          <p:cNvPr id="17" name="Straight Arrow Connector 16"/>
          <p:cNvCxnSpPr>
            <a:stCxn id="6" idx="2"/>
            <a:endCxn id="16" idx="0"/>
          </p:cNvCxnSpPr>
          <p:nvPr/>
        </p:nvCxnSpPr>
        <p:spPr>
          <a:xfrm flipH="1">
            <a:off x="6133010" y="3647922"/>
            <a:ext cx="2" cy="9090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62634" y="4102461"/>
            <a:ext cx="2834640" cy="830997"/>
          </a:xfrm>
          <a:prstGeom prst="rect">
            <a:avLst/>
          </a:prstGeom>
          <a:noFill/>
        </p:spPr>
        <p:txBody>
          <a:bodyPr wrap="square" rtlCol="0">
            <a:spAutoFit/>
          </a:bodyPr>
          <a:lstStyle/>
          <a:p>
            <a:r>
              <a:rPr lang="en-US" sz="2400" dirty="0" smtClean="0"/>
              <a:t>Vector is bitwise not of immediate value</a:t>
            </a:r>
            <a:endParaRPr lang="en-US" sz="2400" dirty="0"/>
          </a:p>
        </p:txBody>
      </p:sp>
      <p:sp>
        <p:nvSpPr>
          <p:cNvPr id="20" name="TextBox 19"/>
          <p:cNvSpPr txBox="1"/>
          <p:nvPr/>
        </p:nvSpPr>
        <p:spPr>
          <a:xfrm>
            <a:off x="2116183" y="4931668"/>
            <a:ext cx="3056707" cy="1200329"/>
          </a:xfrm>
          <a:prstGeom prst="rect">
            <a:avLst/>
          </a:prstGeom>
          <a:noFill/>
        </p:spPr>
        <p:txBody>
          <a:bodyPr wrap="square" rtlCol="0">
            <a:spAutoFit/>
          </a:bodyPr>
          <a:lstStyle/>
          <a:p>
            <a:r>
              <a:rPr lang="en-US" sz="2400" dirty="0" smtClean="0"/>
              <a:t>Unlike many other rules, a join or bitwise and is done here:</a:t>
            </a:r>
            <a:endParaRPr lang="en-US" sz="2400" dirty="0"/>
          </a:p>
        </p:txBody>
      </p:sp>
    </p:spTree>
    <p:extLst>
      <p:ext uri="{BB962C8B-B14F-4D97-AF65-F5344CB8AC3E}">
        <p14:creationId xmlns:p14="http://schemas.microsoft.com/office/powerpoint/2010/main" val="1057747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Security-oriented Data Flow</a:t>
            </a:r>
            <a:endParaRPr lang="en-US" dirty="0"/>
          </a:p>
        </p:txBody>
      </p:sp>
      <p:sp>
        <p:nvSpPr>
          <p:cNvPr id="3" name="Content Placeholder 2"/>
          <p:cNvSpPr>
            <a:spLocks noGrp="1"/>
          </p:cNvSpPr>
          <p:nvPr>
            <p:ph idx="1"/>
          </p:nvPr>
        </p:nvSpPr>
        <p:spPr>
          <a:xfrm>
            <a:off x="1097280" y="1845734"/>
            <a:ext cx="10058400" cy="453329"/>
          </a:xfrm>
        </p:spPr>
        <p:txBody>
          <a:bodyPr>
            <a:normAutofit lnSpcReduction="10000"/>
          </a:bodyPr>
          <a:lstStyle/>
          <a:p>
            <a:pPr algn="ctr"/>
            <a:r>
              <a:rPr lang="en-US" sz="2800" dirty="0" smtClean="0"/>
              <a:t>Example for a Shift Left with by Immediate:</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654317986"/>
              </p:ext>
            </p:extLst>
          </p:nvPr>
        </p:nvGraphicFramePr>
        <p:xfrm>
          <a:off x="1201782" y="2308981"/>
          <a:ext cx="2299062" cy="1737360"/>
        </p:xfrm>
        <a:graphic>
          <a:graphicData uri="http://schemas.openxmlformats.org/drawingml/2006/table">
            <a:tbl>
              <a:tblPr firstRow="1" bandRow="1">
                <a:tableStyleId>{5C22544A-7EE6-4342-B048-85BDC9FD1C3A}</a:tableStyleId>
              </a:tblPr>
              <a:tblGrid>
                <a:gridCol w="766354"/>
                <a:gridCol w="766354"/>
                <a:gridCol w="766354"/>
              </a:tblGrid>
              <a:tr h="567267">
                <a:tc>
                  <a:txBody>
                    <a:bodyPr/>
                    <a:lstStyle/>
                    <a:p>
                      <a:pPr algn="r"/>
                      <a:r>
                        <a:rPr lang="en-US" sz="3200" dirty="0" smtClean="0"/>
                        <a:t>V</a:t>
                      </a:r>
                      <a:r>
                        <a:rPr lang="en-US" sz="3200" baseline="-25000" dirty="0" smtClean="0"/>
                        <a:t>J1</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1</a:t>
                      </a:r>
                      <a:endParaRPr lang="en-US" sz="3200" dirty="0"/>
                    </a:p>
                  </a:txBody>
                  <a:tcPr/>
                </a:tc>
              </a:tr>
            </a:tbl>
          </a:graphicData>
        </a:graphic>
      </p:graphicFrame>
      <p:sp>
        <p:nvSpPr>
          <p:cNvPr id="6" name="Rectangle 5"/>
          <p:cNvSpPr/>
          <p:nvPr/>
        </p:nvSpPr>
        <p:spPr>
          <a:xfrm>
            <a:off x="5408023" y="3007842"/>
            <a:ext cx="1449977"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SHL</a:t>
            </a:r>
            <a:endParaRPr lang="en-US" sz="3200" dirty="0"/>
          </a:p>
        </p:txBody>
      </p:sp>
      <p:cxnSp>
        <p:nvCxnSpPr>
          <p:cNvPr id="10" name="Straight Arrow Connector 9"/>
          <p:cNvCxnSpPr>
            <a:stCxn id="18" idx="1"/>
            <a:endCxn id="6" idx="3"/>
          </p:cNvCxnSpPr>
          <p:nvPr/>
        </p:nvCxnSpPr>
        <p:spPr>
          <a:xfrm flipH="1">
            <a:off x="6858000" y="2857621"/>
            <a:ext cx="1457958" cy="4702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476188394"/>
              </p:ext>
            </p:extLst>
          </p:nvPr>
        </p:nvGraphicFramePr>
        <p:xfrm>
          <a:off x="5109391" y="4557001"/>
          <a:ext cx="2047239" cy="1737360"/>
        </p:xfrm>
        <a:graphic>
          <a:graphicData uri="http://schemas.openxmlformats.org/drawingml/2006/table">
            <a:tbl>
              <a:tblPr firstRow="1" bandRow="1">
                <a:tableStyleId>{5C22544A-7EE6-4342-B048-85BDC9FD1C3A}</a:tableStyleId>
              </a:tblPr>
              <a:tblGrid>
                <a:gridCol w="682413"/>
                <a:gridCol w="682413"/>
                <a:gridCol w="682413"/>
              </a:tblGrid>
              <a:tr h="579120">
                <a:tc>
                  <a:txBody>
                    <a:bodyPr/>
                    <a:lstStyle/>
                    <a:p>
                      <a:pPr algn="r"/>
                      <a:r>
                        <a:rPr lang="en-US" sz="3200" dirty="0" smtClean="0"/>
                        <a:t>V</a:t>
                      </a:r>
                      <a:r>
                        <a:rPr lang="en-US" sz="3200" baseline="-25000" dirty="0" smtClean="0"/>
                        <a:t>I</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v</a:t>
                      </a:r>
                      <a:r>
                        <a:rPr lang="en-US" sz="3200" baseline="-25000" dirty="0" smtClean="0"/>
                        <a:t>0</a:t>
                      </a:r>
                    </a:p>
                  </a:txBody>
                  <a:tcPr/>
                </a:tc>
              </a:tr>
              <a:tr h="579120">
                <a:tc>
                  <a:txBody>
                    <a:bodyPr/>
                    <a:lstStyle/>
                    <a:p>
                      <a:r>
                        <a:rPr lang="en-US" sz="2800" dirty="0" smtClean="0"/>
                        <a:t>K0</a:t>
                      </a:r>
                      <a:endParaRPr lang="en-US" sz="28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r>
              <a:tr h="579120">
                <a:tc>
                  <a:txBody>
                    <a:bodyPr/>
                    <a:lstStyle/>
                    <a:p>
                      <a:r>
                        <a:rPr lang="en-US" sz="2800" dirty="0" smtClean="0"/>
                        <a:t>K1</a:t>
                      </a:r>
                      <a:endParaRPr lang="en-US" sz="2800" dirty="0"/>
                    </a:p>
                  </a:txBody>
                  <a:tcPr/>
                </a:tc>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r>
            </a:tbl>
          </a:graphicData>
        </a:graphic>
      </p:graphicFrame>
      <p:cxnSp>
        <p:nvCxnSpPr>
          <p:cNvPr id="17" name="Straight Arrow Connector 16"/>
          <p:cNvCxnSpPr>
            <a:stCxn id="6" idx="2"/>
            <a:endCxn id="16" idx="0"/>
          </p:cNvCxnSpPr>
          <p:nvPr/>
        </p:nvCxnSpPr>
        <p:spPr>
          <a:xfrm flipH="1">
            <a:off x="6133010" y="3647922"/>
            <a:ext cx="2" cy="9090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 idx="3"/>
            <a:endCxn id="6" idx="1"/>
          </p:cNvCxnSpPr>
          <p:nvPr/>
        </p:nvCxnSpPr>
        <p:spPr>
          <a:xfrm>
            <a:off x="3500844" y="3177661"/>
            <a:ext cx="1907179" cy="1502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315958" y="2537581"/>
            <a:ext cx="1449977"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sz="3200" dirty="0"/>
          </a:p>
        </p:txBody>
      </p:sp>
      <p:sp>
        <p:nvSpPr>
          <p:cNvPr id="21" name="TextBox 20"/>
          <p:cNvSpPr txBox="1"/>
          <p:nvPr/>
        </p:nvSpPr>
        <p:spPr>
          <a:xfrm>
            <a:off x="2116183" y="4931668"/>
            <a:ext cx="3056707" cy="1200329"/>
          </a:xfrm>
          <a:prstGeom prst="rect">
            <a:avLst/>
          </a:prstGeom>
          <a:noFill/>
        </p:spPr>
        <p:txBody>
          <a:bodyPr wrap="square" rtlCol="0">
            <a:spAutoFit/>
          </a:bodyPr>
          <a:lstStyle/>
          <a:p>
            <a:r>
              <a:rPr lang="en-US" sz="2400" dirty="0" smtClean="0"/>
              <a:t>Just shift the little v’s,</a:t>
            </a:r>
          </a:p>
          <a:p>
            <a:r>
              <a:rPr lang="en-US" sz="2400" dirty="0" smtClean="0"/>
              <a:t>fill in with bottom (all zeros)</a:t>
            </a:r>
            <a:endParaRPr lang="en-US" sz="2400" dirty="0"/>
          </a:p>
        </p:txBody>
      </p:sp>
    </p:spTree>
    <p:extLst>
      <p:ext uri="{BB962C8B-B14F-4D97-AF65-F5344CB8AC3E}">
        <p14:creationId xmlns:p14="http://schemas.microsoft.com/office/powerpoint/2010/main" val="37259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Analysis Example</a:t>
            </a:r>
            <a:endParaRPr lang="en-US" dirty="0"/>
          </a:p>
        </p:txBody>
      </p:sp>
      <p:sp>
        <p:nvSpPr>
          <p:cNvPr id="3" name="Content Placeholder 2"/>
          <p:cNvSpPr>
            <a:spLocks noGrp="1"/>
          </p:cNvSpPr>
          <p:nvPr>
            <p:ph idx="1"/>
          </p:nvPr>
        </p:nvSpPr>
        <p:spPr>
          <a:xfrm>
            <a:off x="1097280" y="5425564"/>
            <a:ext cx="10058400" cy="443530"/>
          </a:xfrm>
        </p:spPr>
        <p:txBody>
          <a:bodyPr>
            <a:normAutofit fontScale="77500" lnSpcReduction="20000"/>
          </a:bodyPr>
          <a:lstStyle/>
          <a:p>
            <a:r>
              <a:rPr lang="en-US" dirty="0"/>
              <a:t>Daniel </a:t>
            </a:r>
            <a:r>
              <a:rPr lang="en-US" dirty="0" err="1"/>
              <a:t>Genkin</a:t>
            </a:r>
            <a:r>
              <a:rPr lang="en-US" dirty="0"/>
              <a:t>, Lev </a:t>
            </a:r>
            <a:r>
              <a:rPr lang="en-US" dirty="0" err="1"/>
              <a:t>Pachmanov</a:t>
            </a:r>
            <a:r>
              <a:rPr lang="en-US" dirty="0"/>
              <a:t>, </a:t>
            </a:r>
            <a:r>
              <a:rPr lang="en-US" dirty="0" err="1"/>
              <a:t>Itamar</a:t>
            </a:r>
            <a:r>
              <a:rPr lang="en-US" dirty="0"/>
              <a:t> </a:t>
            </a:r>
            <a:r>
              <a:rPr lang="en-US" dirty="0" err="1"/>
              <a:t>Pipman</a:t>
            </a:r>
            <a:r>
              <a:rPr lang="en-US" dirty="0"/>
              <a:t>, </a:t>
            </a:r>
            <a:r>
              <a:rPr lang="en-US" dirty="0" err="1"/>
              <a:t>Eran</a:t>
            </a:r>
            <a:r>
              <a:rPr lang="en-US" dirty="0"/>
              <a:t> </a:t>
            </a:r>
            <a:r>
              <a:rPr lang="en-US" dirty="0" err="1"/>
              <a:t>Tromer</a:t>
            </a:r>
            <a:r>
              <a:rPr lang="en-US" dirty="0"/>
              <a:t>, Yuval </a:t>
            </a:r>
            <a:r>
              <a:rPr lang="en-US" dirty="0" err="1"/>
              <a:t>Yarom</a:t>
            </a:r>
            <a:r>
              <a:rPr lang="en-US" dirty="0"/>
              <a:t>, ECDSA Key Extraction from Mobile Devices via Nonintrusive Physical Side Channels, IACR Cryptology </a:t>
            </a:r>
            <a:r>
              <a:rPr lang="en-US" dirty="0" err="1"/>
              <a:t>ePrint</a:t>
            </a:r>
            <a:r>
              <a:rPr lang="en-US" dirty="0"/>
              <a:t> Archive</a:t>
            </a:r>
          </a:p>
        </p:txBody>
      </p:sp>
      <p:pic>
        <p:nvPicPr>
          <p:cNvPr id="9" name="Picture 8"/>
          <p:cNvPicPr>
            <a:picLocks noChangeAspect="1"/>
          </p:cNvPicPr>
          <p:nvPr/>
        </p:nvPicPr>
        <p:blipFill>
          <a:blip r:embed="rId3"/>
          <a:stretch>
            <a:fillRect/>
          </a:stretch>
        </p:blipFill>
        <p:spPr>
          <a:xfrm>
            <a:off x="1097280" y="1946786"/>
            <a:ext cx="4993804" cy="3303639"/>
          </a:xfrm>
          <a:prstGeom prst="rect">
            <a:avLst/>
          </a:prstGeom>
        </p:spPr>
      </p:pic>
      <p:sp>
        <p:nvSpPr>
          <p:cNvPr id="10" name="TextBox 9"/>
          <p:cNvSpPr txBox="1"/>
          <p:nvPr/>
        </p:nvSpPr>
        <p:spPr>
          <a:xfrm>
            <a:off x="6474542" y="2050026"/>
            <a:ext cx="4807974" cy="3046988"/>
          </a:xfrm>
          <a:prstGeom prst="rect">
            <a:avLst/>
          </a:prstGeom>
          <a:noFill/>
        </p:spPr>
        <p:txBody>
          <a:bodyPr wrap="square" rtlCol="0">
            <a:spAutoFit/>
          </a:bodyPr>
          <a:lstStyle/>
          <a:p>
            <a:r>
              <a:rPr lang="en-US" sz="2400" dirty="0" smtClean="0"/>
              <a:t>Researchers showed ability to recover cryptographic keys from iPhones by monitoring power consumption (via modified charger) while phone performs cryptographic operations.</a:t>
            </a:r>
          </a:p>
          <a:p>
            <a:endParaRPr lang="en-US" sz="2400" dirty="0"/>
          </a:p>
          <a:p>
            <a:r>
              <a:rPr lang="en-US" sz="2400" dirty="0" smtClean="0"/>
              <a:t>Equipment cost: ~$100 + Laptop</a:t>
            </a:r>
            <a:endParaRPr lang="en-US" sz="2400" dirty="0"/>
          </a:p>
        </p:txBody>
      </p:sp>
    </p:spTree>
    <p:extLst>
      <p:ext uri="{BB962C8B-B14F-4D97-AF65-F5344CB8AC3E}">
        <p14:creationId xmlns:p14="http://schemas.microsoft.com/office/powerpoint/2010/main" val="205152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Peeling</a:t>
            </a:r>
            <a:endParaRPr lang="en-US" dirty="0"/>
          </a:p>
        </p:txBody>
      </p:sp>
      <p:sp>
        <p:nvSpPr>
          <p:cNvPr id="3" name="Content Placeholder 2"/>
          <p:cNvSpPr>
            <a:spLocks noGrp="1"/>
          </p:cNvSpPr>
          <p:nvPr>
            <p:ph idx="1"/>
          </p:nvPr>
        </p:nvSpPr>
        <p:spPr/>
        <p:txBody>
          <a:bodyPr>
            <a:normAutofit/>
          </a:bodyPr>
          <a:lstStyle/>
          <a:p>
            <a:r>
              <a:rPr lang="en-US" sz="2800" dirty="0" smtClean="0"/>
              <a:t>As part of the Control Flow Normalization (done during Global SDFA), “Loop Peeling” is performed.</a:t>
            </a:r>
          </a:p>
          <a:p>
            <a:r>
              <a:rPr lang="en-US" sz="2800" dirty="0" smtClean="0"/>
              <a:t>If the confluence of multiple predecessors into the beginning of a loop results in information loss (that is, the system conservatively drops the involvement of key bits not used in each predecessor), the first iteration is peeled from the loop into its own basic block.</a:t>
            </a:r>
          </a:p>
          <a:p>
            <a:r>
              <a:rPr lang="en-US" sz="2800" dirty="0" smtClean="0"/>
              <a:t>By doing this, it is possible that the confluence of the loop will result in no information loss, reducing the odds that it will need mitigation inserted.</a:t>
            </a:r>
          </a:p>
          <a:p>
            <a:endParaRPr lang="en-US" sz="2800" dirty="0"/>
          </a:p>
        </p:txBody>
      </p:sp>
    </p:spTree>
    <p:extLst>
      <p:ext uri="{BB962C8B-B14F-4D97-AF65-F5344CB8AC3E}">
        <p14:creationId xmlns:p14="http://schemas.microsoft.com/office/powerpoint/2010/main" val="4072692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Results</a:t>
            </a:r>
            <a:endParaRPr lang="en-US" dirty="0"/>
          </a:p>
        </p:txBody>
      </p:sp>
      <p:sp>
        <p:nvSpPr>
          <p:cNvPr id="3" name="Content Placeholder 2"/>
          <p:cNvSpPr>
            <a:spLocks noGrp="1"/>
          </p:cNvSpPr>
          <p:nvPr>
            <p:ph idx="1"/>
          </p:nvPr>
        </p:nvSpPr>
        <p:spPr>
          <a:xfrm>
            <a:off x="8647610" y="1845734"/>
            <a:ext cx="2795453" cy="4023360"/>
          </a:xfrm>
        </p:spPr>
        <p:txBody>
          <a:bodyPr>
            <a:noAutofit/>
          </a:bodyPr>
          <a:lstStyle/>
          <a:p>
            <a:r>
              <a:rPr lang="en-US" sz="2400" dirty="0" smtClean="0"/>
              <a:t>Performance and code size of AES-128 algorithm with both computational and tabulated S-boxes as a function of the employed masks, d. All the instructions with resistance lower than 80 are masked.</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018" y="1822108"/>
            <a:ext cx="7350714" cy="3813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1114018" y="5891349"/>
            <a:ext cx="3770812" cy="48259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t>Image and text from paper</a:t>
            </a:r>
            <a:endParaRPr lang="en-US" sz="2400" dirty="0"/>
          </a:p>
        </p:txBody>
      </p:sp>
    </p:spTree>
    <p:extLst>
      <p:ext uri="{BB962C8B-B14F-4D97-AF65-F5344CB8AC3E}">
        <p14:creationId xmlns:p14="http://schemas.microsoft.com/office/powerpoint/2010/main" val="329175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Resistance Diagram</a:t>
            </a:r>
            <a:endParaRPr lang="en-US" dirty="0"/>
          </a:p>
        </p:txBody>
      </p:sp>
      <p:sp>
        <p:nvSpPr>
          <p:cNvPr id="3" name="Content Placeholder 2"/>
          <p:cNvSpPr>
            <a:spLocks noGrp="1"/>
          </p:cNvSpPr>
          <p:nvPr>
            <p:ph idx="1"/>
          </p:nvPr>
        </p:nvSpPr>
        <p:spPr>
          <a:xfrm>
            <a:off x="7249886" y="1845734"/>
            <a:ext cx="4193178" cy="4023360"/>
          </a:xfrm>
        </p:spPr>
        <p:txBody>
          <a:bodyPr>
            <a:noAutofit/>
          </a:bodyPr>
          <a:lstStyle/>
          <a:p>
            <a:r>
              <a:rPr lang="en-US" sz="2400" dirty="0" smtClean="0"/>
              <a:t>Resistance of sensitive instructions of the AES-128 encryption primitive (</a:t>
            </a:r>
            <a:r>
              <a:rPr lang="en-US" sz="2400" dirty="0" err="1" smtClean="0"/>
              <a:t>ShiftRow</a:t>
            </a:r>
            <a:r>
              <a:rPr lang="en-US" sz="2400" dirty="0" smtClean="0"/>
              <a:t>, </a:t>
            </a:r>
            <a:r>
              <a:rPr lang="en-US" sz="2400" dirty="0" err="1" smtClean="0"/>
              <a:t>SubBytes</a:t>
            </a:r>
            <a:r>
              <a:rPr lang="en-US" sz="2400" dirty="0" smtClean="0"/>
              <a:t> as a tabulated S-box, computational </a:t>
            </a:r>
            <a:r>
              <a:rPr lang="en-US" sz="2400" dirty="0" err="1" smtClean="0"/>
              <a:t>MixColumn</a:t>
            </a:r>
            <a:r>
              <a:rPr lang="en-US" sz="2400" dirty="0" smtClean="0"/>
              <a:t>, </a:t>
            </a:r>
            <a:r>
              <a:rPr lang="en-US" sz="2400" dirty="0" err="1" smtClean="0"/>
              <a:t>AddRoundKey</a:t>
            </a:r>
            <a:r>
              <a:rPr lang="en-US" sz="2400" dirty="0" smtClean="0"/>
              <a:t>) in number of key bits protecting the weakest bit of the corresponding outcome. The Key-schedule part is not shown as its instructions are not sensitive.</a:t>
            </a:r>
            <a:endParaRPr lang="en-US" sz="2400" dirty="0"/>
          </a:p>
        </p:txBody>
      </p:sp>
      <p:sp>
        <p:nvSpPr>
          <p:cNvPr id="5" name="Content Placeholder 2"/>
          <p:cNvSpPr txBox="1">
            <a:spLocks/>
          </p:cNvSpPr>
          <p:nvPr/>
        </p:nvSpPr>
        <p:spPr>
          <a:xfrm>
            <a:off x="8115709" y="5741436"/>
            <a:ext cx="3770812" cy="48259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t>Image and text from paper</a:t>
            </a:r>
            <a:endParaRPr lang="en-U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018" y="1820943"/>
            <a:ext cx="5926862" cy="4390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5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a:t>
            </a:r>
            <a:r>
              <a:rPr lang="en-US" dirty="0" smtClean="0"/>
              <a:t>Analysis </a:t>
            </a:r>
            <a:r>
              <a:rPr lang="en-US" dirty="0"/>
              <a:t>Threat Model</a:t>
            </a:r>
          </a:p>
        </p:txBody>
      </p:sp>
      <p:sp>
        <p:nvSpPr>
          <p:cNvPr id="3" name="Content Placeholder 2"/>
          <p:cNvSpPr>
            <a:spLocks noGrp="1"/>
          </p:cNvSpPr>
          <p:nvPr>
            <p:ph idx="1"/>
          </p:nvPr>
        </p:nvSpPr>
        <p:spPr/>
        <p:txBody>
          <a:bodyPr>
            <a:normAutofit fontScale="92500" lnSpcReduction="10000"/>
          </a:bodyPr>
          <a:lstStyle/>
          <a:p>
            <a:r>
              <a:rPr lang="en-US" sz="3200" dirty="0" smtClean="0"/>
              <a:t>Threat Models inform the reader about the assumed capabilities of an attacker.</a:t>
            </a:r>
          </a:p>
          <a:p>
            <a:r>
              <a:rPr lang="en-US" sz="3200" dirty="0" smtClean="0"/>
              <a:t>Notably, this paper is lacking a threat model. </a:t>
            </a:r>
          </a:p>
          <a:p>
            <a:r>
              <a:rPr lang="en-US" sz="3200" dirty="0" smtClean="0"/>
              <a:t>In the power analysis side channel attack, the attacker is assumed to:</a:t>
            </a:r>
          </a:p>
          <a:p>
            <a:pPr lvl="1"/>
            <a:r>
              <a:rPr lang="en-US" sz="3000" dirty="0" smtClean="0"/>
              <a:t>Have access to the power consumption of the device being </a:t>
            </a:r>
            <a:r>
              <a:rPr lang="en-US" sz="3000" dirty="0" smtClean="0"/>
              <a:t>attacked (possibly remotely via EM). </a:t>
            </a:r>
            <a:endParaRPr lang="en-US" sz="3000" dirty="0" smtClean="0"/>
          </a:p>
          <a:p>
            <a:pPr lvl="1"/>
            <a:r>
              <a:rPr lang="en-US" sz="3000" dirty="0" smtClean="0"/>
              <a:t>Have some idea of approximately when a cryptographic operation of interest is occurring.</a:t>
            </a:r>
          </a:p>
        </p:txBody>
      </p:sp>
    </p:spTree>
    <p:extLst>
      <p:ext uri="{BB962C8B-B14F-4D97-AF65-F5344CB8AC3E}">
        <p14:creationId xmlns:p14="http://schemas.microsoft.com/office/powerpoint/2010/main" val="259047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Power Analysis Technique</a:t>
            </a:r>
            <a:endParaRPr lang="en-US" dirty="0"/>
          </a:p>
        </p:txBody>
      </p:sp>
      <p:sp>
        <p:nvSpPr>
          <p:cNvPr id="3" name="Content Placeholder 2"/>
          <p:cNvSpPr>
            <a:spLocks noGrp="1"/>
          </p:cNvSpPr>
          <p:nvPr>
            <p:ph idx="1"/>
          </p:nvPr>
        </p:nvSpPr>
        <p:spPr/>
        <p:txBody>
          <a:bodyPr>
            <a:normAutofit/>
          </a:bodyPr>
          <a:lstStyle/>
          <a:p>
            <a:r>
              <a:rPr lang="en-US" sz="3600" dirty="0"/>
              <a:t>Attacker is trying to determine bits of a value (usually the cryptographic key</a:t>
            </a:r>
            <a:r>
              <a:rPr lang="en-US" sz="3600" dirty="0" smtClean="0"/>
              <a:t>). </a:t>
            </a:r>
            <a:endParaRPr lang="en-US" sz="3600" dirty="0"/>
          </a:p>
          <a:p>
            <a:r>
              <a:rPr lang="en-US" sz="3600" dirty="0" smtClean="0"/>
              <a:t>Measurements are taken over n cryptographic operations.</a:t>
            </a:r>
          </a:p>
          <a:p>
            <a:r>
              <a:rPr lang="en-US" sz="3600" dirty="0" smtClean="0"/>
              <a:t>Statistics used to screen out noise.</a:t>
            </a:r>
          </a:p>
        </p:txBody>
      </p:sp>
    </p:spTree>
    <p:extLst>
      <p:ext uri="{BB962C8B-B14F-4D97-AF65-F5344CB8AC3E}">
        <p14:creationId xmlns:p14="http://schemas.microsoft.com/office/powerpoint/2010/main" val="305197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Power Analysis Technique</a:t>
            </a:r>
            <a:endParaRPr lang="en-US" dirty="0"/>
          </a:p>
        </p:txBody>
      </p:sp>
      <p:sp>
        <p:nvSpPr>
          <p:cNvPr id="3" name="Content Placeholder 2"/>
          <p:cNvSpPr>
            <a:spLocks noGrp="1"/>
          </p:cNvSpPr>
          <p:nvPr>
            <p:ph idx="1"/>
          </p:nvPr>
        </p:nvSpPr>
        <p:spPr/>
        <p:txBody>
          <a:bodyPr>
            <a:normAutofit/>
          </a:bodyPr>
          <a:lstStyle/>
          <a:p>
            <a:r>
              <a:rPr lang="en-US" sz="3600" dirty="0"/>
              <a:t>Sort traces with ciphertext into two sets using a selection function which is based on ciphertext and a guess of part of the key value</a:t>
            </a:r>
            <a:r>
              <a:rPr lang="en-US" sz="3600" dirty="0" smtClean="0"/>
              <a:t>.</a:t>
            </a:r>
          </a:p>
          <a:p>
            <a:r>
              <a:rPr lang="en-US" sz="3600" dirty="0" smtClean="0"/>
              <a:t>If guess of partial key value is correct, there will be a larger statistical difference between the two sets of power traces. </a:t>
            </a:r>
            <a:endParaRPr lang="en-US" sz="3600" dirty="0"/>
          </a:p>
        </p:txBody>
      </p:sp>
    </p:spTree>
    <p:extLst>
      <p:ext uri="{BB962C8B-B14F-4D97-AF65-F5344CB8AC3E}">
        <p14:creationId xmlns:p14="http://schemas.microsoft.com/office/powerpoint/2010/main" val="94690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a:t>
            </a:r>
            <a:r>
              <a:rPr lang="en-US" dirty="0" smtClean="0"/>
              <a:t>Analysis Defense</a:t>
            </a:r>
            <a:endParaRPr lang="en-US" dirty="0"/>
          </a:p>
        </p:txBody>
      </p:sp>
      <p:sp>
        <p:nvSpPr>
          <p:cNvPr id="3" name="Content Placeholder 2"/>
          <p:cNvSpPr>
            <a:spLocks noGrp="1"/>
          </p:cNvSpPr>
          <p:nvPr>
            <p:ph idx="1"/>
          </p:nvPr>
        </p:nvSpPr>
        <p:spPr/>
        <p:txBody>
          <a:bodyPr>
            <a:normAutofit/>
          </a:bodyPr>
          <a:lstStyle/>
          <a:p>
            <a:r>
              <a:rPr lang="en-US" sz="3200" dirty="0" smtClean="0"/>
              <a:t>Incorporate fresh randomness into each pass of the algorithm so that statistical differences between power traces can’t be determined.</a:t>
            </a:r>
          </a:p>
          <a:p>
            <a:r>
              <a:rPr lang="en-US" sz="3200" dirty="0" smtClean="0"/>
              <a:t>Random bit values -&gt; random power trace -&gt; don’t need to know the details of the target’s power usage to create the defense.</a:t>
            </a:r>
            <a:endParaRPr lang="en-US" sz="3200" dirty="0" smtClean="0"/>
          </a:p>
        </p:txBody>
      </p:sp>
    </p:spTree>
    <p:extLst>
      <p:ext uri="{BB962C8B-B14F-4D97-AF65-F5344CB8AC3E}">
        <p14:creationId xmlns:p14="http://schemas.microsoft.com/office/powerpoint/2010/main" val="311925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Pipeline</a:t>
            </a:r>
            <a:endParaRPr lang="en-US" dirty="0"/>
          </a:p>
        </p:txBody>
      </p:sp>
      <p:sp>
        <p:nvSpPr>
          <p:cNvPr id="3" name="Content Placeholder 2"/>
          <p:cNvSpPr>
            <a:spLocks noGrp="1"/>
          </p:cNvSpPr>
          <p:nvPr>
            <p:ph idx="1"/>
          </p:nvPr>
        </p:nvSpPr>
        <p:spPr>
          <a:xfrm>
            <a:off x="1097280" y="4741816"/>
            <a:ext cx="10058400" cy="1127277"/>
          </a:xfrm>
        </p:spPr>
        <p:txBody>
          <a:bodyPr>
            <a:normAutofit fontScale="85000" lnSpcReduction="20000"/>
          </a:bodyPr>
          <a:lstStyle/>
          <a:p>
            <a:r>
              <a:rPr lang="en-US" sz="3000" dirty="0" smtClean="0"/>
              <a:t>IR</a:t>
            </a:r>
            <a:r>
              <a:rPr lang="en-US" sz="3000" baseline="-25000" dirty="0" smtClean="0"/>
              <a:t>1</a:t>
            </a:r>
            <a:r>
              <a:rPr lang="en-US" sz="3000" dirty="0" smtClean="0"/>
              <a:t>, IR</a:t>
            </a:r>
            <a:r>
              <a:rPr lang="en-US" sz="3000" baseline="-25000" dirty="0" smtClean="0"/>
              <a:t>2</a:t>
            </a:r>
            <a:r>
              <a:rPr lang="en-US" sz="3000" dirty="0" smtClean="0"/>
              <a:t>, and IR</a:t>
            </a:r>
            <a:r>
              <a:rPr lang="en-US" sz="3000" baseline="-25000" dirty="0" smtClean="0"/>
              <a:t>3</a:t>
            </a:r>
            <a:r>
              <a:rPr lang="en-US" sz="3000" dirty="0" smtClean="0"/>
              <a:t> are in SSA Form</a:t>
            </a:r>
          </a:p>
          <a:p>
            <a:endParaRPr lang="en-US" dirty="0"/>
          </a:p>
          <a:p>
            <a:r>
              <a:rPr lang="en-US" dirty="0" smtClean="0"/>
              <a:t>Image taken from paper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1786618"/>
            <a:ext cx="91948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508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Pipeline</a:t>
            </a:r>
            <a:endParaRPr lang="en-US" dirty="0"/>
          </a:p>
        </p:txBody>
      </p:sp>
      <p:sp>
        <p:nvSpPr>
          <p:cNvPr id="3" name="Content Placeholder 2"/>
          <p:cNvSpPr>
            <a:spLocks noGrp="1"/>
          </p:cNvSpPr>
          <p:nvPr>
            <p:ph idx="1"/>
          </p:nvPr>
        </p:nvSpPr>
        <p:spPr>
          <a:xfrm>
            <a:off x="1097280" y="4741816"/>
            <a:ext cx="10058400" cy="1127277"/>
          </a:xfrm>
        </p:spPr>
        <p:txBody>
          <a:bodyPr>
            <a:normAutofit fontScale="85000" lnSpcReduction="20000"/>
          </a:bodyPr>
          <a:lstStyle/>
          <a:p>
            <a:r>
              <a:rPr lang="en-US" sz="3000" dirty="0" smtClean="0"/>
              <a:t>IR</a:t>
            </a:r>
            <a:r>
              <a:rPr lang="en-US" sz="3000" baseline="-25000" dirty="0" smtClean="0"/>
              <a:t>1</a:t>
            </a:r>
            <a:r>
              <a:rPr lang="en-US" sz="3000" dirty="0" smtClean="0"/>
              <a:t>, IR</a:t>
            </a:r>
            <a:r>
              <a:rPr lang="en-US" sz="3000" baseline="-25000" dirty="0" smtClean="0"/>
              <a:t>2</a:t>
            </a:r>
            <a:r>
              <a:rPr lang="en-US" sz="3000" dirty="0" smtClean="0"/>
              <a:t>, and IR</a:t>
            </a:r>
            <a:r>
              <a:rPr lang="en-US" sz="3000" baseline="-25000" dirty="0" smtClean="0"/>
              <a:t>3</a:t>
            </a:r>
            <a:r>
              <a:rPr lang="en-US" sz="3000" dirty="0" smtClean="0"/>
              <a:t> are in SSA Form</a:t>
            </a:r>
          </a:p>
          <a:p>
            <a:endParaRPr lang="en-US" dirty="0"/>
          </a:p>
          <a:p>
            <a:r>
              <a:rPr lang="en-US" dirty="0" smtClean="0"/>
              <a:t>Image taken from paper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1786618"/>
            <a:ext cx="91948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7119258" y="1149531"/>
            <a:ext cx="1776548" cy="2913018"/>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503920" y="3633950"/>
            <a:ext cx="2189480" cy="954107"/>
          </a:xfrm>
          <a:prstGeom prst="rect">
            <a:avLst/>
          </a:prstGeom>
          <a:noFill/>
        </p:spPr>
        <p:txBody>
          <a:bodyPr wrap="square" rtlCol="0">
            <a:spAutoFit/>
          </a:bodyPr>
          <a:lstStyle/>
          <a:p>
            <a:r>
              <a:rPr lang="en-US" sz="2800" dirty="0" smtClean="0">
                <a:solidFill>
                  <a:schemeClr val="accent1">
                    <a:lumMod val="75000"/>
                  </a:schemeClr>
                </a:solidFill>
              </a:rPr>
              <a:t>Defense added here</a:t>
            </a:r>
            <a:endParaRPr lang="en-US" sz="2800" dirty="0">
              <a:solidFill>
                <a:schemeClr val="accent1">
                  <a:lumMod val="75000"/>
                </a:schemeClr>
              </a:solidFill>
            </a:endParaRPr>
          </a:p>
        </p:txBody>
      </p:sp>
    </p:spTree>
    <p:extLst>
      <p:ext uri="{BB962C8B-B14F-4D97-AF65-F5344CB8AC3E}">
        <p14:creationId xmlns:p14="http://schemas.microsoft.com/office/powerpoint/2010/main" val="412674935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757</TotalTime>
  <Words>2283</Words>
  <Application>Microsoft Office PowerPoint</Application>
  <PresentationFormat>Custom</PresentationFormat>
  <Paragraphs>367</Paragraphs>
  <Slides>32</Slides>
  <Notes>26</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HDOfficeLightV0</vt:lpstr>
      <vt:lpstr>Retrospect</vt:lpstr>
      <vt:lpstr>Compiler-based Side Channel Vulnerability Analysis and Optimized Countermeasures Application</vt:lpstr>
      <vt:lpstr>Side Channel Attacks</vt:lpstr>
      <vt:lpstr>Power Analysis Example</vt:lpstr>
      <vt:lpstr>Power Analysis Threat Model</vt:lpstr>
      <vt:lpstr>Differential Power Analysis Technique</vt:lpstr>
      <vt:lpstr>Differential Power Analysis Technique</vt:lpstr>
      <vt:lpstr>Power Analysis Defense</vt:lpstr>
      <vt:lpstr>Tool Pipeline</vt:lpstr>
      <vt:lpstr>Tool Pipeline</vt:lpstr>
      <vt:lpstr>Tool Pipeline</vt:lpstr>
      <vt:lpstr>SSA Form</vt:lpstr>
      <vt:lpstr>Security-oriented Data Flow</vt:lpstr>
      <vt:lpstr>Security-oriented Data Flow</vt:lpstr>
      <vt:lpstr>Security-oriented Data Flow</vt:lpstr>
      <vt:lpstr>Security-oriented Data Flow</vt:lpstr>
      <vt:lpstr>Security-oriented Data Flow</vt:lpstr>
      <vt:lpstr>Security-oriented Data Flow</vt:lpstr>
      <vt:lpstr>Security-oriented Data Flow</vt:lpstr>
      <vt:lpstr>Backward SDFA</vt:lpstr>
      <vt:lpstr>Instruction Analysis</vt:lpstr>
      <vt:lpstr>Mitigation Insertion</vt:lpstr>
      <vt:lpstr>Mitigation Insertion</vt:lpstr>
      <vt:lpstr>Conclusion</vt:lpstr>
      <vt:lpstr>Discussion Questions</vt:lpstr>
      <vt:lpstr>Backup Slides</vt:lpstr>
      <vt:lpstr>Discussion Questions</vt:lpstr>
      <vt:lpstr>Security-oriented Data Flow</vt:lpstr>
      <vt:lpstr>Security-oriented Data Flow</vt:lpstr>
      <vt:lpstr>Security-oriented Data Flow</vt:lpstr>
      <vt:lpstr>Loop Peeling</vt:lpstr>
      <vt:lpstr>Performance Results</vt:lpstr>
      <vt:lpstr>Resistance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Shreve, Erik</cp:lastModifiedBy>
  <cp:revision>58</cp:revision>
  <dcterms:modified xsi:type="dcterms:W3CDTF">2016-03-29T21:33:53Z</dcterms:modified>
</cp:coreProperties>
</file>