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4" r:id="rId5"/>
    <p:sldId id="258" r:id="rId6"/>
    <p:sldId id="283" r:id="rId7"/>
    <p:sldId id="276" r:id="rId8"/>
    <p:sldId id="272" r:id="rId9"/>
    <p:sldId id="285" r:id="rId10"/>
    <p:sldId id="273" r:id="rId11"/>
    <p:sldId id="274" r:id="rId12"/>
    <p:sldId id="279" r:id="rId13"/>
    <p:sldId id="280" r:id="rId14"/>
    <p:sldId id="281" r:id="rId15"/>
    <p:sldId id="275" r:id="rId16"/>
    <p:sldId id="267" r:id="rId17"/>
    <p:sldId id="261" r:id="rId18"/>
    <p:sldId id="282" r:id="rId19"/>
    <p:sldId id="270" r:id="rId20"/>
    <p:sldId id="284" r:id="rId2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23" autoAdjust="0"/>
  </p:normalViewPr>
  <p:slideViewPr>
    <p:cSldViewPr snapToGrid="0">
      <p:cViewPr varScale="1">
        <p:scale>
          <a:sx n="69" d="100"/>
          <a:sy n="69" d="100"/>
        </p:scale>
        <p:origin x="-71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2F3C0F0-D86C-47AA-8714-57FF8FDC554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A06040E-642E-481D-82AD-9E67C0B4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A4DEB95-AEAC-9E41-B627-A4783BDCD410}" type="datetimeFigureOut">
              <a:rPr lang="en-US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1AE7717-5F69-5445-A905-860CD1B43C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Pragmatic Programmer by Andy Hunt and Dave Thomas talks</a:t>
            </a:r>
            <a:r>
              <a:rPr lang="en-US" baseline="0" dirty="0" smtClean="0"/>
              <a:t> about “No broken windows”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 4.2, Excel users were able to complete</a:t>
            </a:r>
            <a:r>
              <a:rPr lang="en-US" baseline="0" dirty="0" smtClean="0"/>
              <a:t> the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2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a quick vote</a:t>
            </a:r>
            <a:r>
              <a:rPr lang="en-US" baseline="0" dirty="0" smtClean="0"/>
              <a:t> on which ones </a:t>
            </a:r>
            <a:r>
              <a:rPr lang="en-US" baseline="0" dirty="0" err="1" smtClean="0"/>
              <a:t>ppl</a:t>
            </a:r>
            <a:r>
              <a:rPr lang="en-US" baseline="0" dirty="0" smtClean="0"/>
              <a:t> </a:t>
            </a:r>
            <a:r>
              <a:rPr lang="en-US" baseline="0" dirty="0" smtClean="0"/>
              <a:t>think </a:t>
            </a:r>
            <a:r>
              <a:rPr lang="en-US" baseline="0" dirty="0" smtClean="0"/>
              <a:t>will be aided by the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 4.2, Excel users were able to complete</a:t>
            </a:r>
            <a:r>
              <a:rPr lang="en-US" baseline="0" dirty="0" smtClean="0"/>
              <a:t> the task</a:t>
            </a:r>
            <a:r>
              <a:rPr lang="en-US" baseline="0" dirty="0" smtClean="0"/>
              <a:t>. Furthermore, given the results for A4.1, I expect Excel would have been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7717-5F69-5445-A905-860CD1B43C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5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7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1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07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7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5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0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E6968D-F1AE-D442-8954-F551F03BF5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D328E2-E553-7E4B-A5A5-ED5DB7243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1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87" y="485427"/>
            <a:ext cx="10687665" cy="23876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Software Systems as Cities: A Controlled Experiment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81" y="4503174"/>
            <a:ext cx="10933471" cy="122903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Published in 33</a:t>
            </a:r>
            <a:r>
              <a:rPr lang="en-US" baseline="30000" dirty="0" smtClean="0"/>
              <a:t>rd</a:t>
            </a:r>
            <a:r>
              <a:rPr lang="en-US" dirty="0" smtClean="0"/>
              <a:t> International Conference on Software Engineering, 2011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Presented by Erik Shreve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1781" y="2959511"/>
            <a:ext cx="11316929" cy="550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Richard </a:t>
            </a:r>
            <a:r>
              <a:rPr lang="en-US" sz="2000" dirty="0" err="1" smtClean="0"/>
              <a:t>Wettel</a:t>
            </a:r>
            <a:r>
              <a:rPr lang="en-US" sz="2000" dirty="0" smtClean="0"/>
              <a:t>, Michele Lanza</a:t>
            </a:r>
            <a:r>
              <a:rPr lang="en-US" sz="2000" dirty="0" smtClean="0"/>
              <a:t>, and </a:t>
            </a:r>
            <a:r>
              <a:rPr lang="en-US" sz="2000" dirty="0" err="1" smtClean="0"/>
              <a:t>Romain</a:t>
            </a:r>
            <a:r>
              <a:rPr lang="en-US" sz="2000" dirty="0" smtClean="0"/>
              <a:t> </a:t>
            </a:r>
            <a:r>
              <a:rPr lang="en-US" sz="2000" dirty="0" err="1" smtClean="0"/>
              <a:t>Robbes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64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Objects &amp;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Two Java systems were analyzed. </a:t>
            </a:r>
          </a:p>
          <a:p>
            <a:pPr lvl="1"/>
            <a:r>
              <a:rPr lang="en-US" sz="2200" dirty="0" err="1" smtClean="0"/>
              <a:t>FindBugs</a:t>
            </a:r>
            <a:r>
              <a:rPr lang="en-US" sz="2200" dirty="0" smtClean="0"/>
              <a:t> - 93 KLOC, 1320 classes, ~120 classes with design-level problems identified</a:t>
            </a:r>
          </a:p>
          <a:p>
            <a:pPr lvl="1"/>
            <a:r>
              <a:rPr lang="en-US" sz="2200" dirty="0" err="1" smtClean="0"/>
              <a:t>Azeureus</a:t>
            </a:r>
            <a:r>
              <a:rPr lang="en-US" sz="2200" dirty="0" smtClean="0"/>
              <a:t> – 450 KLOC, 4,656 classes, ~425 classes with design-level problems identified</a:t>
            </a:r>
          </a:p>
          <a:p>
            <a:r>
              <a:rPr lang="en-US" sz="2400" dirty="0" smtClean="0"/>
              <a:t>Seven experiments run. Five had at least eight participants. One experiment had five, and one experiment had only a single participant. </a:t>
            </a:r>
          </a:p>
          <a:p>
            <a:r>
              <a:rPr lang="en-US" sz="2400" dirty="0" smtClean="0"/>
              <a:t>Participants included professionals with 4-20 years of experience, practitioner with over 10 years experience, </a:t>
            </a:r>
            <a:r>
              <a:rPr lang="en-US" sz="2400" dirty="0" err="1" smtClean="0"/>
              <a:t>Ph.D</a:t>
            </a:r>
            <a:r>
              <a:rPr lang="en-US" sz="2400" dirty="0" smtClean="0"/>
              <a:t> and MSc students, a professor (?), and 2 consultants (?). </a:t>
            </a:r>
          </a:p>
          <a:p>
            <a:pPr lvl="1"/>
            <a:r>
              <a:rPr lang="en-US" sz="2200" dirty="0" smtClean="0"/>
              <a:t>What’s the difference between a consultant, a </a:t>
            </a:r>
            <a:r>
              <a:rPr lang="en-US" sz="2200" dirty="0"/>
              <a:t>practitioner </a:t>
            </a:r>
            <a:r>
              <a:rPr lang="en-US" sz="2200" dirty="0" smtClean="0"/>
              <a:t>, and a professional? Not explained.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90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7743"/>
              </p:ext>
            </p:extLst>
          </p:nvPr>
        </p:nvGraphicFramePr>
        <p:xfrm>
          <a:off x="495759" y="1780161"/>
          <a:ext cx="1114907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15"/>
                <a:gridCol w="6061437"/>
                <a:gridCol w="2374891"/>
                <a:gridCol w="20307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 Correctness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Locate all unit test classes AND</a:t>
                      </a:r>
                      <a:r>
                        <a:rPr lang="en-US" sz="2000" baseline="0" dirty="0" smtClean="0"/>
                        <a:t> ID the convention used to organize the tests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Mixed.</a:t>
                      </a:r>
                      <a:r>
                        <a:rPr lang="en-US" sz="2000" baseline="0" dirty="0" smtClean="0"/>
                        <a:t> Code City better for med. sys.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</a:t>
                      </a:r>
                      <a:r>
                        <a:rPr lang="en-US" sz="2000" baseline="0" dirty="0" smtClean="0"/>
                        <a:t> City better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A2.1 A2.2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Look for the term T1/T2 in class, attribute, and method</a:t>
                      </a:r>
                      <a:r>
                        <a:rPr lang="en-US" sz="2000" baseline="0" dirty="0" smtClean="0"/>
                        <a:t> names. Describe the spread of these classes (localized vs dispersed). T1/T2 chosen to have different spread.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 City</a:t>
                      </a:r>
                      <a:r>
                        <a:rPr lang="en-US" sz="2000" baseline="0" dirty="0" smtClean="0"/>
                        <a:t> better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Code</a:t>
                      </a:r>
                      <a:r>
                        <a:rPr lang="en-US" sz="2000" baseline="0" dirty="0" smtClean="0"/>
                        <a:t> City better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Evaluate the change impact of class C considering caller classes.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 City much better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 City better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A4.1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</a:t>
                      </a:r>
                      <a:r>
                        <a:rPr lang="en-US" sz="2000" baseline="0" dirty="0" smtClean="0"/>
                        <a:t> the three classes with the highest number of methods.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Mixed. Code City</a:t>
                      </a:r>
                      <a:r>
                        <a:rPr lang="en-US" sz="2000" baseline="0" dirty="0" smtClean="0"/>
                        <a:t> better on large sys.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Excel better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A4.2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 the three classes with the highest avg. LOC</a:t>
                      </a:r>
                      <a:r>
                        <a:rPr lang="en-US" sz="2000" baseline="0" dirty="0" smtClean="0"/>
                        <a:t> per method.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Invalidated. </a:t>
                      </a:r>
                      <a:r>
                        <a:rPr lang="en-US" sz="2000" dirty="0" smtClean="0"/>
                        <a:t>Only expert could finish using </a:t>
                      </a:r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Invalidated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22672"/>
              </p:ext>
            </p:extLst>
          </p:nvPr>
        </p:nvGraphicFramePr>
        <p:xfrm>
          <a:off x="396605" y="1846263"/>
          <a:ext cx="112592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19"/>
                <a:gridCol w="5426140"/>
                <a:gridCol w="2602081"/>
                <a:gridCol w="252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 Correctness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B1.1</a:t>
                      </a:r>
                    </a:p>
                    <a:p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B1.2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Identify</a:t>
                      </a:r>
                      <a:r>
                        <a:rPr lang="en-US" sz="2000" baseline="0" dirty="0" smtClean="0"/>
                        <a:t> the package with highest percentage of god classes in the system.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Identify the</a:t>
                      </a:r>
                      <a:r>
                        <a:rPr lang="en-US" sz="2000" baseline="0" dirty="0" smtClean="0"/>
                        <a:t> god class containing the highest number of methods.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Mixed. </a:t>
                      </a:r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 on large</a:t>
                      </a:r>
                      <a:r>
                        <a:rPr lang="en-US" sz="2000" baseline="0" dirty="0" smtClean="0"/>
                        <a:t> sys.</a:t>
                      </a:r>
                    </a:p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  <a:endParaRPr lang="en-US" sz="2000" dirty="0"/>
                    </a:p>
                  </a:txBody>
                  <a:tcPr/>
                </a:tc>
              </a:tr>
              <a:tr h="26701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B2.1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B2.2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Identify the dominant (impacts highest number of classes) class-level design</a:t>
                      </a:r>
                      <a:r>
                        <a:rPr lang="en-US" sz="2000" baseline="0" dirty="0" smtClean="0"/>
                        <a:t> problem. </a:t>
                      </a:r>
                    </a:p>
                    <a:p>
                      <a:r>
                        <a:rPr lang="en-US" sz="2000" baseline="0" dirty="0" smtClean="0"/>
                        <a:t>Write an overview of your findings, citing interesting and/or unexpected observations.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CodeCity</a:t>
                      </a:r>
                      <a:r>
                        <a:rPr lang="en-US" sz="2000" dirty="0" smtClean="0"/>
                        <a:t> Better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 average:</a:t>
            </a:r>
          </a:p>
          <a:p>
            <a:pPr lvl="1"/>
            <a:r>
              <a:rPr lang="en-US" sz="2800" dirty="0" smtClean="0"/>
              <a:t>Code City ~12% faster across </a:t>
            </a:r>
            <a:r>
              <a:rPr lang="en-US" sz="2800" dirty="0" smtClean="0"/>
              <a:t>tasks</a:t>
            </a:r>
          </a:p>
          <a:p>
            <a:pPr lvl="2"/>
            <a:r>
              <a:rPr lang="en-US" sz="2400" dirty="0" smtClean="0"/>
              <a:t>Limit of 10 minutes provided for each task.</a:t>
            </a:r>
          </a:p>
          <a:p>
            <a:pPr lvl="2"/>
            <a:r>
              <a:rPr lang="en-US" sz="2400" dirty="0" smtClean="0"/>
              <a:t>Average task time for Excel/Eclipse was ~4.5 minutes</a:t>
            </a:r>
          </a:p>
          <a:p>
            <a:pPr lvl="2"/>
            <a:r>
              <a:rPr lang="en-US" sz="2400" dirty="0" smtClean="0"/>
              <a:t>Average time savings was ~32 seconds per task.</a:t>
            </a:r>
            <a:endParaRPr lang="en-US" sz="2400" dirty="0" smtClean="0"/>
          </a:p>
          <a:p>
            <a:pPr lvl="1"/>
            <a:r>
              <a:rPr lang="en-US" sz="2800" dirty="0" smtClean="0"/>
              <a:t>Code City leads to ~25% more accurate conclusions by participants.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68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the participants were men</a:t>
            </a:r>
          </a:p>
          <a:p>
            <a:pPr lvl="1"/>
            <a:r>
              <a:rPr lang="en-US" sz="2400" dirty="0" smtClean="0"/>
              <a:t>Research suggests that women see more color gradations that men</a:t>
            </a:r>
          </a:p>
          <a:p>
            <a:pPr lvl="1"/>
            <a:r>
              <a:rPr lang="en-US" sz="2400" dirty="0" smtClean="0"/>
              <a:t>Research suggests that men tend to have better visual-spatial skills than women</a:t>
            </a:r>
          </a:p>
          <a:p>
            <a:r>
              <a:rPr lang="en-US" sz="2800" dirty="0" smtClean="0"/>
              <a:t>Experimental Environmental issues</a:t>
            </a:r>
          </a:p>
          <a:p>
            <a:pPr lvl="1"/>
            <a:r>
              <a:rPr lang="en-US" sz="2400" dirty="0" smtClean="0"/>
              <a:t>One experiment held at </a:t>
            </a:r>
            <a:r>
              <a:rPr lang="en-US" sz="2400" dirty="0" smtClean="0"/>
              <a:t>an </a:t>
            </a:r>
            <a:r>
              <a:rPr lang="en-US" sz="2400" dirty="0" err="1" smtClean="0"/>
              <a:t>eXtreme</a:t>
            </a:r>
            <a:r>
              <a:rPr lang="en-US" sz="2400" dirty="0" smtClean="0"/>
              <a:t> Programming group meeting and resulted in “spectators” working with “a couple of the” participants. This experiment was heavily weighted toward </a:t>
            </a:r>
            <a:r>
              <a:rPr lang="en-US" sz="2400" dirty="0" err="1" smtClean="0"/>
              <a:t>CodeCity</a:t>
            </a:r>
            <a:r>
              <a:rPr lang="en-US" sz="2400" dirty="0" smtClean="0"/>
              <a:t> use. 6 out of the 22 sets of task evaluations for </a:t>
            </a:r>
            <a:r>
              <a:rPr lang="en-US" sz="2400" dirty="0" err="1" smtClean="0"/>
              <a:t>CodeCity</a:t>
            </a:r>
            <a:r>
              <a:rPr lang="en-US" sz="2400" dirty="0" smtClean="0"/>
              <a:t> were from this experiment.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CodeCity</a:t>
            </a:r>
            <a:r>
              <a:rPr lang="en-US" sz="2800" dirty="0" smtClean="0"/>
              <a:t> is a source code visualization tool that is:</a:t>
            </a:r>
          </a:p>
          <a:p>
            <a:pPr lvl="1"/>
            <a:r>
              <a:rPr lang="en-US" sz="2600" dirty="0" smtClean="0"/>
              <a:t>Available for use today!</a:t>
            </a:r>
          </a:p>
          <a:p>
            <a:pPr lvl="1"/>
            <a:r>
              <a:rPr lang="en-US" sz="2600" dirty="0" smtClean="0"/>
              <a:t>Can help developers gain high level understanding of a code base for assistance in collecting data used for maintenance decisions (refactoring, bug fixing, </a:t>
            </a:r>
            <a:r>
              <a:rPr lang="en-US" sz="2600" dirty="0" err="1" smtClean="0"/>
              <a:t>etc</a:t>
            </a:r>
            <a:r>
              <a:rPr lang="en-US" sz="2600" dirty="0" smtClean="0"/>
              <a:t>…)</a:t>
            </a:r>
          </a:p>
          <a:p>
            <a:pPr lvl="1"/>
            <a:r>
              <a:rPr lang="en-US" sz="2600" dirty="0" smtClean="0"/>
              <a:t>Usability studies are hard</a:t>
            </a:r>
          </a:p>
        </p:txBody>
      </p:sp>
    </p:spTree>
    <p:extLst>
      <p:ext uri="{BB962C8B-B14F-4D97-AF65-F5344CB8AC3E}">
        <p14:creationId xmlns:p14="http://schemas.microsoft.com/office/powerpoint/2010/main" val="37324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 you find the tool interesting? Why?</a:t>
            </a:r>
          </a:p>
          <a:p>
            <a:endParaRPr lang="en-US" sz="3200" dirty="0"/>
          </a:p>
          <a:p>
            <a:r>
              <a:rPr lang="en-US" sz="3200" dirty="0" smtClean="0"/>
              <a:t>What additional visual information could be added to such a view? (Today it is only presenting a set of colored rectangular prisms.)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4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do </a:t>
            </a:r>
            <a:r>
              <a:rPr lang="en-US" sz="4000" dirty="0"/>
              <a:t>you</a:t>
            </a:r>
            <a:r>
              <a:rPr lang="en-US" sz="3600" dirty="0"/>
              <a:t> think of the evaluated tasks?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Do </a:t>
            </a:r>
            <a:r>
              <a:rPr lang="en-US" sz="3600" dirty="0"/>
              <a:t>you consider any of them unimportant?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Would </a:t>
            </a:r>
            <a:r>
              <a:rPr lang="en-US" sz="3600" dirty="0"/>
              <a:t>you have added tasks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90682"/>
              </p:ext>
            </p:extLst>
          </p:nvPr>
        </p:nvGraphicFramePr>
        <p:xfrm>
          <a:off x="1096963" y="1846263"/>
          <a:ext cx="10058717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92"/>
                <a:gridCol w="9314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Locate all unit test classes AND</a:t>
                      </a:r>
                      <a:r>
                        <a:rPr lang="en-US" baseline="0" dirty="0" smtClean="0"/>
                        <a:t> ID the convention used to organize the tests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A2.1 A2.2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 for the term T1/T2 in class, attribute, and method</a:t>
                      </a:r>
                      <a:r>
                        <a:rPr lang="en-US" baseline="0" dirty="0" smtClean="0"/>
                        <a:t> names. Describe the spread of these classes (localized vs dispersed). T1/T2 chosen to have different spread.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 the change impact of class C considering caller classes.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three classes with the highest number of methods.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three classes with the highest avg. LOC</a:t>
                      </a:r>
                      <a:r>
                        <a:rPr lang="en-US" baseline="0" dirty="0" smtClean="0"/>
                        <a:t> per method.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B1.1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the package with highest percentage of god classes in the system.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Identify the</a:t>
                      </a:r>
                      <a:r>
                        <a:rPr lang="en-US" baseline="0" dirty="0" smtClean="0"/>
                        <a:t> god class containing the highest number of methods.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B2.1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the dominant (impacts highest number of classes) class-level design</a:t>
                      </a:r>
                      <a:r>
                        <a:rPr lang="en-US" baseline="0" dirty="0" smtClean="0"/>
                        <a:t> problem.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Write an overview of your findings, citing interesting and/or unexpected observations.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Author’s Website (has three papers on </a:t>
            </a:r>
            <a:r>
              <a:rPr lang="en-US" sz="3200" dirty="0" err="1" smtClean="0"/>
              <a:t>CodeCity</a:t>
            </a:r>
            <a:r>
              <a:rPr lang="en-US" sz="3200" dirty="0" smtClean="0"/>
              <a:t> and the Technical Report detailing the experiments)</a:t>
            </a:r>
          </a:p>
          <a:p>
            <a:pPr lvl="1"/>
            <a:r>
              <a:rPr lang="en-US" sz="2800" dirty="0"/>
              <a:t>http://wettel.github.io</a:t>
            </a:r>
            <a:r>
              <a:rPr lang="en-US" sz="28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7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Definition: A software visualization technique wherein aspects of software are modeled on a city metaphor. </a:t>
            </a:r>
          </a:p>
          <a:p>
            <a:r>
              <a:rPr lang="en-US" sz="2800" dirty="0" smtClean="0"/>
              <a:t>Tool developed by </a:t>
            </a:r>
            <a:r>
              <a:rPr lang="en-US" sz="2800" dirty="0" err="1" smtClean="0"/>
              <a:t>Wettel</a:t>
            </a:r>
            <a:r>
              <a:rPr lang="en-US" sz="2800" dirty="0" smtClean="0"/>
              <a:t> et al. in 2008</a:t>
            </a:r>
          </a:p>
          <a:p>
            <a:r>
              <a:rPr lang="en-US" sz="2800" dirty="0" smtClean="0"/>
              <a:t>Several published papers, and the tool is available for free as an Eclipse plugin for non-commercial use.</a:t>
            </a:r>
          </a:p>
          <a:p>
            <a:r>
              <a:rPr lang="en-US" sz="2800" dirty="0" smtClean="0"/>
              <a:t>Author’s </a:t>
            </a:r>
            <a:r>
              <a:rPr lang="en-US" sz="2800" dirty="0"/>
              <a:t>Website (has three papers on </a:t>
            </a:r>
            <a:r>
              <a:rPr lang="en-US" sz="2800" dirty="0" err="1"/>
              <a:t>CodeCity</a:t>
            </a:r>
            <a:r>
              <a:rPr lang="en-US" sz="2800" dirty="0"/>
              <a:t> and the Technical Report detailing the experiments)</a:t>
            </a:r>
          </a:p>
          <a:p>
            <a:pPr lvl="1"/>
            <a:r>
              <a:rPr lang="en-US" sz="2400" dirty="0"/>
              <a:t>http://wettel.github.io/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2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still picture is worth a 1000 words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38" y="1846263"/>
            <a:ext cx="7535250" cy="4022725"/>
          </a:xfrm>
        </p:spPr>
      </p:pic>
    </p:spTree>
    <p:extLst>
      <p:ext uri="{BB962C8B-B14F-4D97-AF65-F5344CB8AC3E}">
        <p14:creationId xmlns:p14="http://schemas.microsoft.com/office/powerpoint/2010/main" val="2051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live demo is worth more…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38507"/>
            <a:ext cx="8595916" cy="4968439"/>
          </a:xfrm>
        </p:spPr>
      </p:pic>
      <p:sp>
        <p:nvSpPr>
          <p:cNvPr id="3" name="Rectangle 2"/>
          <p:cNvSpPr/>
          <p:nvPr/>
        </p:nvSpPr>
        <p:spPr>
          <a:xfrm>
            <a:off x="2067219" y="4377494"/>
            <a:ext cx="85202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onsole" panose="020B0609040504020204" pitchFamily="49" charset="0"/>
              </a:rPr>
              <a:t>It’s a UNIX system! </a:t>
            </a:r>
          </a:p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onsole" panose="020B0609040504020204" pitchFamily="49" charset="0"/>
              </a:rPr>
              <a:t>I know this…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paper published in 2011 presents results as to the usefulness of the tool.</a:t>
            </a:r>
          </a:p>
          <a:p>
            <a:r>
              <a:rPr lang="en-US" sz="2800" dirty="0" err="1" smtClean="0"/>
              <a:t>CodeCity</a:t>
            </a:r>
            <a:r>
              <a:rPr lang="en-US" sz="2800" dirty="0" smtClean="0"/>
              <a:t> was compared to the use of Eclipse with Excel (yes, the spreadsheet software).</a:t>
            </a:r>
          </a:p>
          <a:p>
            <a:r>
              <a:rPr lang="en-US" sz="2800" dirty="0" smtClean="0"/>
              <a:t>With two toolsets (Eclipse + Excel, and </a:t>
            </a:r>
            <a:r>
              <a:rPr lang="en-US" sz="2800" dirty="0" err="1" smtClean="0"/>
              <a:t>CodeCity</a:t>
            </a:r>
            <a:r>
              <a:rPr lang="en-US" sz="2800" dirty="0" smtClean="0"/>
              <a:t>) and two Java Systems, a total of four treatments were available for experimentation.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50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Evaluated 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761997"/>
              </p:ext>
            </p:extLst>
          </p:nvPr>
        </p:nvGraphicFramePr>
        <p:xfrm>
          <a:off x="473725" y="1846263"/>
          <a:ext cx="1068163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22"/>
                <a:gridCol w="6767874"/>
                <a:gridCol w="3177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Concern/Rationale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Locate all unit test classes AND</a:t>
                      </a:r>
                      <a:r>
                        <a:rPr lang="en-US" sz="2000" baseline="0" dirty="0" smtClean="0"/>
                        <a:t> ID the convention used to organize the tests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Structural understanding. Developers need to know where to add tests.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A2.1 A2.2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Look for the term T1/T2 in class, attribute, and method</a:t>
                      </a:r>
                      <a:r>
                        <a:rPr lang="en-US" sz="2000" baseline="0" dirty="0" smtClean="0"/>
                        <a:t> names. Describe the spread of these classes (localized vs dispersed). T1/T2 chosen to have different spread.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Concept location</a:t>
                      </a:r>
                      <a:r>
                        <a:rPr lang="en-US" sz="2000" baseline="0" dirty="0" smtClean="0"/>
                        <a:t> for developer understanding and for maintenance.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Evaluate the change impact of class C considering caller classes.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Impact Analysis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A4.1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</a:t>
                      </a:r>
                      <a:r>
                        <a:rPr lang="en-US" sz="2000" baseline="0" dirty="0" smtClean="0"/>
                        <a:t> the three classes with the highest number of methods.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Metric-based analysis. Aids</a:t>
                      </a:r>
                      <a:r>
                        <a:rPr lang="en-US" sz="2000" baseline="0" dirty="0" smtClean="0"/>
                        <a:t> prioritization of refactoring.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A4.2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 the three classes with the highest avg. LOC</a:t>
                      </a:r>
                      <a:r>
                        <a:rPr lang="en-US" sz="2000" baseline="0" dirty="0" smtClean="0"/>
                        <a:t> per method.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Metric-based analysis. Aids prioritization of refactoring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Evaluated 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285397"/>
              </p:ext>
            </p:extLst>
          </p:nvPr>
        </p:nvGraphicFramePr>
        <p:xfrm>
          <a:off x="473725" y="1846263"/>
          <a:ext cx="1068163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22"/>
                <a:gridCol w="6767874"/>
                <a:gridCol w="3177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Concern/Rationale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Locate all unit test classes AND</a:t>
                      </a:r>
                      <a:r>
                        <a:rPr lang="en-US" sz="2000" baseline="0" dirty="0" smtClean="0"/>
                        <a:t> ID the convention used to organize the tests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Structural understanding. Developers need to know where to add tests.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A2.1 A2.2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Look for the term T1/T2 in class, attribute, and method</a:t>
                      </a:r>
                      <a:r>
                        <a:rPr lang="en-US" sz="2000" baseline="0" dirty="0" smtClean="0"/>
                        <a:t> names. Describe the spread of these classes (localized vs dispersed). T1/T2 chosen to have different spread.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Concept location</a:t>
                      </a:r>
                      <a:r>
                        <a:rPr lang="en-US" sz="2000" baseline="0" dirty="0" smtClean="0"/>
                        <a:t> for developer understanding and for maintenance.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Evaluate the change impact of class C considering caller classes.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Impact Analysis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A4.1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</a:t>
                      </a:r>
                      <a:r>
                        <a:rPr lang="en-US" sz="2000" baseline="0" dirty="0" smtClean="0"/>
                        <a:t> the three classes with the highest number of methods.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Metric-based analysis. Aids</a:t>
                      </a:r>
                      <a:r>
                        <a:rPr lang="en-US" sz="2000" baseline="0" dirty="0" smtClean="0"/>
                        <a:t> prioritization of refactoring.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A4.2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 the three classes with the highest avg. LOC</a:t>
                      </a:r>
                      <a:r>
                        <a:rPr lang="en-US" sz="2000" baseline="0" dirty="0" smtClean="0"/>
                        <a:t> per method.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Metric-based analysis. Aids prioritization of refactoring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63557" y="4664957"/>
            <a:ext cx="11552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5363" y="4173151"/>
            <a:ext cx="96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Eclipse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155363" y="4804141"/>
            <a:ext cx="96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Excel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1521281" y="3436233"/>
            <a:ext cx="9525" cy="614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540331" y="5190202"/>
            <a:ext cx="9525" cy="531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Evaluated 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603211"/>
              </p:ext>
            </p:extLst>
          </p:nvPr>
        </p:nvGraphicFramePr>
        <p:xfrm>
          <a:off x="1096963" y="1846263"/>
          <a:ext cx="10058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37"/>
                <a:gridCol w="5362575"/>
                <a:gridCol w="400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Concern/Rationale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B1.1</a:t>
                      </a:r>
                    </a:p>
                    <a:p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B1.2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Identify</a:t>
                      </a:r>
                      <a:r>
                        <a:rPr lang="en-US" sz="2000" baseline="0" dirty="0" smtClean="0"/>
                        <a:t> the package with highest percentage of god classes in the system.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Identify the</a:t>
                      </a:r>
                      <a:r>
                        <a:rPr lang="en-US" sz="2000" baseline="0" dirty="0" smtClean="0"/>
                        <a:t> god class containing the highest number of methods.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Focused design assessment. God classes know too much. Large</a:t>
                      </a:r>
                      <a:r>
                        <a:rPr lang="en-US" sz="2000" baseline="0" dirty="0" smtClean="0"/>
                        <a:t> size &amp; complexity makes maintenance hard.</a:t>
                      </a:r>
                      <a:endParaRPr lang="en-US" sz="2000" dirty="0"/>
                    </a:p>
                  </a:txBody>
                  <a:tcPr/>
                </a:tc>
              </a:tr>
              <a:tr h="26701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B2.1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B2.2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Identify the dominant (impacts highest number of classes) class-level design</a:t>
                      </a:r>
                      <a:r>
                        <a:rPr lang="en-US" sz="2000" baseline="0" dirty="0" smtClean="0"/>
                        <a:t> problem. </a:t>
                      </a:r>
                    </a:p>
                    <a:p>
                      <a:r>
                        <a:rPr lang="en-US" sz="2000" baseline="0" dirty="0" smtClean="0"/>
                        <a:t>Write an overview of your findings, citing interesting and/or unexpected observations.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Holistic design assessment.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1894</TotalTime>
  <Words>1352</Words>
  <Application>Microsoft Office PowerPoint</Application>
  <PresentationFormat>Custom</PresentationFormat>
  <Paragraphs>202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HDOfficeLightV0</vt:lpstr>
      <vt:lpstr>Retrospect</vt:lpstr>
      <vt:lpstr>Software Systems as Cities: A Controlled Experiment</vt:lpstr>
      <vt:lpstr>Software Cities</vt:lpstr>
      <vt:lpstr>A still picture is worth a 1000 words</vt:lpstr>
      <vt:lpstr>A live demo is worth more…</vt:lpstr>
      <vt:lpstr>I’ve seen this before…</vt:lpstr>
      <vt:lpstr>Tool Evaluation</vt:lpstr>
      <vt:lpstr>Evaluated Tasks</vt:lpstr>
      <vt:lpstr>Evaluated Tasks</vt:lpstr>
      <vt:lpstr>Evaluated Tasks</vt:lpstr>
      <vt:lpstr>Experiments – Objects &amp; Participants</vt:lpstr>
      <vt:lpstr>Results</vt:lpstr>
      <vt:lpstr>Results</vt:lpstr>
      <vt:lpstr>Result Summary</vt:lpstr>
      <vt:lpstr>Threats to Validity</vt:lpstr>
      <vt:lpstr>Conclusion</vt:lpstr>
      <vt:lpstr>Discussion Questions</vt:lpstr>
      <vt:lpstr>What do you think of the evaluated tasks?   Do you consider any of them unimportant?   Would you have added tasks?</vt:lpstr>
      <vt:lpstr>Backup Slides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Shreve, Erik</cp:lastModifiedBy>
  <cp:revision>85</cp:revision>
  <cp:lastPrinted>2016-04-19T21:24:40Z</cp:lastPrinted>
  <dcterms:modified xsi:type="dcterms:W3CDTF">2016-04-19T21:24:50Z</dcterms:modified>
</cp:coreProperties>
</file>