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6CB3-F231-AD0D-2BA9-86283EED3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BC65-D95D-B7F5-6195-E42846C03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E7B0-3551-936A-3F46-AF17F808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6F9A-8C6D-D619-7C81-F637044F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23AB-CB07-2061-2378-8194E2BD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3F94-EDA5-9A15-EA45-117749A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1D7C-0700-A8B2-1942-52DA08623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8531-1E6D-F55C-E6F5-50901FF8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8535-C314-65C1-26A7-84ACBCFE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04E8-7600-1E76-8F41-6D368C3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65DEF-4290-80B7-0DEB-CA06B645D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88A06-D018-8681-C772-61A27DA1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6853-B3D9-F5AC-6083-5EB6AA3E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52B2-0CBF-BF30-B02D-6716DCF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80A5-60D9-FA80-7F17-D9F8F4B4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5A57-E201-6BC9-E2B6-C342FCC2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72A1-91A2-A8B5-9680-FE71ADC4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C4FF-950D-0FDF-31EF-0CCEDBB0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074B-E193-4B30-9276-95E778EB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CB89-054F-8778-B7E1-D24EFB6C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6568-F1F6-2E56-DAE5-E363FAC1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AC0E-1498-63F8-1F7C-76FF9EC8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5B52-1C18-4670-2825-001EF6AF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F0E5-EDC8-8E8B-2356-31CDED22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0EA5-C9F3-E1A6-AA17-1D2AE208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49C5-EC2B-7435-68CB-0E16CBD7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26BB-443E-7C45-499F-8F373196B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8A9D0-B370-CAFC-267E-02AEAA07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005D9-195F-7A98-0621-8D56F9E4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8D6A6-1C36-9E30-A13F-28C67C95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1A13-0569-B606-D7AD-95F345CF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5007-1080-9141-8598-8A7074C6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7CC3-6C93-B6A6-E244-231D644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2C45A-4B82-FE88-B41E-781A1F630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8F390-3D8A-1C97-1BFB-D6BD25C1C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62F28-EAEA-442E-529C-E9831CE35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96BCE-21D7-E022-D79E-6504E3C4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F7D9B-2164-A067-9EF7-EB094ECD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99A7A-4B2D-BCBA-A81A-EAD7E282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1952-30AE-DBDB-4EAA-B35FCAB0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7E1F7-7AF3-8750-6498-8DECED0F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B529E-518C-133A-3825-076232EB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045AD-7BAB-0DA8-8C4C-AE0E4FA7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8220E-0252-98D0-3403-68A5E8B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CCC65-ED8C-4C0E-C454-411FB41B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21F4-4F46-9ABC-DA56-92B52180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FB21-0FB0-D592-5590-D1B79060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111E-6475-52D6-8757-323EB75B9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AD5B5-D128-EC0A-91CA-6132CD929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C002-5F9E-8A15-D1E0-50995405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BD98-68D1-F831-48F9-489B032E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0F2F1-F0BC-BB2A-6308-EAB15428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3B43-CAAC-B7A1-18CD-41664FC6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BB167-E656-8BC9-558B-F3DDE1FA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854DE-592F-BE48-3CF9-DC919567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6AAD0-2A76-6E39-D90D-DA7ECDAE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7BE1B-F802-DDFE-3A90-AAD678F1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2DA85-F22C-755E-2458-4117B71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08556-66C1-6A4F-E21F-49DBE27E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ED31-F014-7ED4-4256-23014EF1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AA50-61F3-32CD-B813-4B411D9D9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728FA-E61D-7F41-8A6F-AD15EEF93DD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EEFA-CFF2-CEA6-B599-B78C9BB51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A0A-3A1F-AB06-A934-353DEB020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DBE084-CA46-84D5-1BBD-13B75D110EF7}"/>
              </a:ext>
            </a:extLst>
          </p:cNvPr>
          <p:cNvGrpSpPr/>
          <p:nvPr/>
        </p:nvGrpSpPr>
        <p:grpSpPr>
          <a:xfrm>
            <a:off x="1237392" y="207965"/>
            <a:ext cx="414549" cy="537369"/>
            <a:chOff x="935472" y="1852219"/>
            <a:chExt cx="414549" cy="5373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443B3C-5E6F-C24E-B022-D7D537B720FF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80138F-F61A-C3EC-B738-7F7A74570B49}"/>
                </a:ext>
              </a:extLst>
            </p:cNvPr>
            <p:cNvCxnSpPr>
              <a:stCxn id="6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E0408B-D086-3595-46A3-1E0F4B67077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E05368-2CAC-5760-05AE-7225D23BEF56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974CD0-EFBB-BA64-8AC6-59254709E243}"/>
                </a:ext>
              </a:extLst>
            </p:cNvPr>
            <p:cNvCxnSpPr>
              <a:stCxn id="6" idx="4"/>
              <a:endCxn id="6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AC6B2E-F1F9-0E9A-140E-5BF383B881BC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4686D2-5E69-7B9B-99FF-14EAD1983AD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ound Diagonal Corner Rectangle 2">
            <a:extLst>
              <a:ext uri="{FF2B5EF4-FFF2-40B4-BE49-F238E27FC236}">
                <a16:creationId xmlns:a16="http://schemas.microsoft.com/office/drawing/2014/main" id="{079CE2A5-FF7C-0C9F-76C2-3539C7D58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874" y="442205"/>
            <a:ext cx="2150674" cy="884994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Business Owner</a:t>
            </a:r>
          </a:p>
        </p:txBody>
      </p:sp>
      <p:sp>
        <p:nvSpPr>
          <p:cNvPr id="14" name="Round Diagonal Corner Rectangle 2">
            <a:extLst>
              <a:ext uri="{FF2B5EF4-FFF2-40B4-BE49-F238E27FC236}">
                <a16:creationId xmlns:a16="http://schemas.microsoft.com/office/drawing/2014/main" id="{5FBA52C6-C5AD-9041-0553-CBD68C14879E}"/>
              </a:ext>
            </a:extLst>
          </p:cNvPr>
          <p:cNvSpPr txBox="1">
            <a:spLocks/>
          </p:cNvSpPr>
          <p:nvPr/>
        </p:nvSpPr>
        <p:spPr>
          <a:xfrm>
            <a:off x="9971915" y="2921694"/>
            <a:ext cx="2150674" cy="8849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Bank</a:t>
            </a:r>
          </a:p>
        </p:txBody>
      </p:sp>
      <p:sp>
        <p:nvSpPr>
          <p:cNvPr id="15" name="Round Diagonal Corner Rectangle 2">
            <a:extLst>
              <a:ext uri="{FF2B5EF4-FFF2-40B4-BE49-F238E27FC236}">
                <a16:creationId xmlns:a16="http://schemas.microsoft.com/office/drawing/2014/main" id="{0E24FAF8-DA4D-A910-B9C7-87704FEAE4F6}"/>
              </a:ext>
            </a:extLst>
          </p:cNvPr>
          <p:cNvSpPr txBox="1">
            <a:spLocks/>
          </p:cNvSpPr>
          <p:nvPr/>
        </p:nvSpPr>
        <p:spPr>
          <a:xfrm>
            <a:off x="7443516" y="5648328"/>
            <a:ext cx="2150674" cy="8849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Gusto</a:t>
            </a:r>
          </a:p>
        </p:txBody>
      </p:sp>
      <p:sp>
        <p:nvSpPr>
          <p:cNvPr id="16" name="Round Diagonal Corner Rectangle 2">
            <a:extLst>
              <a:ext uri="{FF2B5EF4-FFF2-40B4-BE49-F238E27FC236}">
                <a16:creationId xmlns:a16="http://schemas.microsoft.com/office/drawing/2014/main" id="{EFD1F162-7A6B-E0D8-B30D-9EFB9947D048}"/>
              </a:ext>
            </a:extLst>
          </p:cNvPr>
          <p:cNvSpPr txBox="1">
            <a:spLocks/>
          </p:cNvSpPr>
          <p:nvPr/>
        </p:nvSpPr>
        <p:spPr>
          <a:xfrm>
            <a:off x="2130526" y="5688348"/>
            <a:ext cx="2150674" cy="8849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Tax Authority</a:t>
            </a:r>
          </a:p>
        </p:txBody>
      </p:sp>
      <p:sp>
        <p:nvSpPr>
          <p:cNvPr id="17" name="Round Diagonal Corner Rectangle 2">
            <a:extLst>
              <a:ext uri="{FF2B5EF4-FFF2-40B4-BE49-F238E27FC236}">
                <a16:creationId xmlns:a16="http://schemas.microsoft.com/office/drawing/2014/main" id="{026ECCDF-62D2-7FBF-27B0-326D80951D46}"/>
              </a:ext>
            </a:extLst>
          </p:cNvPr>
          <p:cNvSpPr txBox="1">
            <a:spLocks/>
          </p:cNvSpPr>
          <p:nvPr/>
        </p:nvSpPr>
        <p:spPr>
          <a:xfrm>
            <a:off x="4915178" y="2886420"/>
            <a:ext cx="2150674" cy="884994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XERO</a:t>
            </a:r>
          </a:p>
        </p:txBody>
      </p:sp>
      <p:sp>
        <p:nvSpPr>
          <p:cNvPr id="18" name="Round Diagonal Corner Rectangle 2">
            <a:extLst>
              <a:ext uri="{FF2B5EF4-FFF2-40B4-BE49-F238E27FC236}">
                <a16:creationId xmlns:a16="http://schemas.microsoft.com/office/drawing/2014/main" id="{6CCB6C2A-EE4C-B175-EF4E-04498EC719F7}"/>
              </a:ext>
            </a:extLst>
          </p:cNvPr>
          <p:cNvSpPr txBox="1">
            <a:spLocks/>
          </p:cNvSpPr>
          <p:nvPr/>
        </p:nvSpPr>
        <p:spPr>
          <a:xfrm>
            <a:off x="69411" y="2868877"/>
            <a:ext cx="2150674" cy="8849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Accountant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7FF2D-C0CB-C470-4735-8F2084A7E271}"/>
              </a:ext>
            </a:extLst>
          </p:cNvPr>
          <p:cNvSpPr txBox="1"/>
          <p:nvPr/>
        </p:nvSpPr>
        <p:spPr>
          <a:xfrm>
            <a:off x="746296" y="911137"/>
            <a:ext cx="1324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Standard User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2C964D-2D17-7822-1316-385C4A8A1F86}"/>
              </a:ext>
            </a:extLst>
          </p:cNvPr>
          <p:cNvCxnSpPr>
            <a:cxnSpLocks/>
          </p:cNvCxnSpPr>
          <p:nvPr/>
        </p:nvCxnSpPr>
        <p:spPr>
          <a:xfrm>
            <a:off x="2050170" y="1043621"/>
            <a:ext cx="2802514" cy="1842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7DE49-C404-1862-C06E-D0DABDBB6DAB}"/>
              </a:ext>
            </a:extLst>
          </p:cNvPr>
          <p:cNvCxnSpPr>
            <a:cxnSpLocks/>
          </p:cNvCxnSpPr>
          <p:nvPr/>
        </p:nvCxnSpPr>
        <p:spPr>
          <a:xfrm flipH="1" flipV="1">
            <a:off x="1903403" y="1162141"/>
            <a:ext cx="2854226" cy="184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BE2E6-7414-C8F8-BAEF-6E398CEEAAD8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>
            <a:off x="2220085" y="3311374"/>
            <a:ext cx="2695093" cy="17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B56619-F29E-001B-9B1F-6E903C634654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205863" y="3774399"/>
            <a:ext cx="1838603" cy="1913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F418D9-B715-9077-19D2-8B9C923B8CB3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5940211" y="1327199"/>
            <a:ext cx="0" cy="15416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E2C89F-0B66-7D65-C77D-0BDCFC7196FA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 flipV="1">
            <a:off x="7065852" y="3328917"/>
            <a:ext cx="2906063" cy="35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D7BE56-24B4-E2C5-E038-4F67CA1D479B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6629400" y="3806688"/>
            <a:ext cx="1889453" cy="184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8E7D8B-64ED-1595-0A61-1D717461B3BF}"/>
              </a:ext>
            </a:extLst>
          </p:cNvPr>
          <p:cNvSpPr txBox="1"/>
          <p:nvPr/>
        </p:nvSpPr>
        <p:spPr>
          <a:xfrm rot="1955711">
            <a:off x="1986510" y="1698711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b="0" i="0" dirty="0">
                <a:solidFill>
                  <a:srgbClr val="0D0D0D"/>
                </a:solidFill>
                <a:effectLst/>
              </a:rPr>
              <a:t>Input </a:t>
            </a:r>
            <a:r>
              <a:rPr lang="en-IN" sz="1400" dirty="0">
                <a:solidFill>
                  <a:srgbClr val="0D0D0D"/>
                </a:solidFill>
              </a:rPr>
              <a:t>earnings, non-taxable income</a:t>
            </a:r>
            <a:endParaRPr lang="en-IN" sz="1400" b="0" i="0" dirty="0">
              <a:solidFill>
                <a:srgbClr val="0D0D0D"/>
              </a:solidFill>
              <a:effectLst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1F1665-59B3-7193-0244-7C540DF8174A}"/>
              </a:ext>
            </a:extLst>
          </p:cNvPr>
          <p:cNvSpPr txBox="1"/>
          <p:nvPr/>
        </p:nvSpPr>
        <p:spPr>
          <a:xfrm rot="1964068">
            <a:off x="1695395" y="2063176"/>
            <a:ext cx="31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Calculates Tax and updates refund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646894-F71F-FC1A-F49A-FFB3C0F45EF1}"/>
              </a:ext>
            </a:extLst>
          </p:cNvPr>
          <p:cNvSpPr txBox="1"/>
          <p:nvPr/>
        </p:nvSpPr>
        <p:spPr>
          <a:xfrm>
            <a:off x="2217451" y="2910232"/>
            <a:ext cx="150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Report validation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466BFD-8283-DB9A-0953-ABBD369D9ACB}"/>
              </a:ext>
            </a:extLst>
          </p:cNvPr>
          <p:cNvSpPr txBox="1"/>
          <p:nvPr/>
        </p:nvSpPr>
        <p:spPr>
          <a:xfrm>
            <a:off x="2208812" y="3297508"/>
            <a:ext cx="206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Verification of financial </a:t>
            </a:r>
          </a:p>
          <a:p>
            <a:r>
              <a:rPr lang="en-US" sz="1200" dirty="0"/>
              <a:t>statements, tax calculations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ED8A34-6A8B-63F0-8182-F7D53BD51741}"/>
              </a:ext>
            </a:extLst>
          </p:cNvPr>
          <p:cNvSpPr txBox="1"/>
          <p:nvPr/>
        </p:nvSpPr>
        <p:spPr>
          <a:xfrm rot="5400000">
            <a:off x="5308082" y="1959208"/>
            <a:ext cx="1677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Validating the input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E2C9DE-A9C4-EF41-5966-A860C4B4EA45}"/>
              </a:ext>
            </a:extLst>
          </p:cNvPr>
          <p:cNvSpPr txBox="1"/>
          <p:nvPr/>
        </p:nvSpPr>
        <p:spPr>
          <a:xfrm>
            <a:off x="7419393" y="2799927"/>
            <a:ext cx="25840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Verifying authorized transactions</a:t>
            </a:r>
          </a:p>
          <a:p>
            <a:endParaRPr lang="en-IN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87AD8-F897-F55F-3631-039FA47E3565}"/>
              </a:ext>
            </a:extLst>
          </p:cNvPr>
          <p:cNvSpPr txBox="1"/>
          <p:nvPr/>
        </p:nvSpPr>
        <p:spPr>
          <a:xfrm rot="2784975">
            <a:off x="7171540" y="4441614"/>
            <a:ext cx="1308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Data of Payroll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09C903-6D69-5B93-75D8-7E7E96F0DCB2}"/>
              </a:ext>
            </a:extLst>
          </p:cNvPr>
          <p:cNvSpPr txBox="1"/>
          <p:nvPr/>
        </p:nvSpPr>
        <p:spPr>
          <a:xfrm rot="18773515">
            <a:off x="3268983" y="4692054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Tax filing authorization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9C6F01B-2EC3-F5EB-D0D8-FC508B5AE848}"/>
              </a:ext>
            </a:extLst>
          </p:cNvPr>
          <p:cNvSpPr txBox="1"/>
          <p:nvPr/>
        </p:nvSpPr>
        <p:spPr>
          <a:xfrm>
            <a:off x="3851273" y="36494"/>
            <a:ext cx="489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Xero Application Context Diagram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80E58F9-364C-9400-B404-A072DE88F5BE}"/>
              </a:ext>
            </a:extLst>
          </p:cNvPr>
          <p:cNvSpPr/>
          <p:nvPr/>
        </p:nvSpPr>
        <p:spPr>
          <a:xfrm>
            <a:off x="5456583" y="1848678"/>
            <a:ext cx="440353" cy="447261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B3047E4-94EB-BF3B-D931-A8CB5C4AAA87}"/>
              </a:ext>
            </a:extLst>
          </p:cNvPr>
          <p:cNvSpPr/>
          <p:nvPr/>
        </p:nvSpPr>
        <p:spPr>
          <a:xfrm>
            <a:off x="9374013" y="2848323"/>
            <a:ext cx="440353" cy="447261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2AF2566C-8143-22B0-17B8-918B2E90FD34}"/>
              </a:ext>
            </a:extLst>
          </p:cNvPr>
          <p:cNvSpPr/>
          <p:nvPr/>
        </p:nvSpPr>
        <p:spPr>
          <a:xfrm>
            <a:off x="3746467" y="2835510"/>
            <a:ext cx="440353" cy="447261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D069182-A075-E4DF-7C6B-96BBE44B9F80}"/>
              </a:ext>
            </a:extLst>
          </p:cNvPr>
          <p:cNvSpPr/>
          <p:nvPr/>
        </p:nvSpPr>
        <p:spPr>
          <a:xfrm>
            <a:off x="3904987" y="4062138"/>
            <a:ext cx="440353" cy="447261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D9C42EB-72CB-BD94-FB5E-EABD9BA5723F}"/>
              </a:ext>
            </a:extLst>
          </p:cNvPr>
          <p:cNvSpPr/>
          <p:nvPr/>
        </p:nvSpPr>
        <p:spPr>
          <a:xfrm>
            <a:off x="6409223" y="4063612"/>
            <a:ext cx="440353" cy="447261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9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2CDB59-6D18-BC63-FFA4-E7890D956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278534"/>
              </p:ext>
            </p:extLst>
          </p:nvPr>
        </p:nvGraphicFramePr>
        <p:xfrm>
          <a:off x="0" y="731520"/>
          <a:ext cx="12192002" cy="616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03">
                  <a:extLst>
                    <a:ext uri="{9D8B030D-6E8A-4147-A177-3AD203B41FA5}">
                      <a16:colId xmlns:a16="http://schemas.microsoft.com/office/drawing/2014/main" val="2043724051"/>
                    </a:ext>
                  </a:extLst>
                </a:gridCol>
                <a:gridCol w="2775804">
                  <a:extLst>
                    <a:ext uri="{9D8B030D-6E8A-4147-A177-3AD203B41FA5}">
                      <a16:colId xmlns:a16="http://schemas.microsoft.com/office/drawing/2014/main" val="2197461775"/>
                    </a:ext>
                  </a:extLst>
                </a:gridCol>
                <a:gridCol w="2123028">
                  <a:extLst>
                    <a:ext uri="{9D8B030D-6E8A-4147-A177-3AD203B41FA5}">
                      <a16:colId xmlns:a16="http://schemas.microsoft.com/office/drawing/2014/main" val="1421994644"/>
                    </a:ext>
                  </a:extLst>
                </a:gridCol>
                <a:gridCol w="1893989">
                  <a:extLst>
                    <a:ext uri="{9D8B030D-6E8A-4147-A177-3AD203B41FA5}">
                      <a16:colId xmlns:a16="http://schemas.microsoft.com/office/drawing/2014/main" val="2305511525"/>
                    </a:ext>
                  </a:extLst>
                </a:gridCol>
                <a:gridCol w="1294960">
                  <a:extLst>
                    <a:ext uri="{9D8B030D-6E8A-4147-A177-3AD203B41FA5}">
                      <a16:colId xmlns:a16="http://schemas.microsoft.com/office/drawing/2014/main" val="3167877062"/>
                    </a:ext>
                  </a:extLst>
                </a:gridCol>
                <a:gridCol w="3541318">
                  <a:extLst>
                    <a:ext uri="{9D8B030D-6E8A-4147-A177-3AD203B41FA5}">
                      <a16:colId xmlns:a16="http://schemas.microsoft.com/office/drawing/2014/main" val="170689339"/>
                    </a:ext>
                  </a:extLst>
                </a:gridCol>
              </a:tblGrid>
              <a:tr h="604642">
                <a:tc>
                  <a:txBody>
                    <a:bodyPr/>
                    <a:lstStyle/>
                    <a:p>
                      <a:r>
                        <a:rPr lang="en-IN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54265"/>
                  </a:ext>
                </a:extLst>
              </a:tr>
              <a:tr h="542229">
                <a:tc>
                  <a:txBody>
                    <a:bodyPr/>
                    <a:lstStyle/>
                    <a:p>
                      <a:r>
                        <a:rPr lang="en-IN" sz="1200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Transaction data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Business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Xero Accounting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 amounts against authorized limits; Validity of input data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83739"/>
                  </a:ext>
                </a:extLst>
              </a:tr>
              <a:tr h="60464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en-IN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Provides financial data for reconciliation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Xero Accounting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Bank statement reconciliation; Financial accuracy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25835"/>
                  </a:ext>
                </a:extLst>
              </a:tr>
              <a:tr h="60464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2b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Receives bank financial data for reconciliation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Bank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Xero Accounting Software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Real-time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Verification against authorized bank transactions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534135"/>
                  </a:ext>
                </a:extLst>
              </a:tr>
              <a:tr h="60464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3a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Financial data for reporting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Xero Accounting Software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Accountant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Scheduled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Validation of reports based on transaction history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87155"/>
                  </a:ext>
                </a:extLst>
              </a:tr>
              <a:tr h="60464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3b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Provides financial and tax data for auditing and compliance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Accountant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Xero Accounting Software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Scheduled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Verification of financial statements, tax calculations, and compliance with regulatory standards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08067"/>
                  </a:ext>
                </a:extLst>
              </a:tr>
              <a:tr h="60464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4a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Provides payroll data for tax filing and salary disbursement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Xero Accounting Software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Gusto (Payroll System)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Scheduled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Validation of payroll amounts and tax filing statuses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02698"/>
                  </a:ext>
                </a:extLst>
              </a:tr>
              <a:tr h="60464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4b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Manages payroll processing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Gusto (Payroll System)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Xero Accounting Software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Scheduled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Payroll data reconciliation with employee records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14990"/>
                  </a:ext>
                </a:extLst>
              </a:tr>
              <a:tr h="60464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5a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Sends tax filing data for compliance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Xero Accounting Software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Tax Authority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Scheduled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Verification of tax calculations and filing statuses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2507"/>
                  </a:ext>
                </a:extLst>
              </a:tr>
              <a:tr h="74711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Receives tax filing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Tax Authority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Xero Accounting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Tax filing validation against submitted data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6808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88EEBE8-DBEA-0521-8624-90BF14C9E226}"/>
              </a:ext>
            </a:extLst>
          </p:cNvPr>
          <p:cNvSpPr txBox="1"/>
          <p:nvPr/>
        </p:nvSpPr>
        <p:spPr>
          <a:xfrm>
            <a:off x="1" y="357051"/>
            <a:ext cx="1212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418995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244</Words>
  <Application>Microsoft Office PowerPoint</Application>
  <PresentationFormat>Widescreen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sumedh anumala</dc:creator>
  <cp:lastModifiedBy>avinash bhavancheekar</cp:lastModifiedBy>
  <cp:revision>5</cp:revision>
  <dcterms:created xsi:type="dcterms:W3CDTF">2024-09-25T21:51:52Z</dcterms:created>
  <dcterms:modified xsi:type="dcterms:W3CDTF">2024-09-27T23:13:09Z</dcterms:modified>
</cp:coreProperties>
</file>