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baaadd9ce_0_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baaadd9c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baaadd9ce_0_1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baaadd9c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baaadd9ce_0_18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baaadd9c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611377c6d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c611377c6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7362f1fdd_3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7362f1f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1" marL="914400" rtl="0" algn="l">
              <a:lnSpc>
                <a:spcPct val="115000"/>
              </a:lnSpc>
              <a:spcBef>
                <a:spcPts val="1600"/>
              </a:spcBef>
              <a:spcAft>
                <a:spcPts val="0"/>
              </a:spcAft>
              <a:buClr>
                <a:srgbClr val="595959"/>
              </a:buClr>
              <a:buSzPts val="1800"/>
              <a:buFont typeface="Lato"/>
              <a:buChar char="○"/>
            </a:pPr>
            <a:r>
              <a:rPr lang="en" sz="1800">
                <a:solidFill>
                  <a:srgbClr val="595959"/>
                </a:solidFill>
                <a:latin typeface="Lato"/>
                <a:ea typeface="Lato"/>
                <a:cs typeface="Lato"/>
                <a:sym typeface="Lato"/>
              </a:rPr>
              <a:t>Integrate Terraform and Ansible with Python driver</a:t>
            </a:r>
            <a:endParaRPr sz="1800">
              <a:solidFill>
                <a:srgbClr val="595959"/>
              </a:solidFill>
              <a:latin typeface="Lato"/>
              <a:ea typeface="Lato"/>
              <a:cs typeface="Lato"/>
              <a:sym typeface="Lato"/>
            </a:endParaRPr>
          </a:p>
          <a:p>
            <a:pPr indent="-342900" lvl="1" marL="914400" rtl="0" algn="l">
              <a:lnSpc>
                <a:spcPct val="115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Implement one end to end testing  scenario</a:t>
            </a:r>
            <a:endParaRPr sz="1800">
              <a:solidFill>
                <a:srgbClr val="595959"/>
              </a:solidFill>
              <a:latin typeface="Lato"/>
              <a:ea typeface="Lato"/>
              <a:cs typeface="Lato"/>
              <a:sym typeface="Lato"/>
            </a:endParaRPr>
          </a:p>
          <a:p>
            <a:pPr indent="-342900" lvl="1" marL="914400" rtl="0" algn="l">
              <a:lnSpc>
                <a:spcPct val="115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Design different failure scenario for MooseFS</a:t>
            </a:r>
            <a:endParaRPr sz="1800">
              <a:solidFill>
                <a:srgbClr val="595959"/>
              </a:solidFill>
              <a:latin typeface="Lato"/>
              <a:ea typeface="Lato"/>
              <a:cs typeface="Lato"/>
              <a:sym typeface="Lato"/>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500"/>
              <a:t>A quick recap of our project. Our goal is to automate the configuration and infra setup, develop the testing frameworks for the targeted DFS, which is MooseFS in our case, and implementing APIs to interact with the framework.</a:t>
            </a:r>
            <a:endParaRPr sz="1500"/>
          </a:p>
          <a:p>
            <a:pPr indent="0" lvl="0" marL="0" rtl="0" algn="l">
              <a:spcBef>
                <a:spcPts val="0"/>
              </a:spcBef>
              <a:spcAft>
                <a:spcPts val="0"/>
              </a:spcAft>
              <a:buNone/>
            </a:pPr>
            <a:r>
              <a:rPr lang="en" sz="1500"/>
              <a:t>For Sprint 1, we worked on understanding the requirements, learning Ansible and Terraform, and manually installing the MooseFS on MOC</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baaadd9c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baaadd9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500"/>
              <a:t>Move on to this sprint</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baaadd9ce_7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baaadd9ce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342900" lvl="1" marL="914400" rtl="0" algn="l">
              <a:lnSpc>
                <a:spcPct val="115000"/>
              </a:lnSpc>
              <a:spcBef>
                <a:spcPts val="1600"/>
              </a:spcBef>
              <a:spcAft>
                <a:spcPts val="0"/>
              </a:spcAft>
              <a:buClr>
                <a:srgbClr val="595959"/>
              </a:buClr>
              <a:buSzPts val="1800"/>
              <a:buFont typeface="Lato"/>
              <a:buChar char="○"/>
            </a:pPr>
            <a:r>
              <a:rPr lang="en" sz="1800">
                <a:solidFill>
                  <a:srgbClr val="595959"/>
                </a:solidFill>
                <a:latin typeface="Lato"/>
                <a:ea typeface="Lato"/>
                <a:cs typeface="Lato"/>
                <a:sym typeface="Lato"/>
              </a:rPr>
              <a:t>Integrate Terraform and Ansible with Python driver</a:t>
            </a:r>
            <a:endParaRPr sz="1800">
              <a:solidFill>
                <a:srgbClr val="595959"/>
              </a:solidFill>
              <a:latin typeface="Lato"/>
              <a:ea typeface="Lato"/>
              <a:cs typeface="Lato"/>
              <a:sym typeface="Lato"/>
            </a:endParaRPr>
          </a:p>
          <a:p>
            <a:pPr indent="-342900" lvl="1" marL="914400" rtl="0" algn="l">
              <a:lnSpc>
                <a:spcPct val="115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Implement one end to end testing  scenario</a:t>
            </a:r>
            <a:endParaRPr sz="1800">
              <a:solidFill>
                <a:srgbClr val="595959"/>
              </a:solidFill>
              <a:latin typeface="Lato"/>
              <a:ea typeface="Lato"/>
              <a:cs typeface="Lato"/>
              <a:sym typeface="Lato"/>
            </a:endParaRPr>
          </a:p>
          <a:p>
            <a:pPr indent="-342900" lvl="1" marL="914400" rtl="0" algn="l">
              <a:lnSpc>
                <a:spcPct val="115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Design different failure scenario for MooseFS</a:t>
            </a:r>
            <a:endParaRPr sz="1800">
              <a:solidFill>
                <a:srgbClr val="595959"/>
              </a:solidFill>
              <a:latin typeface="Lato"/>
              <a:ea typeface="Lato"/>
              <a:cs typeface="Lato"/>
              <a:sym typeface="Lato"/>
            </a:endParaRPr>
          </a:p>
          <a:p>
            <a:pPr indent="0" lvl="0" marL="0" rtl="0" algn="l">
              <a:spcBef>
                <a:spcPts val="0"/>
              </a:spcBef>
              <a:spcAft>
                <a:spcPts val="0"/>
              </a:spcAft>
              <a:buNone/>
            </a:pPr>
            <a:r>
              <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baaadd9ce_7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baaadd9ce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baaadd9ce_8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cbaaadd9ce_8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500"/>
              <a:t>Move on to this sprint</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aaadd9ce_8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baaadd9c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baaadd9ce_0_3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baaadd9c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763267"/>
            <a:ext cx="7688100" cy="221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6000"/>
              <a:buNone/>
              <a:defRPr sz="60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4230533"/>
            <a:ext cx="7688100" cy="72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p:nvPr/>
        </p:nvSpPr>
        <p:spPr>
          <a:xfrm>
            <a:off x="1576150" y="1588375"/>
            <a:ext cx="369900" cy="61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5558926"/>
            <a:ext cx="745763" cy="61102"/>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1"/>
          <p:cNvSpPr txBox="1"/>
          <p:nvPr>
            <p:ph hasCustomPrompt="1" type="title"/>
          </p:nvPr>
        </p:nvSpPr>
        <p:spPr>
          <a:xfrm>
            <a:off x="729450" y="978600"/>
            <a:ext cx="7688400" cy="165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3030517"/>
            <a:ext cx="7688400" cy="21072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2900" lvl="1" marL="914400" algn="l">
              <a:lnSpc>
                <a:spcPct val="115000"/>
              </a:lnSpc>
              <a:spcBef>
                <a:spcPts val="1600"/>
              </a:spcBef>
              <a:spcAft>
                <a:spcPts val="0"/>
              </a:spcAft>
              <a:buClr>
                <a:schemeClr val="lt1"/>
              </a:buClr>
              <a:buSzPts val="18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5558926"/>
            <a:ext cx="745763" cy="61102"/>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152400"/>
            <a:ext cx="7021200" cy="398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4800"/>
              <a:buNone/>
              <a:defRPr sz="4800">
                <a:solidFill>
                  <a:schemeClr val="dk2"/>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 name="Google Shape;26;p4"/>
          <p:cNvGrpSpPr/>
          <p:nvPr/>
        </p:nvGrpSpPr>
        <p:grpSpPr>
          <a:xfrm>
            <a:off x="830392" y="1588427"/>
            <a:ext cx="745763" cy="61102"/>
            <a:chOff x="4580561" y="2589004"/>
            <a:chExt cx="1064464" cy="25200"/>
          </a:xfrm>
        </p:grpSpPr>
        <p:sp>
          <p:nvSpPr>
            <p:cNvPr id="27" name="Google Shape;27;p4"/>
            <p:cNvSpPr/>
            <p:nvPr/>
          </p:nvSpPr>
          <p:spPr>
            <a:xfrm rot="-5400000">
              <a:off x="5366325" y="2335504"/>
              <a:ext cx="25200" cy="532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758200"/>
            <a:ext cx="7688700" cy="71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600"/>
              <a:buNone/>
              <a:defRPr sz="3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0" name="Google Shape;30;p4"/>
          <p:cNvSpPr txBox="1"/>
          <p:nvPr>
            <p:ph idx="1" type="body"/>
          </p:nvPr>
        </p:nvSpPr>
        <p:spPr>
          <a:xfrm>
            <a:off x="729450" y="2771833"/>
            <a:ext cx="7688700" cy="3014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sz="2400"/>
            </a:lvl1pPr>
            <a:lvl2pPr indent="-342900" lvl="1" marL="914400" algn="l">
              <a:lnSpc>
                <a:spcPct val="115000"/>
              </a:lnSpc>
              <a:spcBef>
                <a:spcPts val="1600"/>
              </a:spcBef>
              <a:spcAft>
                <a:spcPts val="0"/>
              </a:spcAft>
              <a:buSzPts val="1800"/>
              <a:buChar char="○"/>
              <a:defRPr sz="1800"/>
            </a:lvl2pPr>
            <a:lvl3pPr indent="-317500" lvl="2" marL="1371600" algn="l">
              <a:lnSpc>
                <a:spcPct val="115000"/>
              </a:lnSpc>
              <a:spcBef>
                <a:spcPts val="1600"/>
              </a:spcBef>
              <a:spcAft>
                <a:spcPts val="0"/>
              </a:spcAft>
              <a:buSzPts val="1400"/>
              <a:buChar char="■"/>
              <a:defRPr sz="1400"/>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1" name="Google Shape;31;p4"/>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5"/>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5"/>
          <p:cNvGrpSpPr/>
          <p:nvPr/>
        </p:nvGrpSpPr>
        <p:grpSpPr>
          <a:xfrm>
            <a:off x="830392" y="1588427"/>
            <a:ext cx="745763" cy="61102"/>
            <a:chOff x="4580561" y="2589004"/>
            <a:chExt cx="1064464" cy="25200"/>
          </a:xfrm>
        </p:grpSpPr>
        <p:sp>
          <p:nvSpPr>
            <p:cNvPr id="35" name="Google Shape;35;p5"/>
            <p:cNvSpPr/>
            <p:nvPr/>
          </p:nvSpPr>
          <p:spPr>
            <a:xfrm rot="-5400000">
              <a:off x="5366325" y="2335504"/>
              <a:ext cx="25200" cy="532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5400000">
              <a:off x="4836311" y="2333254"/>
              <a:ext cx="25200" cy="536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5"/>
          <p:cNvSpPr txBox="1"/>
          <p:nvPr>
            <p:ph type="title"/>
          </p:nvPr>
        </p:nvSpPr>
        <p:spPr>
          <a:xfrm>
            <a:off x="730000" y="1758200"/>
            <a:ext cx="3300900" cy="224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600"/>
              <a:buNone/>
              <a:defRPr>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8" name="Google Shape;38;p5"/>
          <p:cNvSpPr txBox="1"/>
          <p:nvPr>
            <p:ph idx="1" type="subTitle"/>
          </p:nvPr>
        </p:nvSpPr>
        <p:spPr>
          <a:xfrm>
            <a:off x="724950" y="4215367"/>
            <a:ext cx="3300900" cy="101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 name="Google Shape;39;p5"/>
          <p:cNvSpPr txBox="1"/>
          <p:nvPr>
            <p:ph idx="2" type="body"/>
          </p:nvPr>
        </p:nvSpPr>
        <p:spPr>
          <a:xfrm>
            <a:off x="4511850" y="1803500"/>
            <a:ext cx="4457700" cy="40341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42900" lvl="1" marL="914400" algn="l">
              <a:lnSpc>
                <a:spcPct val="115000"/>
              </a:lnSpc>
              <a:spcBef>
                <a:spcPts val="1600"/>
              </a:spcBef>
              <a:spcAft>
                <a:spcPts val="0"/>
              </a:spcAft>
              <a:buSzPts val="1800"/>
              <a:buChar char="○"/>
              <a:defRPr/>
            </a:lvl2pPr>
            <a:lvl3pPr indent="-317500" lvl="2" marL="1371600" algn="l">
              <a:lnSpc>
                <a:spcPct val="115000"/>
              </a:lnSpc>
              <a:spcBef>
                <a:spcPts val="1600"/>
              </a:spcBef>
              <a:spcAft>
                <a:spcPts val="0"/>
              </a:spcAft>
              <a:buSzPts val="14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0" name="Google Shape;40;p5"/>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1" name="Shape 41"/>
        <p:cNvGrpSpPr/>
        <p:nvPr/>
      </p:nvGrpSpPr>
      <p:grpSpPr>
        <a:xfrm>
          <a:off x="0" y="0"/>
          <a:ext cx="0" cy="0"/>
          <a:chOff x="0" y="0"/>
          <a:chExt cx="0" cy="0"/>
        </a:xfrm>
      </p:grpSpPr>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763267"/>
            <a:ext cx="7688400" cy="202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6" name="Google Shape;46;p6"/>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29450" y="1758200"/>
            <a:ext cx="7688400" cy="71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600"/>
              <a:buNone/>
              <a:defRPr>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9325" y="2771833"/>
            <a:ext cx="3774300" cy="3014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42900" lvl="1" marL="914400" algn="l">
              <a:lnSpc>
                <a:spcPct val="115000"/>
              </a:lnSpc>
              <a:spcBef>
                <a:spcPts val="1600"/>
              </a:spcBef>
              <a:spcAft>
                <a:spcPts val="0"/>
              </a:spcAft>
              <a:buSzPts val="1800"/>
              <a:buChar char="○"/>
              <a:defRPr/>
            </a:lvl2pPr>
            <a:lvl3pPr indent="-317500" lvl="2" marL="1371600" algn="l">
              <a:lnSpc>
                <a:spcPct val="115000"/>
              </a:lnSpc>
              <a:spcBef>
                <a:spcPts val="1600"/>
              </a:spcBef>
              <a:spcAft>
                <a:spcPts val="0"/>
              </a:spcAft>
              <a:buSzPts val="14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7"/>
          <p:cNvSpPr txBox="1"/>
          <p:nvPr>
            <p:ph idx="2" type="body"/>
          </p:nvPr>
        </p:nvSpPr>
        <p:spPr>
          <a:xfrm>
            <a:off x="4643604" y="2771833"/>
            <a:ext cx="3774300" cy="3014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42900" lvl="1" marL="914400" algn="l">
              <a:lnSpc>
                <a:spcPct val="115000"/>
              </a:lnSpc>
              <a:spcBef>
                <a:spcPts val="1600"/>
              </a:spcBef>
              <a:spcAft>
                <a:spcPts val="0"/>
              </a:spcAft>
              <a:buSzPts val="1800"/>
              <a:buChar char="○"/>
              <a:defRPr/>
            </a:lvl2pPr>
            <a:lvl3pPr indent="-317500" lvl="2" marL="1371600" algn="l">
              <a:lnSpc>
                <a:spcPct val="115000"/>
              </a:lnSpc>
              <a:spcBef>
                <a:spcPts val="1600"/>
              </a:spcBef>
              <a:spcAft>
                <a:spcPts val="0"/>
              </a:spcAft>
              <a:buSzPts val="14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7"/>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8"/>
          <p:cNvGrpSpPr/>
          <p:nvPr/>
        </p:nvGrpSpPr>
        <p:grpSpPr>
          <a:xfrm>
            <a:off x="830392" y="1588427"/>
            <a:ext cx="745763" cy="61102"/>
            <a:chOff x="4580561" y="2589004"/>
            <a:chExt cx="1064464" cy="25200"/>
          </a:xfrm>
        </p:grpSpPr>
        <p:sp>
          <p:nvSpPr>
            <p:cNvPr id="59" name="Google Shape;59;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8"/>
          <p:cNvSpPr txBox="1"/>
          <p:nvPr>
            <p:ph type="title"/>
          </p:nvPr>
        </p:nvSpPr>
        <p:spPr>
          <a:xfrm>
            <a:off x="729450" y="1758200"/>
            <a:ext cx="7688400" cy="71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2" name="Google Shape;62;p8"/>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9"/>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9"/>
          <p:cNvGrpSpPr/>
          <p:nvPr/>
        </p:nvGrpSpPr>
        <p:grpSpPr>
          <a:xfrm>
            <a:off x="830392" y="1588427"/>
            <a:ext cx="745763" cy="61102"/>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9"/>
          <p:cNvSpPr txBox="1"/>
          <p:nvPr>
            <p:ph type="title"/>
          </p:nvPr>
        </p:nvSpPr>
        <p:spPr>
          <a:xfrm>
            <a:off x="730000" y="1758200"/>
            <a:ext cx="3300900" cy="18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9" name="Google Shape;69;p9"/>
          <p:cNvSpPr txBox="1"/>
          <p:nvPr>
            <p:ph idx="1" type="body"/>
          </p:nvPr>
        </p:nvSpPr>
        <p:spPr>
          <a:xfrm>
            <a:off x="721225" y="3708967"/>
            <a:ext cx="3300900" cy="21300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42900" lvl="1" marL="914400" algn="l">
              <a:lnSpc>
                <a:spcPct val="115000"/>
              </a:lnSpc>
              <a:spcBef>
                <a:spcPts val="1600"/>
              </a:spcBef>
              <a:spcAft>
                <a:spcPts val="0"/>
              </a:spcAft>
              <a:buSzPts val="1800"/>
              <a:buChar char="○"/>
              <a:defRPr/>
            </a:lvl2pPr>
            <a:lvl3pPr indent="-317500" lvl="2" marL="1371600" algn="l">
              <a:lnSpc>
                <a:spcPct val="115000"/>
              </a:lnSpc>
              <a:spcBef>
                <a:spcPts val="1600"/>
              </a:spcBef>
              <a:spcAft>
                <a:spcPts val="0"/>
              </a:spcAft>
              <a:buSzPts val="14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0" name="Google Shape;70;p9"/>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5830068"/>
            <a:ext cx="7697400" cy="614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None/>
              <a:defRPr/>
            </a:lvl1pPr>
          </a:lstStyle>
          <a:p/>
        </p:txBody>
      </p:sp>
      <p:sp>
        <p:nvSpPr>
          <p:cNvPr id="73" name="Google Shape;73;p10"/>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3600"/>
              <a:buFont typeface="Raleway"/>
              <a:buNone/>
              <a:defRPr b="1" i="0" sz="36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accent1"/>
              </a:buClr>
              <a:buSzPts val="2400"/>
              <a:buFont typeface="Lato"/>
              <a:buChar char="●"/>
              <a:defRPr b="0" i="0" sz="2400" u="none" cap="none" strike="noStrike">
                <a:solidFill>
                  <a:schemeClr val="accent1"/>
                </a:solidFill>
                <a:latin typeface="Lato"/>
                <a:ea typeface="Lato"/>
                <a:cs typeface="Lato"/>
                <a:sym typeface="Lato"/>
              </a:defRPr>
            </a:lvl1pPr>
            <a:lvl2pPr indent="-342900" lvl="1" marL="914400" marR="0" rtl="0" algn="l">
              <a:lnSpc>
                <a:spcPct val="115000"/>
              </a:lnSpc>
              <a:spcBef>
                <a:spcPts val="1600"/>
              </a:spcBef>
              <a:spcAft>
                <a:spcPts val="0"/>
              </a:spcAft>
              <a:buClr>
                <a:schemeClr val="accent1"/>
              </a:buClr>
              <a:buSzPts val="1800"/>
              <a:buFont typeface="Lato"/>
              <a:buChar char="○"/>
              <a:defRPr b="0" i="0" sz="1800" u="none" cap="none" strike="noStrike">
                <a:solidFill>
                  <a:schemeClr val="accent1"/>
                </a:solidFill>
                <a:latin typeface="Lato"/>
                <a:ea typeface="Lato"/>
                <a:cs typeface="Lato"/>
                <a:sym typeface="Lato"/>
              </a:defRPr>
            </a:lvl2pPr>
            <a:lvl3pPr indent="-317500" lvl="2" marL="1371600" marR="0" rtl="0" algn="l">
              <a:lnSpc>
                <a:spcPct val="115000"/>
              </a:lnSpc>
              <a:spcBef>
                <a:spcPts val="1600"/>
              </a:spcBef>
              <a:spcAft>
                <a:spcPts val="0"/>
              </a:spcAft>
              <a:buClr>
                <a:schemeClr val="accent1"/>
              </a:buClr>
              <a:buSzPts val="1400"/>
              <a:buFont typeface="Lato"/>
              <a:buChar char="■"/>
              <a:defRPr b="0" i="0" sz="14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vqfjwYqY-BU0TBSTqmZKDgBcf2u7pBUz/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txBox="1"/>
          <p:nvPr>
            <p:ph type="ctrTitle"/>
          </p:nvPr>
        </p:nvSpPr>
        <p:spPr>
          <a:xfrm>
            <a:off x="729450" y="1763267"/>
            <a:ext cx="7688100" cy="221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a:t>Distributed FS Reliability</a:t>
            </a:r>
            <a:endParaRPr/>
          </a:p>
          <a:p>
            <a:pPr indent="0" lvl="0" marL="0" rtl="0" algn="l">
              <a:lnSpc>
                <a:spcPct val="100000"/>
              </a:lnSpc>
              <a:spcBef>
                <a:spcPts val="0"/>
              </a:spcBef>
              <a:spcAft>
                <a:spcPts val="0"/>
              </a:spcAft>
              <a:buSzPts val="6000"/>
              <a:buNone/>
            </a:pPr>
            <a:r>
              <a:t/>
            </a:r>
            <a:endParaRPr b="0" sz="1800"/>
          </a:p>
          <a:p>
            <a:pPr indent="0" lvl="0" marL="0" rtl="0" algn="l">
              <a:lnSpc>
                <a:spcPct val="100000"/>
              </a:lnSpc>
              <a:spcBef>
                <a:spcPts val="0"/>
              </a:spcBef>
              <a:spcAft>
                <a:spcPts val="0"/>
              </a:spcAft>
              <a:buSzPts val="6000"/>
              <a:buNone/>
            </a:pPr>
            <a:r>
              <a:rPr b="0" lang="en" sz="1600">
                <a:solidFill>
                  <a:schemeClr val="accent1"/>
                </a:solidFill>
                <a:latin typeface="Lato"/>
                <a:ea typeface="Lato"/>
                <a:cs typeface="Lato"/>
                <a:sym typeface="Lato"/>
              </a:rPr>
              <a:t>Demo 3</a:t>
            </a:r>
            <a:endParaRPr b="0" sz="1600">
              <a:solidFill>
                <a:schemeClr val="accent1"/>
              </a:solidFill>
              <a:latin typeface="Lato"/>
              <a:ea typeface="Lato"/>
              <a:cs typeface="Lato"/>
              <a:sym typeface="Lato"/>
            </a:endParaRPr>
          </a:p>
          <a:p>
            <a:pPr indent="0" lvl="0" marL="0" rtl="0" algn="l">
              <a:lnSpc>
                <a:spcPct val="100000"/>
              </a:lnSpc>
              <a:spcBef>
                <a:spcPts val="0"/>
              </a:spcBef>
              <a:spcAft>
                <a:spcPts val="0"/>
              </a:spcAft>
              <a:buSzPts val="6000"/>
              <a:buNone/>
            </a:pPr>
            <a:r>
              <a:t/>
            </a:r>
            <a:endParaRPr b="0" sz="1800"/>
          </a:p>
        </p:txBody>
      </p:sp>
      <p:sp>
        <p:nvSpPr>
          <p:cNvPr id="86" name="Google Shape;86;p12"/>
          <p:cNvSpPr txBox="1"/>
          <p:nvPr>
            <p:ph idx="1" type="subTitle"/>
          </p:nvPr>
        </p:nvSpPr>
        <p:spPr>
          <a:xfrm>
            <a:off x="729626" y="4230533"/>
            <a:ext cx="7765787" cy="116017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Akshay Katira, Sameer Sinha, Shilin Zhou, Xinyi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21"/>
          <p:cNvGrpSpPr/>
          <p:nvPr/>
        </p:nvGrpSpPr>
        <p:grpSpPr>
          <a:xfrm>
            <a:off x="5102853" y="3340095"/>
            <a:ext cx="2218500" cy="2849400"/>
            <a:chOff x="5102853" y="3340095"/>
            <a:chExt cx="2218500" cy="2849400"/>
          </a:xfrm>
        </p:grpSpPr>
        <p:grpSp>
          <p:nvGrpSpPr>
            <p:cNvPr id="220" name="Google Shape;220;p21"/>
            <p:cNvGrpSpPr/>
            <p:nvPr/>
          </p:nvGrpSpPr>
          <p:grpSpPr>
            <a:xfrm>
              <a:off x="5102853" y="3340095"/>
              <a:ext cx="2218500" cy="2081400"/>
              <a:chOff x="5102853" y="3340095"/>
              <a:chExt cx="2218500" cy="2081400"/>
            </a:xfrm>
          </p:grpSpPr>
          <p:cxnSp>
            <p:nvCxnSpPr>
              <p:cNvPr id="221" name="Google Shape;221;p21"/>
              <p:cNvCxnSpPr/>
              <p:nvPr/>
            </p:nvCxnSpPr>
            <p:spPr>
              <a:xfrm flipH="1" rot="10800000">
                <a:off x="5102853" y="4189095"/>
                <a:ext cx="2218500" cy="981600"/>
              </a:xfrm>
              <a:prstGeom prst="straightConnector1">
                <a:avLst/>
              </a:prstGeom>
              <a:noFill/>
              <a:ln cap="flat" cmpd="sng" w="9525">
                <a:solidFill>
                  <a:srgbClr val="4472C4"/>
                </a:solidFill>
                <a:prstDash val="solid"/>
                <a:miter lim="800000"/>
                <a:headEnd len="sm" w="sm" type="none"/>
                <a:tailEnd len="med" w="med" type="triangle"/>
              </a:ln>
            </p:spPr>
          </p:cxnSp>
          <p:cxnSp>
            <p:nvCxnSpPr>
              <p:cNvPr id="222" name="Google Shape;222;p21"/>
              <p:cNvCxnSpPr/>
              <p:nvPr/>
            </p:nvCxnSpPr>
            <p:spPr>
              <a:xfrm flipH="1" rot="10800000">
                <a:off x="5102853" y="3340095"/>
                <a:ext cx="2218500" cy="1830600"/>
              </a:xfrm>
              <a:prstGeom prst="straightConnector1">
                <a:avLst/>
              </a:prstGeom>
              <a:noFill/>
              <a:ln cap="flat" cmpd="sng" w="9525">
                <a:solidFill>
                  <a:srgbClr val="4472C4"/>
                </a:solidFill>
                <a:prstDash val="solid"/>
                <a:miter lim="800000"/>
                <a:headEnd len="sm" w="sm" type="none"/>
                <a:tailEnd len="med" w="med" type="triangle"/>
              </a:ln>
            </p:spPr>
          </p:cxnSp>
          <p:cxnSp>
            <p:nvCxnSpPr>
              <p:cNvPr id="223" name="Google Shape;223;p21"/>
              <p:cNvCxnSpPr/>
              <p:nvPr/>
            </p:nvCxnSpPr>
            <p:spPr>
              <a:xfrm flipH="1" rot="10800000">
                <a:off x="5102853" y="4573395"/>
                <a:ext cx="2218500" cy="597300"/>
              </a:xfrm>
              <a:prstGeom prst="straightConnector1">
                <a:avLst/>
              </a:prstGeom>
              <a:noFill/>
              <a:ln cap="flat" cmpd="sng" w="9525">
                <a:solidFill>
                  <a:srgbClr val="4472C4"/>
                </a:solidFill>
                <a:prstDash val="solid"/>
                <a:miter lim="800000"/>
                <a:headEnd len="sm" w="sm" type="none"/>
                <a:tailEnd len="med" w="med" type="triangle"/>
              </a:ln>
            </p:spPr>
          </p:cxnSp>
          <p:cxnSp>
            <p:nvCxnSpPr>
              <p:cNvPr id="224" name="Google Shape;224;p21"/>
              <p:cNvCxnSpPr/>
              <p:nvPr/>
            </p:nvCxnSpPr>
            <p:spPr>
              <a:xfrm>
                <a:off x="5102853" y="5170695"/>
                <a:ext cx="2218500" cy="250800"/>
              </a:xfrm>
              <a:prstGeom prst="straightConnector1">
                <a:avLst/>
              </a:prstGeom>
              <a:noFill/>
              <a:ln cap="flat" cmpd="sng" w="9525">
                <a:solidFill>
                  <a:srgbClr val="4472C4"/>
                </a:solidFill>
                <a:prstDash val="solid"/>
                <a:miter lim="800000"/>
                <a:headEnd len="sm" w="sm" type="none"/>
                <a:tailEnd len="med" w="med" type="triangle"/>
              </a:ln>
            </p:spPr>
          </p:cxnSp>
          <p:cxnSp>
            <p:nvCxnSpPr>
              <p:cNvPr id="225" name="Google Shape;225;p21"/>
              <p:cNvCxnSpPr/>
              <p:nvPr/>
            </p:nvCxnSpPr>
            <p:spPr>
              <a:xfrm flipH="1" rot="10800000">
                <a:off x="5102853" y="3724695"/>
                <a:ext cx="2218500" cy="1446000"/>
              </a:xfrm>
              <a:prstGeom prst="straightConnector1">
                <a:avLst/>
              </a:prstGeom>
              <a:noFill/>
              <a:ln cap="flat" cmpd="sng" w="9525">
                <a:solidFill>
                  <a:srgbClr val="4472C4"/>
                </a:solidFill>
                <a:prstDash val="solid"/>
                <a:miter lim="800000"/>
                <a:headEnd len="sm" w="sm" type="none"/>
                <a:tailEnd len="med" w="med" type="triangle"/>
              </a:ln>
            </p:spPr>
          </p:cxnSp>
          <p:cxnSp>
            <p:nvCxnSpPr>
              <p:cNvPr id="226" name="Google Shape;226;p21"/>
              <p:cNvCxnSpPr/>
              <p:nvPr/>
            </p:nvCxnSpPr>
            <p:spPr>
              <a:xfrm flipH="1" rot="10800000">
                <a:off x="5102853" y="4957995"/>
                <a:ext cx="2218500" cy="212700"/>
              </a:xfrm>
              <a:prstGeom prst="straightConnector1">
                <a:avLst/>
              </a:prstGeom>
              <a:noFill/>
              <a:ln cap="flat" cmpd="sng" w="9525">
                <a:solidFill>
                  <a:srgbClr val="4472C4"/>
                </a:solidFill>
                <a:prstDash val="solid"/>
                <a:miter lim="800000"/>
                <a:headEnd len="sm" w="sm" type="none"/>
                <a:tailEnd len="med" w="med" type="triangle"/>
              </a:ln>
            </p:spPr>
          </p:cxnSp>
        </p:grpSp>
        <p:cxnSp>
          <p:nvCxnSpPr>
            <p:cNvPr id="227" name="Google Shape;227;p21"/>
            <p:cNvCxnSpPr/>
            <p:nvPr/>
          </p:nvCxnSpPr>
          <p:spPr>
            <a:xfrm>
              <a:off x="5102853" y="5170695"/>
              <a:ext cx="2218500" cy="634800"/>
            </a:xfrm>
            <a:prstGeom prst="straightConnector1">
              <a:avLst/>
            </a:prstGeom>
            <a:noFill/>
            <a:ln cap="flat" cmpd="sng" w="9525">
              <a:solidFill>
                <a:srgbClr val="4472C4"/>
              </a:solidFill>
              <a:prstDash val="solid"/>
              <a:miter lim="800000"/>
              <a:headEnd len="sm" w="sm" type="none"/>
              <a:tailEnd len="med" w="med" type="triangle"/>
            </a:ln>
          </p:spPr>
        </p:cxnSp>
        <p:cxnSp>
          <p:nvCxnSpPr>
            <p:cNvPr id="228" name="Google Shape;228;p21"/>
            <p:cNvCxnSpPr/>
            <p:nvPr/>
          </p:nvCxnSpPr>
          <p:spPr>
            <a:xfrm>
              <a:off x="5102853" y="5170695"/>
              <a:ext cx="2218500" cy="1018800"/>
            </a:xfrm>
            <a:prstGeom prst="straightConnector1">
              <a:avLst/>
            </a:prstGeom>
            <a:noFill/>
            <a:ln cap="flat" cmpd="sng" w="9525">
              <a:solidFill>
                <a:srgbClr val="4472C4"/>
              </a:solidFill>
              <a:prstDash val="solid"/>
              <a:miter lim="800000"/>
              <a:headEnd len="sm" w="sm" type="none"/>
              <a:tailEnd len="med" w="med" type="triangle"/>
            </a:ln>
          </p:spPr>
        </p:cxnSp>
      </p:grpSp>
      <p:sp>
        <p:nvSpPr>
          <p:cNvPr id="229" name="Google Shape;229;p21"/>
          <p:cNvSpPr/>
          <p:nvPr/>
        </p:nvSpPr>
        <p:spPr>
          <a:xfrm>
            <a:off x="7180625" y="2867050"/>
            <a:ext cx="1412100" cy="36288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30" name="Google Shape;230;p21"/>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Failure Scenario 2</a:t>
            </a:r>
            <a:endParaRPr sz="2500"/>
          </a:p>
        </p:txBody>
      </p:sp>
      <p:sp>
        <p:nvSpPr>
          <p:cNvPr id="231" name="Google Shape;231;p21"/>
          <p:cNvSpPr/>
          <p:nvPr/>
        </p:nvSpPr>
        <p:spPr>
          <a:xfrm>
            <a:off x="554876" y="4605075"/>
            <a:ext cx="663600" cy="279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FFFFFF"/>
                </a:solidFill>
                <a:latin typeface="Calibri"/>
                <a:ea typeface="Calibri"/>
                <a:cs typeface="Calibri"/>
                <a:sym typeface="Calibri"/>
              </a:rPr>
              <a:t>User</a:t>
            </a:r>
            <a:endParaRPr sz="1200"/>
          </a:p>
        </p:txBody>
      </p:sp>
      <p:sp>
        <p:nvSpPr>
          <p:cNvPr id="232" name="Google Shape;232;p21"/>
          <p:cNvSpPr/>
          <p:nvPr/>
        </p:nvSpPr>
        <p:spPr>
          <a:xfrm>
            <a:off x="1529875" y="2994525"/>
            <a:ext cx="3845100" cy="35007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2000" u="none" cap="none" strike="noStrike">
                <a:solidFill>
                  <a:srgbClr val="000000"/>
                </a:solidFill>
                <a:latin typeface="Calibri"/>
                <a:ea typeface="Calibri"/>
                <a:cs typeface="Calibri"/>
                <a:sym typeface="Calibri"/>
              </a:rPr>
              <a:t>Management VM</a:t>
            </a:r>
            <a:endParaRPr sz="2000"/>
          </a:p>
        </p:txBody>
      </p:sp>
      <p:sp>
        <p:nvSpPr>
          <p:cNvPr id="233" name="Google Shape;233;p21"/>
          <p:cNvSpPr/>
          <p:nvPr/>
        </p:nvSpPr>
        <p:spPr>
          <a:xfrm>
            <a:off x="3839553" y="3666031"/>
            <a:ext cx="1257900" cy="9537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Terraform (create, start, stop, destroy VMs)</a:t>
            </a:r>
            <a:endParaRPr sz="1300"/>
          </a:p>
        </p:txBody>
      </p:sp>
      <p:sp>
        <p:nvSpPr>
          <p:cNvPr id="234" name="Google Shape;234;p21"/>
          <p:cNvSpPr/>
          <p:nvPr/>
        </p:nvSpPr>
        <p:spPr>
          <a:xfrm>
            <a:off x="3844953" y="4750395"/>
            <a:ext cx="1257900" cy="840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Ansible (configure VMs/environments)</a:t>
            </a:r>
            <a:endParaRPr sz="1300"/>
          </a:p>
        </p:txBody>
      </p:sp>
      <p:sp>
        <p:nvSpPr>
          <p:cNvPr id="235" name="Google Shape;235;p21"/>
          <p:cNvSpPr/>
          <p:nvPr/>
        </p:nvSpPr>
        <p:spPr>
          <a:xfrm>
            <a:off x="1763897" y="4637770"/>
            <a:ext cx="1412100" cy="3783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Workflow Engine (</a:t>
            </a:r>
            <a:r>
              <a:rPr lang="en" sz="1300">
                <a:solidFill>
                  <a:srgbClr val="FFFFFF"/>
                </a:solidFill>
                <a:latin typeface="Calibri"/>
                <a:ea typeface="Calibri"/>
                <a:cs typeface="Calibri"/>
                <a:sym typeface="Calibri"/>
              </a:rPr>
              <a:t>Python</a:t>
            </a:r>
            <a:r>
              <a:rPr b="0" i="0" lang="en" sz="1300" u="none" cap="none" strike="noStrike">
                <a:solidFill>
                  <a:srgbClr val="FFFFFF"/>
                </a:solidFill>
                <a:latin typeface="Calibri"/>
                <a:ea typeface="Calibri"/>
                <a:cs typeface="Calibri"/>
                <a:sym typeface="Calibri"/>
              </a:rPr>
              <a:t>)</a:t>
            </a:r>
            <a:endParaRPr sz="1300"/>
          </a:p>
        </p:txBody>
      </p:sp>
      <p:cxnSp>
        <p:nvCxnSpPr>
          <p:cNvPr id="236" name="Google Shape;236;p21"/>
          <p:cNvCxnSpPr>
            <a:stCxn id="231" idx="3"/>
            <a:endCxn id="232" idx="1"/>
          </p:cNvCxnSpPr>
          <p:nvPr/>
        </p:nvCxnSpPr>
        <p:spPr>
          <a:xfrm>
            <a:off x="1218476" y="4744875"/>
            <a:ext cx="311400" cy="0"/>
          </a:xfrm>
          <a:prstGeom prst="straightConnector1">
            <a:avLst/>
          </a:prstGeom>
          <a:noFill/>
          <a:ln cap="flat" cmpd="sng" w="9525">
            <a:solidFill>
              <a:srgbClr val="4472C4"/>
            </a:solidFill>
            <a:prstDash val="solid"/>
            <a:miter lim="800000"/>
            <a:headEnd len="sm" w="sm" type="none"/>
            <a:tailEnd len="med" w="med" type="triangle"/>
          </a:ln>
        </p:spPr>
      </p:cxnSp>
      <p:sp>
        <p:nvSpPr>
          <p:cNvPr id="237" name="Google Shape;237;p21"/>
          <p:cNvSpPr/>
          <p:nvPr/>
        </p:nvSpPr>
        <p:spPr>
          <a:xfrm>
            <a:off x="3839554" y="5721612"/>
            <a:ext cx="1257900" cy="3855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SSH/SCP/SFTP</a:t>
            </a:r>
            <a:endParaRPr sz="1300"/>
          </a:p>
        </p:txBody>
      </p:sp>
      <p:sp>
        <p:nvSpPr>
          <p:cNvPr id="238" name="Google Shape;238;p21"/>
          <p:cNvSpPr/>
          <p:nvPr/>
        </p:nvSpPr>
        <p:spPr>
          <a:xfrm>
            <a:off x="7180474" y="2053575"/>
            <a:ext cx="1412100" cy="6270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OpenStack</a:t>
            </a:r>
            <a:endParaRPr sz="1300"/>
          </a:p>
        </p:txBody>
      </p:sp>
      <p:cxnSp>
        <p:nvCxnSpPr>
          <p:cNvPr id="239" name="Google Shape;239;p21"/>
          <p:cNvCxnSpPr>
            <a:stCxn id="237" idx="3"/>
            <a:endCxn id="240" idx="1"/>
          </p:cNvCxnSpPr>
          <p:nvPr/>
        </p:nvCxnSpPr>
        <p:spPr>
          <a:xfrm flipH="1" rot="10800000">
            <a:off x="5097454" y="5421462"/>
            <a:ext cx="2223900" cy="492900"/>
          </a:xfrm>
          <a:prstGeom prst="straightConnector1">
            <a:avLst/>
          </a:prstGeom>
          <a:noFill/>
          <a:ln cap="flat" cmpd="sng" w="9525">
            <a:solidFill>
              <a:srgbClr val="4472C4"/>
            </a:solidFill>
            <a:prstDash val="solid"/>
            <a:miter lim="800000"/>
            <a:headEnd len="sm" w="sm" type="none"/>
            <a:tailEnd len="med" w="med" type="triangle"/>
          </a:ln>
        </p:spPr>
      </p:cxnSp>
      <p:sp>
        <p:nvSpPr>
          <p:cNvPr id="241" name="Google Shape;241;p21"/>
          <p:cNvSpPr txBox="1"/>
          <p:nvPr/>
        </p:nvSpPr>
        <p:spPr>
          <a:xfrm>
            <a:off x="5514000" y="2994525"/>
            <a:ext cx="1509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1. </a:t>
            </a:r>
            <a:r>
              <a:rPr b="0" i="0" lang="en" sz="1200" u="none" cap="none" strike="noStrike">
                <a:solidFill>
                  <a:srgbClr val="000000"/>
                </a:solidFill>
                <a:latin typeface="Calibri"/>
                <a:ea typeface="Calibri"/>
                <a:cs typeface="Calibri"/>
                <a:sym typeface="Calibri"/>
              </a:rPr>
              <a:t>Create VMs</a:t>
            </a:r>
            <a:endParaRPr sz="1200"/>
          </a:p>
          <a:p>
            <a:pPr indent="0" lvl="0" marL="0" marR="0" rtl="0" algn="l">
              <a:spcBef>
                <a:spcPts val="0"/>
              </a:spcBef>
              <a:spcAft>
                <a:spcPts val="0"/>
              </a:spcAft>
              <a:buNone/>
            </a:pPr>
            <a:r>
              <a:rPr lang="en" sz="1200">
                <a:solidFill>
                  <a:srgbClr val="000000"/>
                </a:solidFill>
                <a:latin typeface="Calibri"/>
                <a:ea typeface="Calibri"/>
                <a:cs typeface="Calibri"/>
                <a:sym typeface="Calibri"/>
              </a:rPr>
              <a:t>2. </a:t>
            </a:r>
            <a:r>
              <a:rPr b="0" i="0" lang="en" sz="1200" u="none" cap="none" strike="noStrike">
                <a:solidFill>
                  <a:srgbClr val="000000"/>
                </a:solidFill>
                <a:latin typeface="Calibri"/>
                <a:ea typeface="Calibri"/>
                <a:cs typeface="Calibri"/>
                <a:sym typeface="Calibri"/>
              </a:rPr>
              <a:t>Start VMs</a:t>
            </a:r>
            <a:endParaRPr sz="1200"/>
          </a:p>
        </p:txBody>
      </p:sp>
      <p:sp>
        <p:nvSpPr>
          <p:cNvPr id="242" name="Google Shape;242;p21"/>
          <p:cNvSpPr txBox="1"/>
          <p:nvPr/>
        </p:nvSpPr>
        <p:spPr>
          <a:xfrm>
            <a:off x="5508600" y="4570750"/>
            <a:ext cx="153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200" u="none" cap="none" strike="noStrike">
                <a:solidFill>
                  <a:srgbClr val="000000"/>
                </a:solidFill>
                <a:latin typeface="Calibri"/>
                <a:ea typeface="Calibri"/>
                <a:cs typeface="Calibri"/>
                <a:sym typeface="Calibri"/>
              </a:rPr>
              <a:t>3. Set up M</a:t>
            </a:r>
            <a:r>
              <a:rPr lang="en" sz="1200">
                <a:solidFill>
                  <a:srgbClr val="000000"/>
                </a:solidFill>
                <a:latin typeface="Calibri"/>
                <a:ea typeface="Calibri"/>
                <a:cs typeface="Calibri"/>
                <a:sym typeface="Calibri"/>
              </a:rPr>
              <a:t>FS servers</a:t>
            </a:r>
            <a:endParaRPr sz="1200"/>
          </a:p>
          <a:p>
            <a:pPr indent="0" lvl="0" marL="0" marR="0" rtl="0" algn="l">
              <a:spcBef>
                <a:spcPts val="0"/>
              </a:spcBef>
              <a:spcAft>
                <a:spcPts val="0"/>
              </a:spcAft>
              <a:buNone/>
            </a:pPr>
            <a:r>
              <a:rPr lang="en" sz="1200">
                <a:solidFill>
                  <a:srgbClr val="000000"/>
                </a:solidFill>
                <a:latin typeface="Calibri"/>
                <a:ea typeface="Calibri"/>
                <a:cs typeface="Calibri"/>
                <a:sym typeface="Calibri"/>
              </a:rPr>
              <a:t>4. Run MFS</a:t>
            </a:r>
            <a:endParaRPr sz="1200"/>
          </a:p>
        </p:txBody>
      </p:sp>
      <p:sp>
        <p:nvSpPr>
          <p:cNvPr id="243" name="Google Shape;243;p21"/>
          <p:cNvSpPr txBox="1"/>
          <p:nvPr/>
        </p:nvSpPr>
        <p:spPr>
          <a:xfrm>
            <a:off x="5514000" y="5437050"/>
            <a:ext cx="153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5. </a:t>
            </a:r>
            <a:r>
              <a:rPr lang="en" sz="1200">
                <a:latin typeface="Calibri"/>
                <a:ea typeface="Calibri"/>
                <a:cs typeface="Calibri"/>
                <a:sym typeface="Calibri"/>
              </a:rPr>
              <a:t>Add file w/ content through client1</a:t>
            </a:r>
            <a:endParaRPr sz="1200"/>
          </a:p>
        </p:txBody>
      </p:sp>
      <p:sp>
        <p:nvSpPr>
          <p:cNvPr id="244" name="Google Shape;244;p21"/>
          <p:cNvSpPr txBox="1"/>
          <p:nvPr/>
        </p:nvSpPr>
        <p:spPr>
          <a:xfrm>
            <a:off x="5514002" y="3382875"/>
            <a:ext cx="1666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7</a:t>
            </a:r>
            <a:r>
              <a:rPr lang="en" sz="1200">
                <a:solidFill>
                  <a:srgbClr val="000000"/>
                </a:solidFill>
                <a:latin typeface="Calibri"/>
                <a:ea typeface="Calibri"/>
                <a:cs typeface="Calibri"/>
                <a:sym typeface="Calibri"/>
              </a:rPr>
              <a:t>. </a:t>
            </a:r>
            <a:r>
              <a:rPr lang="en" sz="1200">
                <a:latin typeface="Calibri"/>
                <a:ea typeface="Calibri"/>
                <a:cs typeface="Calibri"/>
                <a:sym typeface="Calibri"/>
              </a:rPr>
              <a:t>Shut down one chunkserver</a:t>
            </a:r>
            <a:endParaRPr sz="1200"/>
          </a:p>
        </p:txBody>
      </p:sp>
      <p:sp>
        <p:nvSpPr>
          <p:cNvPr id="245" name="Google Shape;245;p21"/>
          <p:cNvSpPr txBox="1"/>
          <p:nvPr/>
        </p:nvSpPr>
        <p:spPr>
          <a:xfrm>
            <a:off x="5513996" y="3735426"/>
            <a:ext cx="891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9</a:t>
            </a:r>
            <a:r>
              <a:rPr lang="en" sz="1200">
                <a:solidFill>
                  <a:srgbClr val="000000"/>
                </a:solidFill>
                <a:latin typeface="Calibri"/>
                <a:ea typeface="Calibri"/>
                <a:cs typeface="Calibri"/>
                <a:sym typeface="Calibri"/>
              </a:rPr>
              <a:t>. destroy</a:t>
            </a:r>
            <a:endParaRPr sz="1200"/>
          </a:p>
        </p:txBody>
      </p:sp>
      <p:grpSp>
        <p:nvGrpSpPr>
          <p:cNvPr id="246" name="Google Shape;246;p21"/>
          <p:cNvGrpSpPr/>
          <p:nvPr/>
        </p:nvGrpSpPr>
        <p:grpSpPr>
          <a:xfrm>
            <a:off x="7321479" y="3163300"/>
            <a:ext cx="1130100" cy="738095"/>
            <a:chOff x="7321479" y="2778675"/>
            <a:chExt cx="1130100" cy="738095"/>
          </a:xfrm>
        </p:grpSpPr>
        <p:sp>
          <p:nvSpPr>
            <p:cNvPr id="247" name="Google Shape;247;p21"/>
            <p:cNvSpPr/>
            <p:nvPr/>
          </p:nvSpPr>
          <p:spPr>
            <a:xfrm>
              <a:off x="7321479" y="277867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master</a:t>
              </a:r>
              <a:endParaRPr sz="1300"/>
            </a:p>
          </p:txBody>
        </p:sp>
        <p:sp>
          <p:nvSpPr>
            <p:cNvPr id="248" name="Google Shape;248;p21"/>
            <p:cNvSpPr/>
            <p:nvPr/>
          </p:nvSpPr>
          <p:spPr>
            <a:xfrm>
              <a:off x="7321479" y="3163370"/>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metalogger</a:t>
              </a:r>
              <a:endParaRPr sz="1300"/>
            </a:p>
          </p:txBody>
        </p:sp>
      </p:grpSp>
      <p:cxnSp>
        <p:nvCxnSpPr>
          <p:cNvPr id="249" name="Google Shape;249;p21"/>
          <p:cNvCxnSpPr>
            <a:stCxn id="238" idx="2"/>
            <a:endCxn id="229" idx="0"/>
          </p:cNvCxnSpPr>
          <p:nvPr/>
        </p:nvCxnSpPr>
        <p:spPr>
          <a:xfrm>
            <a:off x="7886524" y="2680575"/>
            <a:ext cx="300" cy="186600"/>
          </a:xfrm>
          <a:prstGeom prst="straightConnector1">
            <a:avLst/>
          </a:prstGeom>
          <a:noFill/>
          <a:ln cap="flat" cmpd="sng" w="9525">
            <a:solidFill>
              <a:srgbClr val="4472C4"/>
            </a:solidFill>
            <a:prstDash val="solid"/>
            <a:miter lim="800000"/>
            <a:headEnd len="sm" w="sm" type="none"/>
            <a:tailEnd len="med" w="med" type="triangle"/>
          </a:ln>
        </p:spPr>
      </p:cxnSp>
      <p:grpSp>
        <p:nvGrpSpPr>
          <p:cNvPr id="250" name="Google Shape;250;p21"/>
          <p:cNvGrpSpPr/>
          <p:nvPr/>
        </p:nvGrpSpPr>
        <p:grpSpPr>
          <a:xfrm>
            <a:off x="7321475" y="4012325"/>
            <a:ext cx="1130100" cy="1122249"/>
            <a:chOff x="7321475" y="3637625"/>
            <a:chExt cx="1130100" cy="1122249"/>
          </a:xfrm>
        </p:grpSpPr>
        <p:sp>
          <p:nvSpPr>
            <p:cNvPr id="251" name="Google Shape;251;p21"/>
            <p:cNvSpPr/>
            <p:nvPr/>
          </p:nvSpPr>
          <p:spPr>
            <a:xfrm>
              <a:off x="7321475" y="363762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1</a:t>
              </a:r>
              <a:endParaRPr sz="1300"/>
            </a:p>
          </p:txBody>
        </p:sp>
        <p:sp>
          <p:nvSpPr>
            <p:cNvPr id="252" name="Google Shape;252;p21"/>
            <p:cNvSpPr/>
            <p:nvPr/>
          </p:nvSpPr>
          <p:spPr>
            <a:xfrm>
              <a:off x="7321475" y="4022047"/>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a:t>
              </a:r>
              <a:r>
                <a:rPr lang="en" sz="1300">
                  <a:solidFill>
                    <a:srgbClr val="FFFFFF"/>
                  </a:solidFill>
                  <a:latin typeface="Calibri"/>
                  <a:ea typeface="Calibri"/>
                  <a:cs typeface="Calibri"/>
                  <a:sym typeface="Calibri"/>
                </a:rPr>
                <a:t>2</a:t>
              </a:r>
              <a:endParaRPr sz="1300"/>
            </a:p>
          </p:txBody>
        </p:sp>
        <p:sp>
          <p:nvSpPr>
            <p:cNvPr id="253" name="Google Shape;253;p21"/>
            <p:cNvSpPr/>
            <p:nvPr/>
          </p:nvSpPr>
          <p:spPr>
            <a:xfrm>
              <a:off x="7321475" y="4406474"/>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a:t>
              </a:r>
              <a:r>
                <a:rPr lang="en" sz="1300">
                  <a:solidFill>
                    <a:srgbClr val="FFFFFF"/>
                  </a:solidFill>
                  <a:latin typeface="Calibri"/>
                  <a:ea typeface="Calibri"/>
                  <a:cs typeface="Calibri"/>
                  <a:sym typeface="Calibri"/>
                </a:rPr>
                <a:t>3</a:t>
              </a:r>
              <a:endParaRPr sz="1300"/>
            </a:p>
          </p:txBody>
        </p:sp>
      </p:grpSp>
      <p:cxnSp>
        <p:nvCxnSpPr>
          <p:cNvPr id="254" name="Google Shape;254;p21"/>
          <p:cNvCxnSpPr>
            <a:stCxn id="233" idx="3"/>
            <a:endCxn id="238" idx="1"/>
          </p:cNvCxnSpPr>
          <p:nvPr/>
        </p:nvCxnSpPr>
        <p:spPr>
          <a:xfrm flipH="1" rot="10800000">
            <a:off x="5097453" y="2367181"/>
            <a:ext cx="2082900" cy="1775700"/>
          </a:xfrm>
          <a:prstGeom prst="straightConnector1">
            <a:avLst/>
          </a:prstGeom>
          <a:noFill/>
          <a:ln cap="flat" cmpd="sng" w="9525">
            <a:solidFill>
              <a:srgbClr val="4472C4"/>
            </a:solidFill>
            <a:prstDash val="solid"/>
            <a:miter lim="800000"/>
            <a:headEnd len="sm" w="sm" type="none"/>
            <a:tailEnd len="med" w="med" type="triangle"/>
          </a:ln>
        </p:spPr>
      </p:cxnSp>
      <p:cxnSp>
        <p:nvCxnSpPr>
          <p:cNvPr id="255" name="Google Shape;255;p21"/>
          <p:cNvCxnSpPr>
            <a:stCxn id="235" idx="3"/>
            <a:endCxn id="233" idx="1"/>
          </p:cNvCxnSpPr>
          <p:nvPr/>
        </p:nvCxnSpPr>
        <p:spPr>
          <a:xfrm flipH="1" rot="10800000">
            <a:off x="3175997" y="4142920"/>
            <a:ext cx="663600" cy="684000"/>
          </a:xfrm>
          <a:prstGeom prst="bentConnector3">
            <a:avLst>
              <a:gd fmla="val 49997" name="adj1"/>
            </a:avLst>
          </a:prstGeom>
          <a:noFill/>
          <a:ln cap="flat" cmpd="sng" w="9525">
            <a:solidFill>
              <a:srgbClr val="4472C4"/>
            </a:solidFill>
            <a:prstDash val="solid"/>
            <a:miter lim="8000"/>
            <a:headEnd len="sm" w="sm" type="none"/>
            <a:tailEnd len="med" w="med" type="triangle"/>
          </a:ln>
        </p:spPr>
      </p:cxnSp>
      <p:cxnSp>
        <p:nvCxnSpPr>
          <p:cNvPr id="256" name="Google Shape;256;p21"/>
          <p:cNvCxnSpPr>
            <a:stCxn id="235" idx="3"/>
            <a:endCxn id="234" idx="1"/>
          </p:cNvCxnSpPr>
          <p:nvPr/>
        </p:nvCxnSpPr>
        <p:spPr>
          <a:xfrm>
            <a:off x="3175997" y="4826920"/>
            <a:ext cx="669000" cy="343800"/>
          </a:xfrm>
          <a:prstGeom prst="bentConnector3">
            <a:avLst>
              <a:gd fmla="val 49997" name="adj1"/>
            </a:avLst>
          </a:prstGeom>
          <a:noFill/>
          <a:ln cap="flat" cmpd="sng" w="9525">
            <a:solidFill>
              <a:srgbClr val="4472C4"/>
            </a:solidFill>
            <a:prstDash val="solid"/>
            <a:miter lim="8000"/>
            <a:headEnd len="sm" w="sm" type="none"/>
            <a:tailEnd len="med" w="med" type="triangle"/>
          </a:ln>
        </p:spPr>
      </p:cxnSp>
      <p:cxnSp>
        <p:nvCxnSpPr>
          <p:cNvPr id="257" name="Google Shape;257;p21"/>
          <p:cNvCxnSpPr>
            <a:stCxn id="235" idx="3"/>
            <a:endCxn id="237" idx="1"/>
          </p:cNvCxnSpPr>
          <p:nvPr/>
        </p:nvCxnSpPr>
        <p:spPr>
          <a:xfrm>
            <a:off x="3175997" y="4826920"/>
            <a:ext cx="663600" cy="1087500"/>
          </a:xfrm>
          <a:prstGeom prst="bentConnector3">
            <a:avLst>
              <a:gd fmla="val 49997" name="adj1"/>
            </a:avLst>
          </a:prstGeom>
          <a:noFill/>
          <a:ln cap="flat" cmpd="sng" w="9525">
            <a:solidFill>
              <a:srgbClr val="4472C4"/>
            </a:solidFill>
            <a:prstDash val="solid"/>
            <a:miter lim="8000"/>
            <a:headEnd len="sm" w="sm" type="none"/>
            <a:tailEnd len="med" w="med" type="triangle"/>
          </a:ln>
        </p:spPr>
      </p:cxnSp>
      <p:sp>
        <p:nvSpPr>
          <p:cNvPr id="258" name="Google Shape;258;p21"/>
          <p:cNvSpPr txBox="1"/>
          <p:nvPr/>
        </p:nvSpPr>
        <p:spPr>
          <a:xfrm>
            <a:off x="7387000" y="2867050"/>
            <a:ext cx="951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MFS Servers</a:t>
            </a:r>
            <a:endParaRPr sz="1200"/>
          </a:p>
        </p:txBody>
      </p:sp>
      <p:grpSp>
        <p:nvGrpSpPr>
          <p:cNvPr id="259" name="Google Shape;259;p21"/>
          <p:cNvGrpSpPr/>
          <p:nvPr/>
        </p:nvGrpSpPr>
        <p:grpSpPr>
          <a:xfrm>
            <a:off x="7321475" y="5244900"/>
            <a:ext cx="1130100" cy="1121238"/>
            <a:chOff x="7321475" y="4973825"/>
            <a:chExt cx="1130100" cy="1121238"/>
          </a:xfrm>
        </p:grpSpPr>
        <p:sp>
          <p:nvSpPr>
            <p:cNvPr id="240" name="Google Shape;240;p21"/>
            <p:cNvSpPr/>
            <p:nvPr/>
          </p:nvSpPr>
          <p:spPr>
            <a:xfrm>
              <a:off x="7321475" y="497382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a:t>
              </a:r>
              <a:r>
                <a:rPr lang="en" sz="1300">
                  <a:solidFill>
                    <a:srgbClr val="FFFFFF"/>
                  </a:solidFill>
                  <a:latin typeface="Calibri"/>
                  <a:ea typeface="Calibri"/>
                  <a:cs typeface="Calibri"/>
                  <a:sym typeface="Calibri"/>
                </a:rPr>
                <a:t> 1</a:t>
              </a:r>
              <a:endParaRPr sz="1300"/>
            </a:p>
          </p:txBody>
        </p:sp>
        <p:sp>
          <p:nvSpPr>
            <p:cNvPr id="260" name="Google Shape;260;p21"/>
            <p:cNvSpPr/>
            <p:nvPr/>
          </p:nvSpPr>
          <p:spPr>
            <a:xfrm>
              <a:off x="7321475" y="5357738"/>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 2</a:t>
              </a:r>
              <a:endParaRPr sz="1300"/>
            </a:p>
          </p:txBody>
        </p:sp>
        <p:sp>
          <p:nvSpPr>
            <p:cNvPr id="261" name="Google Shape;261;p21"/>
            <p:cNvSpPr/>
            <p:nvPr/>
          </p:nvSpPr>
          <p:spPr>
            <a:xfrm>
              <a:off x="7321475" y="5741663"/>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 </a:t>
              </a:r>
              <a:r>
                <a:rPr lang="en" sz="1300">
                  <a:solidFill>
                    <a:srgbClr val="FFFFFF"/>
                  </a:solidFill>
                  <a:latin typeface="Calibri"/>
                  <a:ea typeface="Calibri"/>
                  <a:cs typeface="Calibri"/>
                  <a:sym typeface="Calibri"/>
                </a:rPr>
                <a:t>3</a:t>
              </a:r>
              <a:endParaRPr sz="1300"/>
            </a:p>
          </p:txBody>
        </p:sp>
      </p:grpSp>
      <p:cxnSp>
        <p:nvCxnSpPr>
          <p:cNvPr id="262" name="Google Shape;262;p21"/>
          <p:cNvCxnSpPr>
            <a:stCxn id="237" idx="3"/>
            <a:endCxn id="260" idx="1"/>
          </p:cNvCxnSpPr>
          <p:nvPr/>
        </p:nvCxnSpPr>
        <p:spPr>
          <a:xfrm flipH="1" rot="10800000">
            <a:off x="5097454" y="5805462"/>
            <a:ext cx="2223900" cy="108900"/>
          </a:xfrm>
          <a:prstGeom prst="straightConnector1">
            <a:avLst/>
          </a:prstGeom>
          <a:noFill/>
          <a:ln cap="flat" cmpd="sng" w="9525">
            <a:solidFill>
              <a:srgbClr val="4472C4"/>
            </a:solidFill>
            <a:prstDash val="solid"/>
            <a:miter lim="800000"/>
            <a:headEnd len="sm" w="sm" type="none"/>
            <a:tailEnd len="med" w="med" type="triangle"/>
          </a:ln>
        </p:spPr>
      </p:cxnSp>
      <p:cxnSp>
        <p:nvCxnSpPr>
          <p:cNvPr id="263" name="Google Shape;263;p21"/>
          <p:cNvCxnSpPr>
            <a:stCxn id="237" idx="3"/>
            <a:endCxn id="261" idx="1"/>
          </p:cNvCxnSpPr>
          <p:nvPr/>
        </p:nvCxnSpPr>
        <p:spPr>
          <a:xfrm>
            <a:off x="5097454" y="5914362"/>
            <a:ext cx="2223900" cy="275100"/>
          </a:xfrm>
          <a:prstGeom prst="straightConnector1">
            <a:avLst/>
          </a:prstGeom>
          <a:noFill/>
          <a:ln cap="flat" cmpd="sng" w="9525">
            <a:solidFill>
              <a:srgbClr val="4472C4"/>
            </a:solidFill>
            <a:prstDash val="solid"/>
            <a:miter lim="800000"/>
            <a:headEnd len="sm" w="sm" type="none"/>
            <a:tailEnd len="med" w="med" type="triangle"/>
          </a:ln>
        </p:spPr>
      </p:cxnSp>
      <p:sp>
        <p:nvSpPr>
          <p:cNvPr id="264" name="Google Shape;264;p21"/>
          <p:cNvSpPr txBox="1"/>
          <p:nvPr/>
        </p:nvSpPr>
        <p:spPr>
          <a:xfrm>
            <a:off x="5514000" y="5805450"/>
            <a:ext cx="1666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6</a:t>
            </a:r>
            <a:r>
              <a:rPr lang="en" sz="1200">
                <a:solidFill>
                  <a:srgbClr val="000000"/>
                </a:solidFill>
                <a:latin typeface="Calibri"/>
                <a:ea typeface="Calibri"/>
                <a:cs typeface="Calibri"/>
                <a:sym typeface="Calibri"/>
              </a:rPr>
              <a:t>. </a:t>
            </a:r>
            <a:r>
              <a:rPr lang="en" sz="1100"/>
              <a:t>Set replica goal = 2</a:t>
            </a:r>
            <a:endParaRPr sz="1200"/>
          </a:p>
        </p:txBody>
      </p:sp>
      <p:sp>
        <p:nvSpPr>
          <p:cNvPr id="265" name="Google Shape;265;p21"/>
          <p:cNvSpPr txBox="1"/>
          <p:nvPr/>
        </p:nvSpPr>
        <p:spPr>
          <a:xfrm>
            <a:off x="5514000" y="6012850"/>
            <a:ext cx="16662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8</a:t>
            </a:r>
            <a:r>
              <a:rPr lang="en" sz="1200">
                <a:solidFill>
                  <a:srgbClr val="000000"/>
                </a:solidFill>
                <a:latin typeface="Calibri"/>
                <a:ea typeface="Calibri"/>
                <a:cs typeface="Calibri"/>
                <a:sym typeface="Calibri"/>
              </a:rPr>
              <a:t>. </a:t>
            </a:r>
            <a:r>
              <a:rPr lang="en" sz="1100"/>
              <a:t>check file(content) on all clients</a:t>
            </a:r>
            <a:endParaRPr sz="1200"/>
          </a:p>
        </p:txBody>
      </p:sp>
      <p:grpSp>
        <p:nvGrpSpPr>
          <p:cNvPr id="266" name="Google Shape;266;p21"/>
          <p:cNvGrpSpPr/>
          <p:nvPr/>
        </p:nvGrpSpPr>
        <p:grpSpPr>
          <a:xfrm>
            <a:off x="7321600" y="4401250"/>
            <a:ext cx="1130100" cy="343800"/>
            <a:chOff x="7321600" y="5243650"/>
            <a:chExt cx="1130100" cy="343800"/>
          </a:xfrm>
        </p:grpSpPr>
        <p:sp>
          <p:nvSpPr>
            <p:cNvPr id="267" name="Google Shape;267;p21"/>
            <p:cNvSpPr/>
            <p:nvPr/>
          </p:nvSpPr>
          <p:spPr>
            <a:xfrm>
              <a:off x="7321600" y="5243650"/>
              <a:ext cx="1130100" cy="34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21"/>
            <p:cNvCxnSpPr>
              <a:stCxn id="267" idx="3"/>
              <a:endCxn id="267" idx="1"/>
            </p:cNvCxnSpPr>
            <p:nvPr/>
          </p:nvCxnSpPr>
          <p:spPr>
            <a:xfrm rot="10800000">
              <a:off x="7321600" y="5415550"/>
              <a:ext cx="1130100" cy="0"/>
            </a:xfrm>
            <a:prstGeom prst="straightConnector1">
              <a:avLst/>
            </a:prstGeom>
            <a:noFill/>
            <a:ln cap="flat" cmpd="sng" w="19050">
              <a:solidFill>
                <a:srgbClr val="FF0000"/>
              </a:solidFill>
              <a:prstDash val="solid"/>
              <a:round/>
              <a:headEnd len="sm" w="sm" type="none"/>
              <a:tailEnd len="sm" w="sm" type="none"/>
            </a:ln>
          </p:spPr>
        </p:cxnSp>
      </p:grpSp>
      <p:sp>
        <p:nvSpPr>
          <p:cNvPr id="269" name="Google Shape;269;p21"/>
          <p:cNvSpPr txBox="1"/>
          <p:nvPr/>
        </p:nvSpPr>
        <p:spPr>
          <a:xfrm>
            <a:off x="729450" y="2295500"/>
            <a:ext cx="60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MFS Server Structure: </a:t>
            </a:r>
            <a:endParaRPr b="1" sz="1200"/>
          </a:p>
          <a:p>
            <a:pPr indent="0" lvl="0" marL="0" rtl="0" algn="l">
              <a:lnSpc>
                <a:spcPct val="115000"/>
              </a:lnSpc>
              <a:spcBef>
                <a:spcPts val="0"/>
              </a:spcBef>
              <a:spcAft>
                <a:spcPts val="0"/>
              </a:spcAft>
              <a:buNone/>
            </a:pPr>
            <a:r>
              <a:rPr lang="en" sz="1200"/>
              <a:t>1 master + 1 metalogger + 3 chunkservers + 3 client servers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100"/>
                                        <p:tgtEl>
                                          <p:spTgt spid="238"/>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2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200"/>
                                        <p:tgtEl>
                                          <p:spTgt spid="254"/>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22"/>
          <p:cNvGrpSpPr/>
          <p:nvPr/>
        </p:nvGrpSpPr>
        <p:grpSpPr>
          <a:xfrm>
            <a:off x="5102853" y="3340095"/>
            <a:ext cx="2218500" cy="2849400"/>
            <a:chOff x="5102853" y="3340095"/>
            <a:chExt cx="2218500" cy="2849400"/>
          </a:xfrm>
        </p:grpSpPr>
        <p:grpSp>
          <p:nvGrpSpPr>
            <p:cNvPr id="275" name="Google Shape;275;p22"/>
            <p:cNvGrpSpPr/>
            <p:nvPr/>
          </p:nvGrpSpPr>
          <p:grpSpPr>
            <a:xfrm>
              <a:off x="5102853" y="3340095"/>
              <a:ext cx="2218500" cy="2081400"/>
              <a:chOff x="5102853" y="3340095"/>
              <a:chExt cx="2218500" cy="2081400"/>
            </a:xfrm>
          </p:grpSpPr>
          <p:cxnSp>
            <p:nvCxnSpPr>
              <p:cNvPr id="276" name="Google Shape;276;p22"/>
              <p:cNvCxnSpPr/>
              <p:nvPr/>
            </p:nvCxnSpPr>
            <p:spPr>
              <a:xfrm flipH="1" rot="10800000">
                <a:off x="5102853" y="4189095"/>
                <a:ext cx="2218500" cy="981600"/>
              </a:xfrm>
              <a:prstGeom prst="straightConnector1">
                <a:avLst/>
              </a:prstGeom>
              <a:noFill/>
              <a:ln cap="flat" cmpd="sng" w="9525">
                <a:solidFill>
                  <a:srgbClr val="4472C4"/>
                </a:solidFill>
                <a:prstDash val="solid"/>
                <a:miter lim="800000"/>
                <a:headEnd len="sm" w="sm" type="none"/>
                <a:tailEnd len="med" w="med" type="triangle"/>
              </a:ln>
            </p:spPr>
          </p:cxnSp>
          <p:cxnSp>
            <p:nvCxnSpPr>
              <p:cNvPr id="277" name="Google Shape;277;p22"/>
              <p:cNvCxnSpPr/>
              <p:nvPr/>
            </p:nvCxnSpPr>
            <p:spPr>
              <a:xfrm flipH="1" rot="10800000">
                <a:off x="5102853" y="3340095"/>
                <a:ext cx="2218500" cy="1830600"/>
              </a:xfrm>
              <a:prstGeom prst="straightConnector1">
                <a:avLst/>
              </a:prstGeom>
              <a:noFill/>
              <a:ln cap="flat" cmpd="sng" w="9525">
                <a:solidFill>
                  <a:srgbClr val="4472C4"/>
                </a:solidFill>
                <a:prstDash val="solid"/>
                <a:miter lim="800000"/>
                <a:headEnd len="sm" w="sm" type="none"/>
                <a:tailEnd len="med" w="med" type="triangle"/>
              </a:ln>
            </p:spPr>
          </p:cxnSp>
          <p:cxnSp>
            <p:nvCxnSpPr>
              <p:cNvPr id="278" name="Google Shape;278;p22"/>
              <p:cNvCxnSpPr/>
              <p:nvPr/>
            </p:nvCxnSpPr>
            <p:spPr>
              <a:xfrm flipH="1" rot="10800000">
                <a:off x="5102853" y="4573395"/>
                <a:ext cx="2218500" cy="597300"/>
              </a:xfrm>
              <a:prstGeom prst="straightConnector1">
                <a:avLst/>
              </a:prstGeom>
              <a:noFill/>
              <a:ln cap="flat" cmpd="sng" w="9525">
                <a:solidFill>
                  <a:srgbClr val="4472C4"/>
                </a:solidFill>
                <a:prstDash val="solid"/>
                <a:miter lim="800000"/>
                <a:headEnd len="sm" w="sm" type="none"/>
                <a:tailEnd len="med" w="med" type="triangle"/>
              </a:ln>
            </p:spPr>
          </p:cxnSp>
          <p:cxnSp>
            <p:nvCxnSpPr>
              <p:cNvPr id="279" name="Google Shape;279;p22"/>
              <p:cNvCxnSpPr/>
              <p:nvPr/>
            </p:nvCxnSpPr>
            <p:spPr>
              <a:xfrm>
                <a:off x="5102853" y="5170695"/>
                <a:ext cx="2218500" cy="250800"/>
              </a:xfrm>
              <a:prstGeom prst="straightConnector1">
                <a:avLst/>
              </a:prstGeom>
              <a:noFill/>
              <a:ln cap="flat" cmpd="sng" w="9525">
                <a:solidFill>
                  <a:srgbClr val="4472C4"/>
                </a:solidFill>
                <a:prstDash val="solid"/>
                <a:miter lim="800000"/>
                <a:headEnd len="sm" w="sm" type="none"/>
                <a:tailEnd len="med" w="med" type="triangle"/>
              </a:ln>
            </p:spPr>
          </p:cxnSp>
          <p:cxnSp>
            <p:nvCxnSpPr>
              <p:cNvPr id="280" name="Google Shape;280;p22"/>
              <p:cNvCxnSpPr/>
              <p:nvPr/>
            </p:nvCxnSpPr>
            <p:spPr>
              <a:xfrm flipH="1" rot="10800000">
                <a:off x="5102853" y="3724695"/>
                <a:ext cx="2218500" cy="1446000"/>
              </a:xfrm>
              <a:prstGeom prst="straightConnector1">
                <a:avLst/>
              </a:prstGeom>
              <a:noFill/>
              <a:ln cap="flat" cmpd="sng" w="9525">
                <a:solidFill>
                  <a:srgbClr val="4472C4"/>
                </a:solidFill>
                <a:prstDash val="solid"/>
                <a:miter lim="800000"/>
                <a:headEnd len="sm" w="sm" type="none"/>
                <a:tailEnd len="med" w="med" type="triangle"/>
              </a:ln>
            </p:spPr>
          </p:cxnSp>
          <p:cxnSp>
            <p:nvCxnSpPr>
              <p:cNvPr id="281" name="Google Shape;281;p22"/>
              <p:cNvCxnSpPr/>
              <p:nvPr/>
            </p:nvCxnSpPr>
            <p:spPr>
              <a:xfrm flipH="1" rot="10800000">
                <a:off x="5102853" y="4957995"/>
                <a:ext cx="2218500" cy="212700"/>
              </a:xfrm>
              <a:prstGeom prst="straightConnector1">
                <a:avLst/>
              </a:prstGeom>
              <a:noFill/>
              <a:ln cap="flat" cmpd="sng" w="9525">
                <a:solidFill>
                  <a:srgbClr val="4472C4"/>
                </a:solidFill>
                <a:prstDash val="solid"/>
                <a:miter lim="800000"/>
                <a:headEnd len="sm" w="sm" type="none"/>
                <a:tailEnd len="med" w="med" type="triangle"/>
              </a:ln>
            </p:spPr>
          </p:cxnSp>
        </p:grpSp>
        <p:cxnSp>
          <p:nvCxnSpPr>
            <p:cNvPr id="282" name="Google Shape;282;p22"/>
            <p:cNvCxnSpPr/>
            <p:nvPr/>
          </p:nvCxnSpPr>
          <p:spPr>
            <a:xfrm>
              <a:off x="5102853" y="5170695"/>
              <a:ext cx="2218500" cy="634800"/>
            </a:xfrm>
            <a:prstGeom prst="straightConnector1">
              <a:avLst/>
            </a:prstGeom>
            <a:noFill/>
            <a:ln cap="flat" cmpd="sng" w="9525">
              <a:solidFill>
                <a:srgbClr val="4472C4"/>
              </a:solidFill>
              <a:prstDash val="solid"/>
              <a:miter lim="800000"/>
              <a:headEnd len="sm" w="sm" type="none"/>
              <a:tailEnd len="med" w="med" type="triangle"/>
            </a:ln>
          </p:spPr>
        </p:cxnSp>
        <p:cxnSp>
          <p:nvCxnSpPr>
            <p:cNvPr id="283" name="Google Shape;283;p22"/>
            <p:cNvCxnSpPr/>
            <p:nvPr/>
          </p:nvCxnSpPr>
          <p:spPr>
            <a:xfrm>
              <a:off x="5102853" y="5170695"/>
              <a:ext cx="2218500" cy="1018800"/>
            </a:xfrm>
            <a:prstGeom prst="straightConnector1">
              <a:avLst/>
            </a:prstGeom>
            <a:noFill/>
            <a:ln cap="flat" cmpd="sng" w="9525">
              <a:solidFill>
                <a:srgbClr val="4472C4"/>
              </a:solidFill>
              <a:prstDash val="solid"/>
              <a:miter lim="800000"/>
              <a:headEnd len="sm" w="sm" type="none"/>
              <a:tailEnd len="med" w="med" type="triangle"/>
            </a:ln>
          </p:spPr>
        </p:cxnSp>
      </p:grpSp>
      <p:sp>
        <p:nvSpPr>
          <p:cNvPr id="284" name="Google Shape;284;p22"/>
          <p:cNvSpPr/>
          <p:nvPr/>
        </p:nvSpPr>
        <p:spPr>
          <a:xfrm>
            <a:off x="7180625" y="2867050"/>
            <a:ext cx="1412100" cy="36288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85" name="Google Shape;285;p22"/>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Failure Scenario 3</a:t>
            </a:r>
            <a:endParaRPr sz="2500"/>
          </a:p>
        </p:txBody>
      </p:sp>
      <p:sp>
        <p:nvSpPr>
          <p:cNvPr id="286" name="Google Shape;286;p22"/>
          <p:cNvSpPr/>
          <p:nvPr/>
        </p:nvSpPr>
        <p:spPr>
          <a:xfrm>
            <a:off x="554876" y="4605075"/>
            <a:ext cx="663600" cy="279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FFFFFF"/>
                </a:solidFill>
                <a:latin typeface="Calibri"/>
                <a:ea typeface="Calibri"/>
                <a:cs typeface="Calibri"/>
                <a:sym typeface="Calibri"/>
              </a:rPr>
              <a:t>User</a:t>
            </a:r>
            <a:endParaRPr sz="1200"/>
          </a:p>
        </p:txBody>
      </p:sp>
      <p:sp>
        <p:nvSpPr>
          <p:cNvPr id="287" name="Google Shape;287;p22"/>
          <p:cNvSpPr/>
          <p:nvPr/>
        </p:nvSpPr>
        <p:spPr>
          <a:xfrm>
            <a:off x="1529875" y="2994525"/>
            <a:ext cx="3845100" cy="35007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2000" u="none" cap="none" strike="noStrike">
                <a:solidFill>
                  <a:srgbClr val="000000"/>
                </a:solidFill>
                <a:latin typeface="Calibri"/>
                <a:ea typeface="Calibri"/>
                <a:cs typeface="Calibri"/>
                <a:sym typeface="Calibri"/>
              </a:rPr>
              <a:t>Management VM</a:t>
            </a:r>
            <a:endParaRPr sz="2000"/>
          </a:p>
        </p:txBody>
      </p:sp>
      <p:sp>
        <p:nvSpPr>
          <p:cNvPr id="288" name="Google Shape;288;p22"/>
          <p:cNvSpPr/>
          <p:nvPr/>
        </p:nvSpPr>
        <p:spPr>
          <a:xfrm>
            <a:off x="3839553" y="3666031"/>
            <a:ext cx="1257900" cy="9537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Terraform (create, start, stop, destroy VMs)</a:t>
            </a:r>
            <a:endParaRPr sz="1300"/>
          </a:p>
        </p:txBody>
      </p:sp>
      <p:sp>
        <p:nvSpPr>
          <p:cNvPr id="289" name="Google Shape;289;p22"/>
          <p:cNvSpPr/>
          <p:nvPr/>
        </p:nvSpPr>
        <p:spPr>
          <a:xfrm>
            <a:off x="3844953" y="4750395"/>
            <a:ext cx="1257900" cy="840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Ansible (configure VMs/environments)</a:t>
            </a:r>
            <a:endParaRPr sz="1300"/>
          </a:p>
        </p:txBody>
      </p:sp>
      <p:sp>
        <p:nvSpPr>
          <p:cNvPr id="290" name="Google Shape;290;p22"/>
          <p:cNvSpPr/>
          <p:nvPr/>
        </p:nvSpPr>
        <p:spPr>
          <a:xfrm>
            <a:off x="1763897" y="4637770"/>
            <a:ext cx="1412100" cy="3783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Workflow Engine (</a:t>
            </a:r>
            <a:r>
              <a:rPr lang="en" sz="1300">
                <a:solidFill>
                  <a:srgbClr val="FFFFFF"/>
                </a:solidFill>
                <a:latin typeface="Calibri"/>
                <a:ea typeface="Calibri"/>
                <a:cs typeface="Calibri"/>
                <a:sym typeface="Calibri"/>
              </a:rPr>
              <a:t>Python</a:t>
            </a:r>
            <a:r>
              <a:rPr b="0" i="0" lang="en" sz="1300" u="none" cap="none" strike="noStrike">
                <a:solidFill>
                  <a:srgbClr val="FFFFFF"/>
                </a:solidFill>
                <a:latin typeface="Calibri"/>
                <a:ea typeface="Calibri"/>
                <a:cs typeface="Calibri"/>
                <a:sym typeface="Calibri"/>
              </a:rPr>
              <a:t>)</a:t>
            </a:r>
            <a:endParaRPr sz="1300"/>
          </a:p>
        </p:txBody>
      </p:sp>
      <p:cxnSp>
        <p:nvCxnSpPr>
          <p:cNvPr id="291" name="Google Shape;291;p22"/>
          <p:cNvCxnSpPr>
            <a:stCxn id="286" idx="3"/>
            <a:endCxn id="287" idx="1"/>
          </p:cNvCxnSpPr>
          <p:nvPr/>
        </p:nvCxnSpPr>
        <p:spPr>
          <a:xfrm>
            <a:off x="1218476" y="4744875"/>
            <a:ext cx="311400" cy="0"/>
          </a:xfrm>
          <a:prstGeom prst="straightConnector1">
            <a:avLst/>
          </a:prstGeom>
          <a:noFill/>
          <a:ln cap="flat" cmpd="sng" w="9525">
            <a:solidFill>
              <a:srgbClr val="4472C4"/>
            </a:solidFill>
            <a:prstDash val="solid"/>
            <a:miter lim="800000"/>
            <a:headEnd len="sm" w="sm" type="none"/>
            <a:tailEnd len="med" w="med" type="triangle"/>
          </a:ln>
        </p:spPr>
      </p:cxnSp>
      <p:sp>
        <p:nvSpPr>
          <p:cNvPr id="292" name="Google Shape;292;p22"/>
          <p:cNvSpPr/>
          <p:nvPr/>
        </p:nvSpPr>
        <p:spPr>
          <a:xfrm>
            <a:off x="3839554" y="5721612"/>
            <a:ext cx="1257900" cy="3855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SSH/SCP/SFTP</a:t>
            </a:r>
            <a:endParaRPr sz="1300"/>
          </a:p>
        </p:txBody>
      </p:sp>
      <p:sp>
        <p:nvSpPr>
          <p:cNvPr id="293" name="Google Shape;293;p22"/>
          <p:cNvSpPr/>
          <p:nvPr/>
        </p:nvSpPr>
        <p:spPr>
          <a:xfrm>
            <a:off x="7180474" y="2053575"/>
            <a:ext cx="1412100" cy="6270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OpenStack</a:t>
            </a:r>
            <a:endParaRPr sz="1300"/>
          </a:p>
        </p:txBody>
      </p:sp>
      <p:cxnSp>
        <p:nvCxnSpPr>
          <p:cNvPr id="294" name="Google Shape;294;p22"/>
          <p:cNvCxnSpPr>
            <a:stCxn id="292" idx="3"/>
            <a:endCxn id="295" idx="1"/>
          </p:cNvCxnSpPr>
          <p:nvPr/>
        </p:nvCxnSpPr>
        <p:spPr>
          <a:xfrm flipH="1" rot="10800000">
            <a:off x="5097454" y="5421462"/>
            <a:ext cx="2223900" cy="492900"/>
          </a:xfrm>
          <a:prstGeom prst="straightConnector1">
            <a:avLst/>
          </a:prstGeom>
          <a:noFill/>
          <a:ln cap="flat" cmpd="sng" w="9525">
            <a:solidFill>
              <a:srgbClr val="4472C4"/>
            </a:solidFill>
            <a:prstDash val="solid"/>
            <a:miter lim="800000"/>
            <a:headEnd len="sm" w="sm" type="none"/>
            <a:tailEnd len="med" w="med" type="triangle"/>
          </a:ln>
        </p:spPr>
      </p:cxnSp>
      <p:sp>
        <p:nvSpPr>
          <p:cNvPr id="296" name="Google Shape;296;p22"/>
          <p:cNvSpPr txBox="1"/>
          <p:nvPr/>
        </p:nvSpPr>
        <p:spPr>
          <a:xfrm>
            <a:off x="5514000" y="2994525"/>
            <a:ext cx="1509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1. </a:t>
            </a:r>
            <a:r>
              <a:rPr b="0" i="0" lang="en" sz="1200" u="none" cap="none" strike="noStrike">
                <a:solidFill>
                  <a:srgbClr val="000000"/>
                </a:solidFill>
                <a:latin typeface="Calibri"/>
                <a:ea typeface="Calibri"/>
                <a:cs typeface="Calibri"/>
                <a:sym typeface="Calibri"/>
              </a:rPr>
              <a:t>Create VMs</a:t>
            </a:r>
            <a:endParaRPr sz="1200"/>
          </a:p>
          <a:p>
            <a:pPr indent="0" lvl="0" marL="0" marR="0" rtl="0" algn="l">
              <a:spcBef>
                <a:spcPts val="0"/>
              </a:spcBef>
              <a:spcAft>
                <a:spcPts val="0"/>
              </a:spcAft>
              <a:buNone/>
            </a:pPr>
            <a:r>
              <a:rPr lang="en" sz="1200">
                <a:solidFill>
                  <a:srgbClr val="000000"/>
                </a:solidFill>
                <a:latin typeface="Calibri"/>
                <a:ea typeface="Calibri"/>
                <a:cs typeface="Calibri"/>
                <a:sym typeface="Calibri"/>
              </a:rPr>
              <a:t>2. </a:t>
            </a:r>
            <a:r>
              <a:rPr b="0" i="0" lang="en" sz="1200" u="none" cap="none" strike="noStrike">
                <a:solidFill>
                  <a:srgbClr val="000000"/>
                </a:solidFill>
                <a:latin typeface="Calibri"/>
                <a:ea typeface="Calibri"/>
                <a:cs typeface="Calibri"/>
                <a:sym typeface="Calibri"/>
              </a:rPr>
              <a:t>Start VMs</a:t>
            </a:r>
            <a:endParaRPr sz="1200"/>
          </a:p>
        </p:txBody>
      </p:sp>
      <p:sp>
        <p:nvSpPr>
          <p:cNvPr id="297" name="Google Shape;297;p22"/>
          <p:cNvSpPr txBox="1"/>
          <p:nvPr/>
        </p:nvSpPr>
        <p:spPr>
          <a:xfrm>
            <a:off x="5508600" y="4570750"/>
            <a:ext cx="153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200" u="none" cap="none" strike="noStrike">
                <a:solidFill>
                  <a:srgbClr val="000000"/>
                </a:solidFill>
                <a:latin typeface="Calibri"/>
                <a:ea typeface="Calibri"/>
                <a:cs typeface="Calibri"/>
                <a:sym typeface="Calibri"/>
              </a:rPr>
              <a:t>3. Set up M</a:t>
            </a:r>
            <a:r>
              <a:rPr lang="en" sz="1200">
                <a:solidFill>
                  <a:srgbClr val="000000"/>
                </a:solidFill>
                <a:latin typeface="Calibri"/>
                <a:ea typeface="Calibri"/>
                <a:cs typeface="Calibri"/>
                <a:sym typeface="Calibri"/>
              </a:rPr>
              <a:t>FS servers</a:t>
            </a:r>
            <a:endParaRPr sz="1200"/>
          </a:p>
          <a:p>
            <a:pPr indent="0" lvl="0" marL="0" marR="0" rtl="0" algn="l">
              <a:spcBef>
                <a:spcPts val="0"/>
              </a:spcBef>
              <a:spcAft>
                <a:spcPts val="0"/>
              </a:spcAft>
              <a:buNone/>
            </a:pPr>
            <a:r>
              <a:rPr lang="en" sz="1200">
                <a:solidFill>
                  <a:srgbClr val="000000"/>
                </a:solidFill>
                <a:latin typeface="Calibri"/>
                <a:ea typeface="Calibri"/>
                <a:cs typeface="Calibri"/>
                <a:sym typeface="Calibri"/>
              </a:rPr>
              <a:t>4. Run MFS</a:t>
            </a:r>
            <a:endParaRPr sz="1200"/>
          </a:p>
        </p:txBody>
      </p:sp>
      <p:sp>
        <p:nvSpPr>
          <p:cNvPr id="298" name="Google Shape;298;p22"/>
          <p:cNvSpPr txBox="1"/>
          <p:nvPr/>
        </p:nvSpPr>
        <p:spPr>
          <a:xfrm>
            <a:off x="5514000" y="5437050"/>
            <a:ext cx="153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5. </a:t>
            </a:r>
            <a:r>
              <a:rPr lang="en" sz="1200">
                <a:latin typeface="Calibri"/>
                <a:ea typeface="Calibri"/>
                <a:cs typeface="Calibri"/>
                <a:sym typeface="Calibri"/>
              </a:rPr>
              <a:t>Add file w/ content through client1</a:t>
            </a:r>
            <a:endParaRPr sz="1200"/>
          </a:p>
        </p:txBody>
      </p:sp>
      <p:sp>
        <p:nvSpPr>
          <p:cNvPr id="299" name="Google Shape;299;p22"/>
          <p:cNvSpPr txBox="1"/>
          <p:nvPr/>
        </p:nvSpPr>
        <p:spPr>
          <a:xfrm>
            <a:off x="5514002" y="3382875"/>
            <a:ext cx="1666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6</a:t>
            </a:r>
            <a:r>
              <a:rPr lang="en" sz="1200">
                <a:solidFill>
                  <a:srgbClr val="000000"/>
                </a:solidFill>
                <a:latin typeface="Calibri"/>
                <a:ea typeface="Calibri"/>
                <a:cs typeface="Calibri"/>
                <a:sym typeface="Calibri"/>
              </a:rPr>
              <a:t>. </a:t>
            </a:r>
            <a:r>
              <a:rPr lang="en" sz="1200">
                <a:latin typeface="Calibri"/>
                <a:ea typeface="Calibri"/>
                <a:cs typeface="Calibri"/>
                <a:sym typeface="Calibri"/>
              </a:rPr>
              <a:t>Hard reboot master</a:t>
            </a:r>
            <a:endParaRPr sz="1200"/>
          </a:p>
        </p:txBody>
      </p:sp>
      <p:sp>
        <p:nvSpPr>
          <p:cNvPr id="300" name="Google Shape;300;p22"/>
          <p:cNvSpPr txBox="1"/>
          <p:nvPr/>
        </p:nvSpPr>
        <p:spPr>
          <a:xfrm>
            <a:off x="5513996" y="3575801"/>
            <a:ext cx="891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8</a:t>
            </a:r>
            <a:r>
              <a:rPr lang="en" sz="1200">
                <a:solidFill>
                  <a:srgbClr val="000000"/>
                </a:solidFill>
                <a:latin typeface="Calibri"/>
                <a:ea typeface="Calibri"/>
                <a:cs typeface="Calibri"/>
                <a:sym typeface="Calibri"/>
              </a:rPr>
              <a:t>. destroy</a:t>
            </a:r>
            <a:endParaRPr sz="1200"/>
          </a:p>
        </p:txBody>
      </p:sp>
      <p:grpSp>
        <p:nvGrpSpPr>
          <p:cNvPr id="301" name="Google Shape;301;p22"/>
          <p:cNvGrpSpPr/>
          <p:nvPr/>
        </p:nvGrpSpPr>
        <p:grpSpPr>
          <a:xfrm>
            <a:off x="7321479" y="3163300"/>
            <a:ext cx="1130100" cy="738095"/>
            <a:chOff x="7321479" y="2778675"/>
            <a:chExt cx="1130100" cy="738095"/>
          </a:xfrm>
        </p:grpSpPr>
        <p:sp>
          <p:nvSpPr>
            <p:cNvPr id="302" name="Google Shape;302;p22"/>
            <p:cNvSpPr/>
            <p:nvPr/>
          </p:nvSpPr>
          <p:spPr>
            <a:xfrm>
              <a:off x="7321479" y="277867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master</a:t>
              </a:r>
              <a:endParaRPr sz="1300"/>
            </a:p>
          </p:txBody>
        </p:sp>
        <p:sp>
          <p:nvSpPr>
            <p:cNvPr id="303" name="Google Shape;303;p22"/>
            <p:cNvSpPr/>
            <p:nvPr/>
          </p:nvSpPr>
          <p:spPr>
            <a:xfrm>
              <a:off x="7321479" y="3163370"/>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metalogger</a:t>
              </a:r>
              <a:endParaRPr sz="1300"/>
            </a:p>
          </p:txBody>
        </p:sp>
      </p:grpSp>
      <p:cxnSp>
        <p:nvCxnSpPr>
          <p:cNvPr id="304" name="Google Shape;304;p22"/>
          <p:cNvCxnSpPr>
            <a:stCxn id="293" idx="2"/>
            <a:endCxn id="284" idx="0"/>
          </p:cNvCxnSpPr>
          <p:nvPr/>
        </p:nvCxnSpPr>
        <p:spPr>
          <a:xfrm>
            <a:off x="7886524" y="2680575"/>
            <a:ext cx="300" cy="186600"/>
          </a:xfrm>
          <a:prstGeom prst="straightConnector1">
            <a:avLst/>
          </a:prstGeom>
          <a:noFill/>
          <a:ln cap="flat" cmpd="sng" w="9525">
            <a:solidFill>
              <a:srgbClr val="4472C4"/>
            </a:solidFill>
            <a:prstDash val="solid"/>
            <a:miter lim="800000"/>
            <a:headEnd len="sm" w="sm" type="none"/>
            <a:tailEnd len="med" w="med" type="triangle"/>
          </a:ln>
        </p:spPr>
      </p:cxnSp>
      <p:grpSp>
        <p:nvGrpSpPr>
          <p:cNvPr id="305" name="Google Shape;305;p22"/>
          <p:cNvGrpSpPr/>
          <p:nvPr/>
        </p:nvGrpSpPr>
        <p:grpSpPr>
          <a:xfrm>
            <a:off x="7321475" y="4012325"/>
            <a:ext cx="1130100" cy="1122249"/>
            <a:chOff x="7321475" y="3637625"/>
            <a:chExt cx="1130100" cy="1122249"/>
          </a:xfrm>
        </p:grpSpPr>
        <p:sp>
          <p:nvSpPr>
            <p:cNvPr id="306" name="Google Shape;306;p22"/>
            <p:cNvSpPr/>
            <p:nvPr/>
          </p:nvSpPr>
          <p:spPr>
            <a:xfrm>
              <a:off x="7321475" y="363762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1</a:t>
              </a:r>
              <a:endParaRPr sz="1300"/>
            </a:p>
          </p:txBody>
        </p:sp>
        <p:sp>
          <p:nvSpPr>
            <p:cNvPr id="307" name="Google Shape;307;p22"/>
            <p:cNvSpPr/>
            <p:nvPr/>
          </p:nvSpPr>
          <p:spPr>
            <a:xfrm>
              <a:off x="7321475" y="4022047"/>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a:t>
              </a:r>
              <a:r>
                <a:rPr lang="en" sz="1300">
                  <a:solidFill>
                    <a:srgbClr val="FFFFFF"/>
                  </a:solidFill>
                  <a:latin typeface="Calibri"/>
                  <a:ea typeface="Calibri"/>
                  <a:cs typeface="Calibri"/>
                  <a:sym typeface="Calibri"/>
                </a:rPr>
                <a:t>2</a:t>
              </a:r>
              <a:endParaRPr sz="1300"/>
            </a:p>
          </p:txBody>
        </p:sp>
        <p:sp>
          <p:nvSpPr>
            <p:cNvPr id="308" name="Google Shape;308;p22"/>
            <p:cNvSpPr/>
            <p:nvPr/>
          </p:nvSpPr>
          <p:spPr>
            <a:xfrm>
              <a:off x="7321475" y="4406474"/>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a:t>
              </a:r>
              <a:r>
                <a:rPr lang="en" sz="1300">
                  <a:solidFill>
                    <a:srgbClr val="FFFFFF"/>
                  </a:solidFill>
                  <a:latin typeface="Calibri"/>
                  <a:ea typeface="Calibri"/>
                  <a:cs typeface="Calibri"/>
                  <a:sym typeface="Calibri"/>
                </a:rPr>
                <a:t>3</a:t>
              </a:r>
              <a:endParaRPr sz="1300"/>
            </a:p>
          </p:txBody>
        </p:sp>
      </p:grpSp>
      <p:cxnSp>
        <p:nvCxnSpPr>
          <p:cNvPr id="309" name="Google Shape;309;p22"/>
          <p:cNvCxnSpPr>
            <a:stCxn id="288" idx="3"/>
            <a:endCxn id="293" idx="1"/>
          </p:cNvCxnSpPr>
          <p:nvPr/>
        </p:nvCxnSpPr>
        <p:spPr>
          <a:xfrm flipH="1" rot="10800000">
            <a:off x="5097453" y="2367181"/>
            <a:ext cx="2082900" cy="1775700"/>
          </a:xfrm>
          <a:prstGeom prst="straightConnector1">
            <a:avLst/>
          </a:prstGeom>
          <a:noFill/>
          <a:ln cap="flat" cmpd="sng" w="9525">
            <a:solidFill>
              <a:srgbClr val="4472C4"/>
            </a:solidFill>
            <a:prstDash val="solid"/>
            <a:miter lim="800000"/>
            <a:headEnd len="sm" w="sm" type="none"/>
            <a:tailEnd len="med" w="med" type="triangle"/>
          </a:ln>
        </p:spPr>
      </p:cxnSp>
      <p:cxnSp>
        <p:nvCxnSpPr>
          <p:cNvPr id="310" name="Google Shape;310;p22"/>
          <p:cNvCxnSpPr>
            <a:stCxn id="290" idx="3"/>
            <a:endCxn id="288" idx="1"/>
          </p:cNvCxnSpPr>
          <p:nvPr/>
        </p:nvCxnSpPr>
        <p:spPr>
          <a:xfrm flipH="1" rot="10800000">
            <a:off x="3175997" y="4142920"/>
            <a:ext cx="663600" cy="684000"/>
          </a:xfrm>
          <a:prstGeom prst="bentConnector3">
            <a:avLst>
              <a:gd fmla="val 49997" name="adj1"/>
            </a:avLst>
          </a:prstGeom>
          <a:noFill/>
          <a:ln cap="flat" cmpd="sng" w="9525">
            <a:solidFill>
              <a:srgbClr val="4472C4"/>
            </a:solidFill>
            <a:prstDash val="solid"/>
            <a:miter lim="8000"/>
            <a:headEnd len="sm" w="sm" type="none"/>
            <a:tailEnd len="med" w="med" type="triangle"/>
          </a:ln>
        </p:spPr>
      </p:cxnSp>
      <p:cxnSp>
        <p:nvCxnSpPr>
          <p:cNvPr id="311" name="Google Shape;311;p22"/>
          <p:cNvCxnSpPr>
            <a:stCxn id="290" idx="3"/>
            <a:endCxn id="289" idx="1"/>
          </p:cNvCxnSpPr>
          <p:nvPr/>
        </p:nvCxnSpPr>
        <p:spPr>
          <a:xfrm>
            <a:off x="3175997" y="4826920"/>
            <a:ext cx="669000" cy="343800"/>
          </a:xfrm>
          <a:prstGeom prst="bentConnector3">
            <a:avLst>
              <a:gd fmla="val 49997" name="adj1"/>
            </a:avLst>
          </a:prstGeom>
          <a:noFill/>
          <a:ln cap="flat" cmpd="sng" w="9525">
            <a:solidFill>
              <a:srgbClr val="4472C4"/>
            </a:solidFill>
            <a:prstDash val="solid"/>
            <a:miter lim="8000"/>
            <a:headEnd len="sm" w="sm" type="none"/>
            <a:tailEnd len="med" w="med" type="triangle"/>
          </a:ln>
        </p:spPr>
      </p:cxnSp>
      <p:cxnSp>
        <p:nvCxnSpPr>
          <p:cNvPr id="312" name="Google Shape;312;p22"/>
          <p:cNvCxnSpPr>
            <a:stCxn id="290" idx="3"/>
            <a:endCxn id="292" idx="1"/>
          </p:cNvCxnSpPr>
          <p:nvPr/>
        </p:nvCxnSpPr>
        <p:spPr>
          <a:xfrm>
            <a:off x="3175997" y="4826920"/>
            <a:ext cx="663600" cy="1087500"/>
          </a:xfrm>
          <a:prstGeom prst="bentConnector3">
            <a:avLst>
              <a:gd fmla="val 49997" name="adj1"/>
            </a:avLst>
          </a:prstGeom>
          <a:noFill/>
          <a:ln cap="flat" cmpd="sng" w="9525">
            <a:solidFill>
              <a:srgbClr val="4472C4"/>
            </a:solidFill>
            <a:prstDash val="solid"/>
            <a:miter lim="8000"/>
            <a:headEnd len="sm" w="sm" type="none"/>
            <a:tailEnd len="med" w="med" type="triangle"/>
          </a:ln>
        </p:spPr>
      </p:cxnSp>
      <p:sp>
        <p:nvSpPr>
          <p:cNvPr id="313" name="Google Shape;313;p22"/>
          <p:cNvSpPr txBox="1"/>
          <p:nvPr/>
        </p:nvSpPr>
        <p:spPr>
          <a:xfrm>
            <a:off x="7387000" y="2867050"/>
            <a:ext cx="951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MFS Servers</a:t>
            </a:r>
            <a:endParaRPr sz="1200"/>
          </a:p>
        </p:txBody>
      </p:sp>
      <p:grpSp>
        <p:nvGrpSpPr>
          <p:cNvPr id="314" name="Google Shape;314;p22"/>
          <p:cNvGrpSpPr/>
          <p:nvPr/>
        </p:nvGrpSpPr>
        <p:grpSpPr>
          <a:xfrm>
            <a:off x="7321475" y="5244900"/>
            <a:ext cx="1130100" cy="1121238"/>
            <a:chOff x="7321475" y="4973825"/>
            <a:chExt cx="1130100" cy="1121238"/>
          </a:xfrm>
        </p:grpSpPr>
        <p:sp>
          <p:nvSpPr>
            <p:cNvPr id="295" name="Google Shape;295;p22"/>
            <p:cNvSpPr/>
            <p:nvPr/>
          </p:nvSpPr>
          <p:spPr>
            <a:xfrm>
              <a:off x="7321475" y="497382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a:t>
              </a:r>
              <a:r>
                <a:rPr lang="en" sz="1300">
                  <a:solidFill>
                    <a:srgbClr val="FFFFFF"/>
                  </a:solidFill>
                  <a:latin typeface="Calibri"/>
                  <a:ea typeface="Calibri"/>
                  <a:cs typeface="Calibri"/>
                  <a:sym typeface="Calibri"/>
                </a:rPr>
                <a:t> 1</a:t>
              </a:r>
              <a:endParaRPr sz="1300"/>
            </a:p>
          </p:txBody>
        </p:sp>
        <p:sp>
          <p:nvSpPr>
            <p:cNvPr id="315" name="Google Shape;315;p22"/>
            <p:cNvSpPr/>
            <p:nvPr/>
          </p:nvSpPr>
          <p:spPr>
            <a:xfrm>
              <a:off x="7321475" y="5357738"/>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 2</a:t>
              </a:r>
              <a:endParaRPr sz="1300"/>
            </a:p>
          </p:txBody>
        </p:sp>
        <p:sp>
          <p:nvSpPr>
            <p:cNvPr id="316" name="Google Shape;316;p22"/>
            <p:cNvSpPr/>
            <p:nvPr/>
          </p:nvSpPr>
          <p:spPr>
            <a:xfrm>
              <a:off x="7321475" y="5741663"/>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 </a:t>
              </a:r>
              <a:r>
                <a:rPr lang="en" sz="1300">
                  <a:solidFill>
                    <a:srgbClr val="FFFFFF"/>
                  </a:solidFill>
                  <a:latin typeface="Calibri"/>
                  <a:ea typeface="Calibri"/>
                  <a:cs typeface="Calibri"/>
                  <a:sym typeface="Calibri"/>
                </a:rPr>
                <a:t>3</a:t>
              </a:r>
              <a:endParaRPr sz="1300"/>
            </a:p>
          </p:txBody>
        </p:sp>
      </p:grpSp>
      <p:cxnSp>
        <p:nvCxnSpPr>
          <p:cNvPr id="317" name="Google Shape;317;p22"/>
          <p:cNvCxnSpPr>
            <a:stCxn id="292" idx="3"/>
            <a:endCxn id="315" idx="1"/>
          </p:cNvCxnSpPr>
          <p:nvPr/>
        </p:nvCxnSpPr>
        <p:spPr>
          <a:xfrm flipH="1" rot="10800000">
            <a:off x="5097454" y="5805462"/>
            <a:ext cx="2223900" cy="108900"/>
          </a:xfrm>
          <a:prstGeom prst="straightConnector1">
            <a:avLst/>
          </a:prstGeom>
          <a:noFill/>
          <a:ln cap="flat" cmpd="sng" w="9525">
            <a:solidFill>
              <a:srgbClr val="4472C4"/>
            </a:solidFill>
            <a:prstDash val="solid"/>
            <a:miter lim="800000"/>
            <a:headEnd len="sm" w="sm" type="none"/>
            <a:tailEnd len="med" w="med" type="triangle"/>
          </a:ln>
        </p:spPr>
      </p:cxnSp>
      <p:cxnSp>
        <p:nvCxnSpPr>
          <p:cNvPr id="318" name="Google Shape;318;p22"/>
          <p:cNvCxnSpPr>
            <a:stCxn id="292" idx="3"/>
            <a:endCxn id="316" idx="1"/>
          </p:cNvCxnSpPr>
          <p:nvPr/>
        </p:nvCxnSpPr>
        <p:spPr>
          <a:xfrm>
            <a:off x="5097454" y="5914362"/>
            <a:ext cx="2223900" cy="275100"/>
          </a:xfrm>
          <a:prstGeom prst="straightConnector1">
            <a:avLst/>
          </a:prstGeom>
          <a:noFill/>
          <a:ln cap="flat" cmpd="sng" w="9525">
            <a:solidFill>
              <a:srgbClr val="4472C4"/>
            </a:solidFill>
            <a:prstDash val="solid"/>
            <a:miter lim="800000"/>
            <a:headEnd len="sm" w="sm" type="none"/>
            <a:tailEnd len="med" w="med" type="triangle"/>
          </a:ln>
        </p:spPr>
      </p:cxnSp>
      <p:sp>
        <p:nvSpPr>
          <p:cNvPr id="319" name="Google Shape;319;p22"/>
          <p:cNvSpPr txBox="1"/>
          <p:nvPr/>
        </p:nvSpPr>
        <p:spPr>
          <a:xfrm>
            <a:off x="5515125" y="5805450"/>
            <a:ext cx="1666200" cy="80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7</a:t>
            </a:r>
            <a:r>
              <a:rPr lang="en" sz="1200">
                <a:solidFill>
                  <a:srgbClr val="000000"/>
                </a:solidFill>
                <a:latin typeface="Calibri"/>
                <a:ea typeface="Calibri"/>
                <a:cs typeface="Calibri"/>
                <a:sym typeface="Calibri"/>
              </a:rPr>
              <a:t>. </a:t>
            </a:r>
            <a:r>
              <a:rPr lang="en" sz="1200">
                <a:latin typeface="Calibri"/>
                <a:ea typeface="Calibri"/>
                <a:cs typeface="Calibri"/>
                <a:sym typeface="Calibri"/>
              </a:rPr>
              <a:t>After master back online, </a:t>
            </a:r>
            <a:r>
              <a:rPr lang="en" sz="1100"/>
              <a:t>check file(content) on all clients</a:t>
            </a:r>
            <a:endParaRPr sz="1200"/>
          </a:p>
        </p:txBody>
      </p:sp>
      <p:grpSp>
        <p:nvGrpSpPr>
          <p:cNvPr id="320" name="Google Shape;320;p22"/>
          <p:cNvGrpSpPr/>
          <p:nvPr/>
        </p:nvGrpSpPr>
        <p:grpSpPr>
          <a:xfrm>
            <a:off x="7319225" y="3174550"/>
            <a:ext cx="1130100" cy="343800"/>
            <a:chOff x="7321600" y="5243650"/>
            <a:chExt cx="1130100" cy="343800"/>
          </a:xfrm>
        </p:grpSpPr>
        <p:sp>
          <p:nvSpPr>
            <p:cNvPr id="321" name="Google Shape;321;p22"/>
            <p:cNvSpPr/>
            <p:nvPr/>
          </p:nvSpPr>
          <p:spPr>
            <a:xfrm>
              <a:off x="7321600" y="5243650"/>
              <a:ext cx="1130100" cy="34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22"/>
            <p:cNvCxnSpPr>
              <a:stCxn id="321" idx="3"/>
              <a:endCxn id="321" idx="1"/>
            </p:cNvCxnSpPr>
            <p:nvPr/>
          </p:nvCxnSpPr>
          <p:spPr>
            <a:xfrm rot="10800000">
              <a:off x="7321600" y="5415550"/>
              <a:ext cx="1130100" cy="0"/>
            </a:xfrm>
            <a:prstGeom prst="straightConnector1">
              <a:avLst/>
            </a:prstGeom>
            <a:noFill/>
            <a:ln cap="flat" cmpd="sng" w="19050">
              <a:solidFill>
                <a:srgbClr val="FF0000"/>
              </a:solidFill>
              <a:prstDash val="solid"/>
              <a:round/>
              <a:headEnd len="sm" w="sm" type="none"/>
              <a:tailEnd len="sm" w="sm" type="none"/>
            </a:ln>
          </p:spPr>
        </p:cxnSp>
      </p:grpSp>
      <p:sp>
        <p:nvSpPr>
          <p:cNvPr id="323" name="Google Shape;323;p22"/>
          <p:cNvSpPr txBox="1"/>
          <p:nvPr/>
        </p:nvSpPr>
        <p:spPr>
          <a:xfrm>
            <a:off x="729450" y="2295500"/>
            <a:ext cx="60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MFS Server Structure: </a:t>
            </a:r>
            <a:endParaRPr b="1" sz="1200"/>
          </a:p>
          <a:p>
            <a:pPr indent="0" lvl="0" marL="0" rtl="0" algn="l">
              <a:lnSpc>
                <a:spcPct val="115000"/>
              </a:lnSpc>
              <a:spcBef>
                <a:spcPts val="0"/>
              </a:spcBef>
              <a:spcAft>
                <a:spcPts val="0"/>
              </a:spcAft>
              <a:buNone/>
            </a:pPr>
            <a:r>
              <a:rPr lang="en" sz="1200"/>
              <a:t>1 master + 1 metalogger + 3 chunkservers + 3 client servers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100"/>
                                        <p:tgtEl>
                                          <p:spTgt spid="293"/>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200"/>
                                        <p:tgtEl>
                                          <p:spTgt spid="309"/>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200"/>
                                        <p:tgtEl>
                                          <p:spTgt spid="320"/>
                                        </p:tgtEl>
                                      </p:cBhvr>
                                    </p:animEffect>
                                    <p:set>
                                      <p:cBhvr>
                                        <p:cTn dur="1" fill="hold">
                                          <p:stCondLst>
                                            <p:cond delay="1200"/>
                                          </p:stCondLst>
                                        </p:cTn>
                                        <p:tgtEl>
                                          <p:spTgt spid="3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1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p23"/>
          <p:cNvGrpSpPr/>
          <p:nvPr/>
        </p:nvGrpSpPr>
        <p:grpSpPr>
          <a:xfrm>
            <a:off x="5102853" y="3340095"/>
            <a:ext cx="2218500" cy="2849400"/>
            <a:chOff x="5102853" y="3340095"/>
            <a:chExt cx="2218500" cy="2849400"/>
          </a:xfrm>
        </p:grpSpPr>
        <p:grpSp>
          <p:nvGrpSpPr>
            <p:cNvPr id="329" name="Google Shape;329;p23"/>
            <p:cNvGrpSpPr/>
            <p:nvPr/>
          </p:nvGrpSpPr>
          <p:grpSpPr>
            <a:xfrm>
              <a:off x="5102853" y="3340095"/>
              <a:ext cx="2218500" cy="2081400"/>
              <a:chOff x="5102853" y="3340095"/>
              <a:chExt cx="2218500" cy="2081400"/>
            </a:xfrm>
          </p:grpSpPr>
          <p:cxnSp>
            <p:nvCxnSpPr>
              <p:cNvPr id="330" name="Google Shape;330;p23"/>
              <p:cNvCxnSpPr/>
              <p:nvPr/>
            </p:nvCxnSpPr>
            <p:spPr>
              <a:xfrm flipH="1" rot="10800000">
                <a:off x="5102853" y="4189095"/>
                <a:ext cx="2218500" cy="981600"/>
              </a:xfrm>
              <a:prstGeom prst="straightConnector1">
                <a:avLst/>
              </a:prstGeom>
              <a:noFill/>
              <a:ln cap="flat" cmpd="sng" w="9525">
                <a:solidFill>
                  <a:srgbClr val="4472C4"/>
                </a:solidFill>
                <a:prstDash val="solid"/>
                <a:miter lim="800000"/>
                <a:headEnd len="sm" w="sm" type="none"/>
                <a:tailEnd len="med" w="med" type="triangle"/>
              </a:ln>
            </p:spPr>
          </p:cxnSp>
          <p:cxnSp>
            <p:nvCxnSpPr>
              <p:cNvPr id="331" name="Google Shape;331;p23"/>
              <p:cNvCxnSpPr/>
              <p:nvPr/>
            </p:nvCxnSpPr>
            <p:spPr>
              <a:xfrm flipH="1" rot="10800000">
                <a:off x="5102853" y="3340095"/>
                <a:ext cx="2218500" cy="1830600"/>
              </a:xfrm>
              <a:prstGeom prst="straightConnector1">
                <a:avLst/>
              </a:prstGeom>
              <a:noFill/>
              <a:ln cap="flat" cmpd="sng" w="9525">
                <a:solidFill>
                  <a:srgbClr val="4472C4"/>
                </a:solidFill>
                <a:prstDash val="solid"/>
                <a:miter lim="800000"/>
                <a:headEnd len="sm" w="sm" type="none"/>
                <a:tailEnd len="med" w="med" type="triangle"/>
              </a:ln>
            </p:spPr>
          </p:cxnSp>
          <p:cxnSp>
            <p:nvCxnSpPr>
              <p:cNvPr id="332" name="Google Shape;332;p23"/>
              <p:cNvCxnSpPr/>
              <p:nvPr/>
            </p:nvCxnSpPr>
            <p:spPr>
              <a:xfrm flipH="1" rot="10800000">
                <a:off x="5102853" y="4573395"/>
                <a:ext cx="2218500" cy="597300"/>
              </a:xfrm>
              <a:prstGeom prst="straightConnector1">
                <a:avLst/>
              </a:prstGeom>
              <a:noFill/>
              <a:ln cap="flat" cmpd="sng" w="9525">
                <a:solidFill>
                  <a:srgbClr val="4472C4"/>
                </a:solidFill>
                <a:prstDash val="solid"/>
                <a:miter lim="800000"/>
                <a:headEnd len="sm" w="sm" type="none"/>
                <a:tailEnd len="med" w="med" type="triangle"/>
              </a:ln>
            </p:spPr>
          </p:cxnSp>
          <p:cxnSp>
            <p:nvCxnSpPr>
              <p:cNvPr id="333" name="Google Shape;333;p23"/>
              <p:cNvCxnSpPr/>
              <p:nvPr/>
            </p:nvCxnSpPr>
            <p:spPr>
              <a:xfrm>
                <a:off x="5102853" y="5170695"/>
                <a:ext cx="2218500" cy="250800"/>
              </a:xfrm>
              <a:prstGeom prst="straightConnector1">
                <a:avLst/>
              </a:prstGeom>
              <a:noFill/>
              <a:ln cap="flat" cmpd="sng" w="9525">
                <a:solidFill>
                  <a:srgbClr val="4472C4"/>
                </a:solidFill>
                <a:prstDash val="solid"/>
                <a:miter lim="800000"/>
                <a:headEnd len="sm" w="sm" type="none"/>
                <a:tailEnd len="med" w="med" type="triangle"/>
              </a:ln>
            </p:spPr>
          </p:cxnSp>
          <p:cxnSp>
            <p:nvCxnSpPr>
              <p:cNvPr id="334" name="Google Shape;334;p23"/>
              <p:cNvCxnSpPr/>
              <p:nvPr/>
            </p:nvCxnSpPr>
            <p:spPr>
              <a:xfrm flipH="1" rot="10800000">
                <a:off x="5102853" y="3724695"/>
                <a:ext cx="2218500" cy="1446000"/>
              </a:xfrm>
              <a:prstGeom prst="straightConnector1">
                <a:avLst/>
              </a:prstGeom>
              <a:noFill/>
              <a:ln cap="flat" cmpd="sng" w="9525">
                <a:solidFill>
                  <a:srgbClr val="4472C4"/>
                </a:solidFill>
                <a:prstDash val="solid"/>
                <a:miter lim="800000"/>
                <a:headEnd len="sm" w="sm" type="none"/>
                <a:tailEnd len="med" w="med" type="triangle"/>
              </a:ln>
            </p:spPr>
          </p:cxnSp>
          <p:cxnSp>
            <p:nvCxnSpPr>
              <p:cNvPr id="335" name="Google Shape;335;p23"/>
              <p:cNvCxnSpPr/>
              <p:nvPr/>
            </p:nvCxnSpPr>
            <p:spPr>
              <a:xfrm flipH="1" rot="10800000">
                <a:off x="5102853" y="4957995"/>
                <a:ext cx="2218500" cy="212700"/>
              </a:xfrm>
              <a:prstGeom prst="straightConnector1">
                <a:avLst/>
              </a:prstGeom>
              <a:noFill/>
              <a:ln cap="flat" cmpd="sng" w="9525">
                <a:solidFill>
                  <a:srgbClr val="4472C4"/>
                </a:solidFill>
                <a:prstDash val="solid"/>
                <a:miter lim="800000"/>
                <a:headEnd len="sm" w="sm" type="none"/>
                <a:tailEnd len="med" w="med" type="triangle"/>
              </a:ln>
            </p:spPr>
          </p:cxnSp>
        </p:grpSp>
        <p:cxnSp>
          <p:nvCxnSpPr>
            <p:cNvPr id="336" name="Google Shape;336;p23"/>
            <p:cNvCxnSpPr/>
            <p:nvPr/>
          </p:nvCxnSpPr>
          <p:spPr>
            <a:xfrm>
              <a:off x="5102853" y="5170695"/>
              <a:ext cx="2218500" cy="634800"/>
            </a:xfrm>
            <a:prstGeom prst="straightConnector1">
              <a:avLst/>
            </a:prstGeom>
            <a:noFill/>
            <a:ln cap="flat" cmpd="sng" w="9525">
              <a:solidFill>
                <a:srgbClr val="4472C4"/>
              </a:solidFill>
              <a:prstDash val="solid"/>
              <a:miter lim="800000"/>
              <a:headEnd len="sm" w="sm" type="none"/>
              <a:tailEnd len="med" w="med" type="triangle"/>
            </a:ln>
          </p:spPr>
        </p:cxnSp>
        <p:cxnSp>
          <p:nvCxnSpPr>
            <p:cNvPr id="337" name="Google Shape;337;p23"/>
            <p:cNvCxnSpPr/>
            <p:nvPr/>
          </p:nvCxnSpPr>
          <p:spPr>
            <a:xfrm>
              <a:off x="5102853" y="5170695"/>
              <a:ext cx="2218500" cy="1018800"/>
            </a:xfrm>
            <a:prstGeom prst="straightConnector1">
              <a:avLst/>
            </a:prstGeom>
            <a:noFill/>
            <a:ln cap="flat" cmpd="sng" w="9525">
              <a:solidFill>
                <a:srgbClr val="4472C4"/>
              </a:solidFill>
              <a:prstDash val="solid"/>
              <a:miter lim="800000"/>
              <a:headEnd len="sm" w="sm" type="none"/>
              <a:tailEnd len="med" w="med" type="triangle"/>
            </a:ln>
          </p:spPr>
        </p:cxnSp>
      </p:grpSp>
      <p:sp>
        <p:nvSpPr>
          <p:cNvPr id="338" name="Google Shape;338;p23"/>
          <p:cNvSpPr/>
          <p:nvPr/>
        </p:nvSpPr>
        <p:spPr>
          <a:xfrm>
            <a:off x="7180625" y="2867050"/>
            <a:ext cx="1412100" cy="36288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339" name="Google Shape;339;p23"/>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Failure Scenario 4</a:t>
            </a:r>
            <a:endParaRPr sz="2500"/>
          </a:p>
        </p:txBody>
      </p:sp>
      <p:sp>
        <p:nvSpPr>
          <p:cNvPr id="340" name="Google Shape;340;p23"/>
          <p:cNvSpPr/>
          <p:nvPr/>
        </p:nvSpPr>
        <p:spPr>
          <a:xfrm>
            <a:off x="554876" y="4605075"/>
            <a:ext cx="663600" cy="279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FFFFFF"/>
                </a:solidFill>
                <a:latin typeface="Calibri"/>
                <a:ea typeface="Calibri"/>
                <a:cs typeface="Calibri"/>
                <a:sym typeface="Calibri"/>
              </a:rPr>
              <a:t>User</a:t>
            </a:r>
            <a:endParaRPr sz="1200"/>
          </a:p>
        </p:txBody>
      </p:sp>
      <p:sp>
        <p:nvSpPr>
          <p:cNvPr id="341" name="Google Shape;341;p23"/>
          <p:cNvSpPr/>
          <p:nvPr/>
        </p:nvSpPr>
        <p:spPr>
          <a:xfrm>
            <a:off x="1529875" y="2994525"/>
            <a:ext cx="3845100" cy="35007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2000" u="none" cap="none" strike="noStrike">
                <a:solidFill>
                  <a:srgbClr val="000000"/>
                </a:solidFill>
                <a:latin typeface="Calibri"/>
                <a:ea typeface="Calibri"/>
                <a:cs typeface="Calibri"/>
                <a:sym typeface="Calibri"/>
              </a:rPr>
              <a:t>Management VM</a:t>
            </a:r>
            <a:endParaRPr sz="2000"/>
          </a:p>
        </p:txBody>
      </p:sp>
      <p:sp>
        <p:nvSpPr>
          <p:cNvPr id="342" name="Google Shape;342;p23"/>
          <p:cNvSpPr/>
          <p:nvPr/>
        </p:nvSpPr>
        <p:spPr>
          <a:xfrm>
            <a:off x="3839553" y="3666031"/>
            <a:ext cx="1257900" cy="9537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Terraform (create, start, stop, destroy VMs)</a:t>
            </a:r>
            <a:endParaRPr sz="1300"/>
          </a:p>
        </p:txBody>
      </p:sp>
      <p:sp>
        <p:nvSpPr>
          <p:cNvPr id="343" name="Google Shape;343;p23"/>
          <p:cNvSpPr/>
          <p:nvPr/>
        </p:nvSpPr>
        <p:spPr>
          <a:xfrm>
            <a:off x="3844953" y="4750395"/>
            <a:ext cx="1257900" cy="840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Ansible (configure VMs/environments)</a:t>
            </a:r>
            <a:endParaRPr sz="1300"/>
          </a:p>
        </p:txBody>
      </p:sp>
      <p:sp>
        <p:nvSpPr>
          <p:cNvPr id="344" name="Google Shape;344;p23"/>
          <p:cNvSpPr/>
          <p:nvPr/>
        </p:nvSpPr>
        <p:spPr>
          <a:xfrm>
            <a:off x="1763897" y="4637770"/>
            <a:ext cx="1412100" cy="3783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Workflow Engine (</a:t>
            </a:r>
            <a:r>
              <a:rPr lang="en" sz="1300">
                <a:solidFill>
                  <a:srgbClr val="FFFFFF"/>
                </a:solidFill>
                <a:latin typeface="Calibri"/>
                <a:ea typeface="Calibri"/>
                <a:cs typeface="Calibri"/>
                <a:sym typeface="Calibri"/>
              </a:rPr>
              <a:t>Python</a:t>
            </a:r>
            <a:r>
              <a:rPr b="0" i="0" lang="en" sz="1300" u="none" cap="none" strike="noStrike">
                <a:solidFill>
                  <a:srgbClr val="FFFFFF"/>
                </a:solidFill>
                <a:latin typeface="Calibri"/>
                <a:ea typeface="Calibri"/>
                <a:cs typeface="Calibri"/>
                <a:sym typeface="Calibri"/>
              </a:rPr>
              <a:t>)</a:t>
            </a:r>
            <a:endParaRPr sz="1300"/>
          </a:p>
        </p:txBody>
      </p:sp>
      <p:cxnSp>
        <p:nvCxnSpPr>
          <p:cNvPr id="345" name="Google Shape;345;p23"/>
          <p:cNvCxnSpPr>
            <a:stCxn id="340" idx="3"/>
            <a:endCxn id="341" idx="1"/>
          </p:cNvCxnSpPr>
          <p:nvPr/>
        </p:nvCxnSpPr>
        <p:spPr>
          <a:xfrm>
            <a:off x="1218476" y="4744875"/>
            <a:ext cx="311400" cy="0"/>
          </a:xfrm>
          <a:prstGeom prst="straightConnector1">
            <a:avLst/>
          </a:prstGeom>
          <a:noFill/>
          <a:ln cap="flat" cmpd="sng" w="9525">
            <a:solidFill>
              <a:srgbClr val="4472C4"/>
            </a:solidFill>
            <a:prstDash val="solid"/>
            <a:miter lim="800000"/>
            <a:headEnd len="sm" w="sm" type="none"/>
            <a:tailEnd len="med" w="med" type="triangle"/>
          </a:ln>
        </p:spPr>
      </p:cxnSp>
      <p:sp>
        <p:nvSpPr>
          <p:cNvPr id="346" name="Google Shape;346;p23"/>
          <p:cNvSpPr/>
          <p:nvPr/>
        </p:nvSpPr>
        <p:spPr>
          <a:xfrm>
            <a:off x="3839554" y="5721612"/>
            <a:ext cx="1257900" cy="3855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SSH/SCP/SFTP</a:t>
            </a:r>
            <a:endParaRPr sz="1300"/>
          </a:p>
        </p:txBody>
      </p:sp>
      <p:sp>
        <p:nvSpPr>
          <p:cNvPr id="347" name="Google Shape;347;p23"/>
          <p:cNvSpPr/>
          <p:nvPr/>
        </p:nvSpPr>
        <p:spPr>
          <a:xfrm>
            <a:off x="7180474" y="2053575"/>
            <a:ext cx="1412100" cy="6270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OpenStack</a:t>
            </a:r>
            <a:endParaRPr sz="1300"/>
          </a:p>
        </p:txBody>
      </p:sp>
      <p:cxnSp>
        <p:nvCxnSpPr>
          <p:cNvPr id="348" name="Google Shape;348;p23"/>
          <p:cNvCxnSpPr>
            <a:stCxn id="346" idx="3"/>
            <a:endCxn id="349" idx="1"/>
          </p:cNvCxnSpPr>
          <p:nvPr/>
        </p:nvCxnSpPr>
        <p:spPr>
          <a:xfrm flipH="1" rot="10800000">
            <a:off x="5097454" y="5421462"/>
            <a:ext cx="2223900" cy="492900"/>
          </a:xfrm>
          <a:prstGeom prst="straightConnector1">
            <a:avLst/>
          </a:prstGeom>
          <a:noFill/>
          <a:ln cap="flat" cmpd="sng" w="9525">
            <a:solidFill>
              <a:srgbClr val="4472C4"/>
            </a:solidFill>
            <a:prstDash val="solid"/>
            <a:miter lim="800000"/>
            <a:headEnd len="sm" w="sm" type="none"/>
            <a:tailEnd len="med" w="med" type="triangle"/>
          </a:ln>
        </p:spPr>
      </p:cxnSp>
      <p:sp>
        <p:nvSpPr>
          <p:cNvPr id="350" name="Google Shape;350;p23"/>
          <p:cNvSpPr txBox="1"/>
          <p:nvPr/>
        </p:nvSpPr>
        <p:spPr>
          <a:xfrm>
            <a:off x="5514000" y="2994525"/>
            <a:ext cx="1509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1. </a:t>
            </a:r>
            <a:r>
              <a:rPr b="0" i="0" lang="en" sz="1200" u="none" cap="none" strike="noStrike">
                <a:solidFill>
                  <a:srgbClr val="000000"/>
                </a:solidFill>
                <a:latin typeface="Calibri"/>
                <a:ea typeface="Calibri"/>
                <a:cs typeface="Calibri"/>
                <a:sym typeface="Calibri"/>
              </a:rPr>
              <a:t>Create VMs</a:t>
            </a:r>
            <a:endParaRPr sz="1200"/>
          </a:p>
          <a:p>
            <a:pPr indent="0" lvl="0" marL="0" marR="0" rtl="0" algn="l">
              <a:spcBef>
                <a:spcPts val="0"/>
              </a:spcBef>
              <a:spcAft>
                <a:spcPts val="0"/>
              </a:spcAft>
              <a:buNone/>
            </a:pPr>
            <a:r>
              <a:rPr lang="en" sz="1200">
                <a:solidFill>
                  <a:srgbClr val="000000"/>
                </a:solidFill>
                <a:latin typeface="Calibri"/>
                <a:ea typeface="Calibri"/>
                <a:cs typeface="Calibri"/>
                <a:sym typeface="Calibri"/>
              </a:rPr>
              <a:t>2. </a:t>
            </a:r>
            <a:r>
              <a:rPr b="0" i="0" lang="en" sz="1200" u="none" cap="none" strike="noStrike">
                <a:solidFill>
                  <a:srgbClr val="000000"/>
                </a:solidFill>
                <a:latin typeface="Calibri"/>
                <a:ea typeface="Calibri"/>
                <a:cs typeface="Calibri"/>
                <a:sym typeface="Calibri"/>
              </a:rPr>
              <a:t>Start VMs</a:t>
            </a:r>
            <a:endParaRPr sz="1200"/>
          </a:p>
        </p:txBody>
      </p:sp>
      <p:sp>
        <p:nvSpPr>
          <p:cNvPr id="351" name="Google Shape;351;p23"/>
          <p:cNvSpPr txBox="1"/>
          <p:nvPr/>
        </p:nvSpPr>
        <p:spPr>
          <a:xfrm>
            <a:off x="5508600" y="4570750"/>
            <a:ext cx="153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200" u="none" cap="none" strike="noStrike">
                <a:solidFill>
                  <a:srgbClr val="000000"/>
                </a:solidFill>
                <a:latin typeface="Calibri"/>
                <a:ea typeface="Calibri"/>
                <a:cs typeface="Calibri"/>
                <a:sym typeface="Calibri"/>
              </a:rPr>
              <a:t>3. Set up M</a:t>
            </a:r>
            <a:r>
              <a:rPr lang="en" sz="1200">
                <a:solidFill>
                  <a:srgbClr val="000000"/>
                </a:solidFill>
                <a:latin typeface="Calibri"/>
                <a:ea typeface="Calibri"/>
                <a:cs typeface="Calibri"/>
                <a:sym typeface="Calibri"/>
              </a:rPr>
              <a:t>FS servers</a:t>
            </a:r>
            <a:endParaRPr sz="1200"/>
          </a:p>
          <a:p>
            <a:pPr indent="0" lvl="0" marL="0" marR="0" rtl="0" algn="l">
              <a:spcBef>
                <a:spcPts val="0"/>
              </a:spcBef>
              <a:spcAft>
                <a:spcPts val="0"/>
              </a:spcAft>
              <a:buNone/>
            </a:pPr>
            <a:r>
              <a:rPr lang="en" sz="1200">
                <a:solidFill>
                  <a:srgbClr val="000000"/>
                </a:solidFill>
                <a:latin typeface="Calibri"/>
                <a:ea typeface="Calibri"/>
                <a:cs typeface="Calibri"/>
                <a:sym typeface="Calibri"/>
              </a:rPr>
              <a:t>4. Run MFS</a:t>
            </a:r>
            <a:endParaRPr sz="1200"/>
          </a:p>
        </p:txBody>
      </p:sp>
      <p:sp>
        <p:nvSpPr>
          <p:cNvPr id="352" name="Google Shape;352;p23"/>
          <p:cNvSpPr txBox="1"/>
          <p:nvPr/>
        </p:nvSpPr>
        <p:spPr>
          <a:xfrm>
            <a:off x="5514000" y="5437050"/>
            <a:ext cx="153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5. </a:t>
            </a:r>
            <a:r>
              <a:rPr lang="en" sz="1200">
                <a:latin typeface="Calibri"/>
                <a:ea typeface="Calibri"/>
                <a:cs typeface="Calibri"/>
                <a:sym typeface="Calibri"/>
              </a:rPr>
              <a:t>Add file w/ char A through client1</a:t>
            </a:r>
            <a:endParaRPr sz="1200"/>
          </a:p>
        </p:txBody>
      </p:sp>
      <p:sp>
        <p:nvSpPr>
          <p:cNvPr id="353" name="Google Shape;353;p23"/>
          <p:cNvSpPr txBox="1"/>
          <p:nvPr/>
        </p:nvSpPr>
        <p:spPr>
          <a:xfrm>
            <a:off x="5514002" y="3382875"/>
            <a:ext cx="1666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7</a:t>
            </a:r>
            <a:r>
              <a:rPr lang="en" sz="1200">
                <a:solidFill>
                  <a:srgbClr val="000000"/>
                </a:solidFill>
                <a:latin typeface="Calibri"/>
                <a:ea typeface="Calibri"/>
                <a:cs typeface="Calibri"/>
                <a:sym typeface="Calibri"/>
              </a:rPr>
              <a:t>. </a:t>
            </a:r>
            <a:r>
              <a:rPr lang="en" sz="1200">
                <a:latin typeface="Calibri"/>
                <a:ea typeface="Calibri"/>
                <a:cs typeface="Calibri"/>
                <a:sym typeface="Calibri"/>
              </a:rPr>
              <a:t>Shut down client1 while writing</a:t>
            </a:r>
            <a:endParaRPr sz="1200"/>
          </a:p>
        </p:txBody>
      </p:sp>
      <p:sp>
        <p:nvSpPr>
          <p:cNvPr id="354" name="Google Shape;354;p23"/>
          <p:cNvSpPr txBox="1"/>
          <p:nvPr/>
        </p:nvSpPr>
        <p:spPr>
          <a:xfrm>
            <a:off x="5513996" y="3735426"/>
            <a:ext cx="891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9</a:t>
            </a:r>
            <a:r>
              <a:rPr lang="en" sz="1200">
                <a:solidFill>
                  <a:srgbClr val="000000"/>
                </a:solidFill>
                <a:latin typeface="Calibri"/>
                <a:ea typeface="Calibri"/>
                <a:cs typeface="Calibri"/>
                <a:sym typeface="Calibri"/>
              </a:rPr>
              <a:t>. destroy</a:t>
            </a:r>
            <a:endParaRPr sz="1200"/>
          </a:p>
        </p:txBody>
      </p:sp>
      <p:grpSp>
        <p:nvGrpSpPr>
          <p:cNvPr id="355" name="Google Shape;355;p23"/>
          <p:cNvGrpSpPr/>
          <p:nvPr/>
        </p:nvGrpSpPr>
        <p:grpSpPr>
          <a:xfrm>
            <a:off x="7321479" y="3163300"/>
            <a:ext cx="1130100" cy="738095"/>
            <a:chOff x="7321479" y="2778675"/>
            <a:chExt cx="1130100" cy="738095"/>
          </a:xfrm>
        </p:grpSpPr>
        <p:sp>
          <p:nvSpPr>
            <p:cNvPr id="356" name="Google Shape;356;p23"/>
            <p:cNvSpPr/>
            <p:nvPr/>
          </p:nvSpPr>
          <p:spPr>
            <a:xfrm>
              <a:off x="7321479" y="277867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master</a:t>
              </a:r>
              <a:endParaRPr sz="1300"/>
            </a:p>
          </p:txBody>
        </p:sp>
        <p:sp>
          <p:nvSpPr>
            <p:cNvPr id="357" name="Google Shape;357;p23"/>
            <p:cNvSpPr/>
            <p:nvPr/>
          </p:nvSpPr>
          <p:spPr>
            <a:xfrm>
              <a:off x="7321479" y="3163370"/>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metalogger</a:t>
              </a:r>
              <a:endParaRPr sz="1300"/>
            </a:p>
          </p:txBody>
        </p:sp>
      </p:grpSp>
      <p:cxnSp>
        <p:nvCxnSpPr>
          <p:cNvPr id="358" name="Google Shape;358;p23"/>
          <p:cNvCxnSpPr>
            <a:stCxn id="347" idx="2"/>
            <a:endCxn id="338" idx="0"/>
          </p:cNvCxnSpPr>
          <p:nvPr/>
        </p:nvCxnSpPr>
        <p:spPr>
          <a:xfrm>
            <a:off x="7886524" y="2680575"/>
            <a:ext cx="300" cy="186600"/>
          </a:xfrm>
          <a:prstGeom prst="straightConnector1">
            <a:avLst/>
          </a:prstGeom>
          <a:noFill/>
          <a:ln cap="flat" cmpd="sng" w="9525">
            <a:solidFill>
              <a:srgbClr val="4472C4"/>
            </a:solidFill>
            <a:prstDash val="solid"/>
            <a:miter lim="800000"/>
            <a:headEnd len="sm" w="sm" type="none"/>
            <a:tailEnd len="med" w="med" type="triangle"/>
          </a:ln>
        </p:spPr>
      </p:cxnSp>
      <p:grpSp>
        <p:nvGrpSpPr>
          <p:cNvPr id="359" name="Google Shape;359;p23"/>
          <p:cNvGrpSpPr/>
          <p:nvPr/>
        </p:nvGrpSpPr>
        <p:grpSpPr>
          <a:xfrm>
            <a:off x="7321475" y="4012325"/>
            <a:ext cx="1130100" cy="1122249"/>
            <a:chOff x="7321475" y="3637625"/>
            <a:chExt cx="1130100" cy="1122249"/>
          </a:xfrm>
        </p:grpSpPr>
        <p:sp>
          <p:nvSpPr>
            <p:cNvPr id="360" name="Google Shape;360;p23"/>
            <p:cNvSpPr/>
            <p:nvPr/>
          </p:nvSpPr>
          <p:spPr>
            <a:xfrm>
              <a:off x="7321475" y="363762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1</a:t>
              </a:r>
              <a:endParaRPr sz="1300"/>
            </a:p>
          </p:txBody>
        </p:sp>
        <p:sp>
          <p:nvSpPr>
            <p:cNvPr id="361" name="Google Shape;361;p23"/>
            <p:cNvSpPr/>
            <p:nvPr/>
          </p:nvSpPr>
          <p:spPr>
            <a:xfrm>
              <a:off x="7321475" y="4022047"/>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a:t>
              </a:r>
              <a:r>
                <a:rPr lang="en" sz="1300">
                  <a:solidFill>
                    <a:srgbClr val="FFFFFF"/>
                  </a:solidFill>
                  <a:latin typeface="Calibri"/>
                  <a:ea typeface="Calibri"/>
                  <a:cs typeface="Calibri"/>
                  <a:sym typeface="Calibri"/>
                </a:rPr>
                <a:t>2</a:t>
              </a:r>
              <a:endParaRPr sz="1300"/>
            </a:p>
          </p:txBody>
        </p:sp>
        <p:sp>
          <p:nvSpPr>
            <p:cNvPr id="362" name="Google Shape;362;p23"/>
            <p:cNvSpPr/>
            <p:nvPr/>
          </p:nvSpPr>
          <p:spPr>
            <a:xfrm>
              <a:off x="7321475" y="4406474"/>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a:t>
              </a:r>
              <a:r>
                <a:rPr lang="en" sz="1300">
                  <a:solidFill>
                    <a:srgbClr val="FFFFFF"/>
                  </a:solidFill>
                  <a:latin typeface="Calibri"/>
                  <a:ea typeface="Calibri"/>
                  <a:cs typeface="Calibri"/>
                  <a:sym typeface="Calibri"/>
                </a:rPr>
                <a:t>3</a:t>
              </a:r>
              <a:endParaRPr sz="1300"/>
            </a:p>
          </p:txBody>
        </p:sp>
      </p:grpSp>
      <p:cxnSp>
        <p:nvCxnSpPr>
          <p:cNvPr id="363" name="Google Shape;363;p23"/>
          <p:cNvCxnSpPr>
            <a:stCxn id="342" idx="3"/>
            <a:endCxn id="347" idx="1"/>
          </p:cNvCxnSpPr>
          <p:nvPr/>
        </p:nvCxnSpPr>
        <p:spPr>
          <a:xfrm flipH="1" rot="10800000">
            <a:off x="5097453" y="2367181"/>
            <a:ext cx="2082900" cy="1775700"/>
          </a:xfrm>
          <a:prstGeom prst="straightConnector1">
            <a:avLst/>
          </a:prstGeom>
          <a:noFill/>
          <a:ln cap="flat" cmpd="sng" w="9525">
            <a:solidFill>
              <a:srgbClr val="4472C4"/>
            </a:solidFill>
            <a:prstDash val="solid"/>
            <a:miter lim="800000"/>
            <a:headEnd len="sm" w="sm" type="none"/>
            <a:tailEnd len="med" w="med" type="triangle"/>
          </a:ln>
        </p:spPr>
      </p:cxnSp>
      <p:cxnSp>
        <p:nvCxnSpPr>
          <p:cNvPr id="364" name="Google Shape;364;p23"/>
          <p:cNvCxnSpPr>
            <a:stCxn id="344" idx="3"/>
            <a:endCxn id="342" idx="1"/>
          </p:cNvCxnSpPr>
          <p:nvPr/>
        </p:nvCxnSpPr>
        <p:spPr>
          <a:xfrm flipH="1" rot="10800000">
            <a:off x="3175997" y="4142920"/>
            <a:ext cx="663600" cy="684000"/>
          </a:xfrm>
          <a:prstGeom prst="bentConnector3">
            <a:avLst>
              <a:gd fmla="val 49997" name="adj1"/>
            </a:avLst>
          </a:prstGeom>
          <a:noFill/>
          <a:ln cap="flat" cmpd="sng" w="9525">
            <a:solidFill>
              <a:srgbClr val="4472C4"/>
            </a:solidFill>
            <a:prstDash val="solid"/>
            <a:miter lim="8000"/>
            <a:headEnd len="sm" w="sm" type="none"/>
            <a:tailEnd len="med" w="med" type="triangle"/>
          </a:ln>
        </p:spPr>
      </p:cxnSp>
      <p:cxnSp>
        <p:nvCxnSpPr>
          <p:cNvPr id="365" name="Google Shape;365;p23"/>
          <p:cNvCxnSpPr>
            <a:stCxn id="344" idx="3"/>
            <a:endCxn id="343" idx="1"/>
          </p:cNvCxnSpPr>
          <p:nvPr/>
        </p:nvCxnSpPr>
        <p:spPr>
          <a:xfrm>
            <a:off x="3175997" y="4826920"/>
            <a:ext cx="669000" cy="343800"/>
          </a:xfrm>
          <a:prstGeom prst="bentConnector3">
            <a:avLst>
              <a:gd fmla="val 49997" name="adj1"/>
            </a:avLst>
          </a:prstGeom>
          <a:noFill/>
          <a:ln cap="flat" cmpd="sng" w="9525">
            <a:solidFill>
              <a:srgbClr val="4472C4"/>
            </a:solidFill>
            <a:prstDash val="solid"/>
            <a:miter lim="8000"/>
            <a:headEnd len="sm" w="sm" type="none"/>
            <a:tailEnd len="med" w="med" type="triangle"/>
          </a:ln>
        </p:spPr>
      </p:cxnSp>
      <p:cxnSp>
        <p:nvCxnSpPr>
          <p:cNvPr id="366" name="Google Shape;366;p23"/>
          <p:cNvCxnSpPr>
            <a:stCxn id="344" idx="3"/>
            <a:endCxn id="346" idx="1"/>
          </p:cNvCxnSpPr>
          <p:nvPr/>
        </p:nvCxnSpPr>
        <p:spPr>
          <a:xfrm>
            <a:off x="3175997" y="4826920"/>
            <a:ext cx="663600" cy="1087500"/>
          </a:xfrm>
          <a:prstGeom prst="bentConnector3">
            <a:avLst>
              <a:gd fmla="val 49997" name="adj1"/>
            </a:avLst>
          </a:prstGeom>
          <a:noFill/>
          <a:ln cap="flat" cmpd="sng" w="9525">
            <a:solidFill>
              <a:srgbClr val="4472C4"/>
            </a:solidFill>
            <a:prstDash val="solid"/>
            <a:miter lim="8000"/>
            <a:headEnd len="sm" w="sm" type="none"/>
            <a:tailEnd len="med" w="med" type="triangle"/>
          </a:ln>
        </p:spPr>
      </p:cxnSp>
      <p:sp>
        <p:nvSpPr>
          <p:cNvPr id="367" name="Google Shape;367;p23"/>
          <p:cNvSpPr txBox="1"/>
          <p:nvPr/>
        </p:nvSpPr>
        <p:spPr>
          <a:xfrm>
            <a:off x="7387000" y="2867050"/>
            <a:ext cx="951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MFS Servers</a:t>
            </a:r>
            <a:endParaRPr sz="1200"/>
          </a:p>
        </p:txBody>
      </p:sp>
      <p:grpSp>
        <p:nvGrpSpPr>
          <p:cNvPr id="368" name="Google Shape;368;p23"/>
          <p:cNvGrpSpPr/>
          <p:nvPr/>
        </p:nvGrpSpPr>
        <p:grpSpPr>
          <a:xfrm>
            <a:off x="7321475" y="5244900"/>
            <a:ext cx="1130100" cy="1121238"/>
            <a:chOff x="7321475" y="4973825"/>
            <a:chExt cx="1130100" cy="1121238"/>
          </a:xfrm>
        </p:grpSpPr>
        <p:sp>
          <p:nvSpPr>
            <p:cNvPr id="349" name="Google Shape;349;p23"/>
            <p:cNvSpPr/>
            <p:nvPr/>
          </p:nvSpPr>
          <p:spPr>
            <a:xfrm>
              <a:off x="7321475" y="497382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a:t>
              </a:r>
              <a:r>
                <a:rPr lang="en" sz="1300">
                  <a:solidFill>
                    <a:srgbClr val="FFFFFF"/>
                  </a:solidFill>
                  <a:latin typeface="Calibri"/>
                  <a:ea typeface="Calibri"/>
                  <a:cs typeface="Calibri"/>
                  <a:sym typeface="Calibri"/>
                </a:rPr>
                <a:t> 1</a:t>
              </a:r>
              <a:endParaRPr sz="1300"/>
            </a:p>
          </p:txBody>
        </p:sp>
        <p:sp>
          <p:nvSpPr>
            <p:cNvPr id="369" name="Google Shape;369;p23"/>
            <p:cNvSpPr/>
            <p:nvPr/>
          </p:nvSpPr>
          <p:spPr>
            <a:xfrm>
              <a:off x="7321475" y="5357738"/>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 2</a:t>
              </a:r>
              <a:endParaRPr sz="1300"/>
            </a:p>
          </p:txBody>
        </p:sp>
        <p:sp>
          <p:nvSpPr>
            <p:cNvPr id="370" name="Google Shape;370;p23"/>
            <p:cNvSpPr/>
            <p:nvPr/>
          </p:nvSpPr>
          <p:spPr>
            <a:xfrm>
              <a:off x="7321475" y="5741663"/>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 </a:t>
              </a:r>
              <a:r>
                <a:rPr lang="en" sz="1300">
                  <a:solidFill>
                    <a:srgbClr val="FFFFFF"/>
                  </a:solidFill>
                  <a:latin typeface="Calibri"/>
                  <a:ea typeface="Calibri"/>
                  <a:cs typeface="Calibri"/>
                  <a:sym typeface="Calibri"/>
                </a:rPr>
                <a:t>3</a:t>
              </a:r>
              <a:endParaRPr sz="1300"/>
            </a:p>
          </p:txBody>
        </p:sp>
      </p:grpSp>
      <p:cxnSp>
        <p:nvCxnSpPr>
          <p:cNvPr id="371" name="Google Shape;371;p23"/>
          <p:cNvCxnSpPr>
            <a:stCxn id="346" idx="3"/>
            <a:endCxn id="369" idx="1"/>
          </p:cNvCxnSpPr>
          <p:nvPr/>
        </p:nvCxnSpPr>
        <p:spPr>
          <a:xfrm flipH="1" rot="10800000">
            <a:off x="5097454" y="5805462"/>
            <a:ext cx="2223900" cy="108900"/>
          </a:xfrm>
          <a:prstGeom prst="straightConnector1">
            <a:avLst/>
          </a:prstGeom>
          <a:noFill/>
          <a:ln cap="flat" cmpd="sng" w="9525">
            <a:solidFill>
              <a:srgbClr val="4472C4"/>
            </a:solidFill>
            <a:prstDash val="solid"/>
            <a:miter lim="800000"/>
            <a:headEnd len="sm" w="sm" type="none"/>
            <a:tailEnd len="med" w="med" type="triangle"/>
          </a:ln>
        </p:spPr>
      </p:cxnSp>
      <p:cxnSp>
        <p:nvCxnSpPr>
          <p:cNvPr id="372" name="Google Shape;372;p23"/>
          <p:cNvCxnSpPr>
            <a:stCxn id="346" idx="3"/>
            <a:endCxn id="370" idx="1"/>
          </p:cNvCxnSpPr>
          <p:nvPr/>
        </p:nvCxnSpPr>
        <p:spPr>
          <a:xfrm>
            <a:off x="5097454" y="5914362"/>
            <a:ext cx="2223900" cy="275100"/>
          </a:xfrm>
          <a:prstGeom prst="straightConnector1">
            <a:avLst/>
          </a:prstGeom>
          <a:noFill/>
          <a:ln cap="flat" cmpd="sng" w="9525">
            <a:solidFill>
              <a:srgbClr val="4472C4"/>
            </a:solidFill>
            <a:prstDash val="solid"/>
            <a:miter lim="800000"/>
            <a:headEnd len="sm" w="sm" type="none"/>
            <a:tailEnd len="med" w="med" type="triangle"/>
          </a:ln>
        </p:spPr>
      </p:cxnSp>
      <p:sp>
        <p:nvSpPr>
          <p:cNvPr id="373" name="Google Shape;373;p23"/>
          <p:cNvSpPr txBox="1"/>
          <p:nvPr/>
        </p:nvSpPr>
        <p:spPr>
          <a:xfrm>
            <a:off x="5514000" y="5805450"/>
            <a:ext cx="16662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6</a:t>
            </a:r>
            <a:r>
              <a:rPr lang="en" sz="1200">
                <a:solidFill>
                  <a:srgbClr val="000000"/>
                </a:solidFill>
                <a:latin typeface="Calibri"/>
                <a:ea typeface="Calibri"/>
                <a:cs typeface="Calibri"/>
                <a:sym typeface="Calibri"/>
              </a:rPr>
              <a:t>. </a:t>
            </a:r>
            <a:r>
              <a:rPr lang="en" sz="1100"/>
              <a:t>Make a call to replace all As with Bs</a:t>
            </a:r>
            <a:endParaRPr sz="1200"/>
          </a:p>
        </p:txBody>
      </p:sp>
      <p:sp>
        <p:nvSpPr>
          <p:cNvPr id="374" name="Google Shape;374;p23"/>
          <p:cNvSpPr txBox="1"/>
          <p:nvPr/>
        </p:nvSpPr>
        <p:spPr>
          <a:xfrm>
            <a:off x="5514000" y="6146975"/>
            <a:ext cx="16662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8</a:t>
            </a:r>
            <a:r>
              <a:rPr lang="en" sz="1200">
                <a:solidFill>
                  <a:srgbClr val="000000"/>
                </a:solidFill>
                <a:latin typeface="Calibri"/>
                <a:ea typeface="Calibri"/>
                <a:cs typeface="Calibri"/>
                <a:sym typeface="Calibri"/>
              </a:rPr>
              <a:t>. </a:t>
            </a:r>
            <a:r>
              <a:rPr lang="en" sz="1100"/>
              <a:t>check file(content) on other clients</a:t>
            </a:r>
            <a:endParaRPr sz="1200"/>
          </a:p>
        </p:txBody>
      </p:sp>
      <p:grpSp>
        <p:nvGrpSpPr>
          <p:cNvPr id="375" name="Google Shape;375;p23"/>
          <p:cNvGrpSpPr/>
          <p:nvPr/>
        </p:nvGrpSpPr>
        <p:grpSpPr>
          <a:xfrm>
            <a:off x="7321600" y="5245500"/>
            <a:ext cx="1130100" cy="343800"/>
            <a:chOff x="7321600" y="5243650"/>
            <a:chExt cx="1130100" cy="343800"/>
          </a:xfrm>
        </p:grpSpPr>
        <p:sp>
          <p:nvSpPr>
            <p:cNvPr id="376" name="Google Shape;376;p23"/>
            <p:cNvSpPr/>
            <p:nvPr/>
          </p:nvSpPr>
          <p:spPr>
            <a:xfrm>
              <a:off x="7321600" y="5243650"/>
              <a:ext cx="1130100" cy="34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23"/>
            <p:cNvCxnSpPr>
              <a:stCxn id="376" idx="3"/>
              <a:endCxn id="376" idx="1"/>
            </p:cNvCxnSpPr>
            <p:nvPr/>
          </p:nvCxnSpPr>
          <p:spPr>
            <a:xfrm rot="10800000">
              <a:off x="7321600" y="5415550"/>
              <a:ext cx="1130100" cy="0"/>
            </a:xfrm>
            <a:prstGeom prst="straightConnector1">
              <a:avLst/>
            </a:prstGeom>
            <a:noFill/>
            <a:ln cap="flat" cmpd="sng" w="19050">
              <a:solidFill>
                <a:srgbClr val="FF0000"/>
              </a:solidFill>
              <a:prstDash val="solid"/>
              <a:round/>
              <a:headEnd len="sm" w="sm" type="none"/>
              <a:tailEnd len="sm" w="sm" type="none"/>
            </a:ln>
          </p:spPr>
        </p:cxnSp>
      </p:grpSp>
      <p:sp>
        <p:nvSpPr>
          <p:cNvPr id="378" name="Google Shape;378;p23"/>
          <p:cNvSpPr txBox="1"/>
          <p:nvPr/>
        </p:nvSpPr>
        <p:spPr>
          <a:xfrm>
            <a:off x="729450" y="2295500"/>
            <a:ext cx="60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MFS Server Structure: </a:t>
            </a:r>
            <a:endParaRPr b="1" sz="1200"/>
          </a:p>
          <a:p>
            <a:pPr indent="0" lvl="0" marL="0" rtl="0" algn="l">
              <a:lnSpc>
                <a:spcPct val="115000"/>
              </a:lnSpc>
              <a:spcBef>
                <a:spcPts val="0"/>
              </a:spcBef>
              <a:spcAft>
                <a:spcPts val="0"/>
              </a:spcAft>
              <a:buNone/>
            </a:pPr>
            <a:r>
              <a:rPr lang="en" sz="1200"/>
              <a:t>1 master + 1 metalogger + 3 chunkservers + 3 client servers</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100"/>
                                        <p:tgtEl>
                                          <p:spTgt spid="347"/>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2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200"/>
                                        <p:tgtEl>
                                          <p:spTgt spid="363"/>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7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6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4"/>
          <p:cNvSpPr txBox="1"/>
          <p:nvPr>
            <p:ph type="title"/>
          </p:nvPr>
        </p:nvSpPr>
        <p:spPr>
          <a:xfrm>
            <a:off x="729450" y="1758200"/>
            <a:ext cx="7688700" cy="71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Sprint 3 Burndown Chart</a:t>
            </a:r>
            <a:endParaRPr/>
          </a:p>
        </p:txBody>
      </p:sp>
      <p:pic>
        <p:nvPicPr>
          <p:cNvPr id="384" name="Google Shape;384;p24"/>
          <p:cNvPicPr preferRelativeResize="0"/>
          <p:nvPr/>
        </p:nvPicPr>
        <p:blipFill>
          <a:blip r:embed="rId3">
            <a:alphaModFix/>
          </a:blip>
          <a:stretch>
            <a:fillRect/>
          </a:stretch>
        </p:blipFill>
        <p:spPr>
          <a:xfrm>
            <a:off x="152400" y="2624299"/>
            <a:ext cx="8839204" cy="30168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5"/>
          <p:cNvSpPr txBox="1"/>
          <p:nvPr>
            <p:ph type="title"/>
          </p:nvPr>
        </p:nvSpPr>
        <p:spPr>
          <a:xfrm>
            <a:off x="730000" y="1758200"/>
            <a:ext cx="3300900" cy="224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Next Sprint</a:t>
            </a:r>
            <a:endParaRPr/>
          </a:p>
        </p:txBody>
      </p:sp>
      <p:sp>
        <p:nvSpPr>
          <p:cNvPr id="390" name="Google Shape;390;p25"/>
          <p:cNvSpPr txBox="1"/>
          <p:nvPr>
            <p:ph idx="2" type="body"/>
          </p:nvPr>
        </p:nvSpPr>
        <p:spPr>
          <a:xfrm>
            <a:off x="4572000" y="996750"/>
            <a:ext cx="4457700" cy="48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381000" lvl="0" marL="457200" rtl="0" algn="l">
              <a:spcBef>
                <a:spcPts val="0"/>
              </a:spcBef>
              <a:spcAft>
                <a:spcPts val="0"/>
              </a:spcAft>
              <a:buSzPts val="2400"/>
              <a:buChar char="●"/>
            </a:pPr>
            <a:r>
              <a:rPr lang="en"/>
              <a:t>Implement all test case failure scenarios end to end</a:t>
            </a:r>
            <a:endParaRPr/>
          </a:p>
          <a:p>
            <a:pPr indent="-381000" lvl="0" marL="457200" rtl="0" algn="l">
              <a:spcBef>
                <a:spcPts val="0"/>
              </a:spcBef>
              <a:spcAft>
                <a:spcPts val="0"/>
              </a:spcAft>
              <a:buSzPts val="2400"/>
              <a:buChar char="●"/>
            </a:pPr>
            <a:r>
              <a:rPr lang="en"/>
              <a:t>Documentation of the project workflow</a:t>
            </a:r>
            <a:endParaRPr/>
          </a:p>
          <a:p>
            <a:pPr indent="-381000" lvl="0" marL="457200" rtl="0" algn="l">
              <a:spcBef>
                <a:spcPts val="0"/>
              </a:spcBef>
              <a:spcAft>
                <a:spcPts val="0"/>
              </a:spcAft>
              <a:buSzPts val="2400"/>
              <a:buChar char="●"/>
            </a:pPr>
            <a:r>
              <a:rPr lang="en"/>
              <a:t>Abstract &amp; refactor existing implementation to consider for different file systems</a:t>
            </a:r>
            <a:endParaRPr/>
          </a:p>
          <a:p>
            <a:pPr indent="0" lvl="0" marL="457200" rtl="0" algn="l">
              <a:spcBef>
                <a:spcPts val="0"/>
              </a:spcBef>
              <a:spcAft>
                <a:spcPts val="0"/>
              </a:spcAft>
              <a:buNone/>
            </a:pPr>
            <a:r>
              <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729450" y="1152400"/>
            <a:ext cx="7021200" cy="398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Questions from the Audience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a:t>
            </a:r>
            <a:endParaRPr/>
          </a:p>
        </p:txBody>
      </p:sp>
      <p:sp>
        <p:nvSpPr>
          <p:cNvPr id="92" name="Google Shape;92;p13"/>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Background</a:t>
            </a:r>
            <a:endParaRPr/>
          </a:p>
          <a:p>
            <a:pPr indent="-342900" lvl="1" marL="914400" rtl="0" algn="l">
              <a:spcBef>
                <a:spcPts val="0"/>
              </a:spcBef>
              <a:spcAft>
                <a:spcPts val="0"/>
              </a:spcAft>
              <a:buSzPts val="1800"/>
              <a:buChar char="○"/>
            </a:pPr>
            <a:r>
              <a:rPr lang="en"/>
              <a:t>Develop Testing framework for targeted Distributed files system</a:t>
            </a:r>
            <a:endParaRPr/>
          </a:p>
          <a:p>
            <a:pPr indent="-342900" lvl="2" marL="1371600" rtl="0" algn="l">
              <a:spcBef>
                <a:spcPts val="0"/>
              </a:spcBef>
              <a:spcAft>
                <a:spcPts val="0"/>
              </a:spcAft>
              <a:buSzPts val="1800"/>
              <a:buChar char="■"/>
            </a:pPr>
            <a:r>
              <a:rPr lang="en" sz="1800"/>
              <a:t>Automate Infrastructure creation</a:t>
            </a:r>
            <a:endParaRPr sz="1800"/>
          </a:p>
          <a:p>
            <a:pPr indent="-342900" lvl="2" marL="1371600" rtl="0" algn="l">
              <a:spcBef>
                <a:spcPts val="0"/>
              </a:spcBef>
              <a:spcAft>
                <a:spcPts val="0"/>
              </a:spcAft>
              <a:buSzPts val="1800"/>
              <a:buChar char="■"/>
            </a:pPr>
            <a:r>
              <a:rPr lang="en" sz="1800"/>
              <a:t>Automate Infrastructure configuration and setup</a:t>
            </a:r>
            <a:endParaRPr sz="1800"/>
          </a:p>
          <a:p>
            <a:pPr indent="-342900" lvl="2" marL="1371600" rtl="0" algn="l">
              <a:spcBef>
                <a:spcPts val="0"/>
              </a:spcBef>
              <a:spcAft>
                <a:spcPts val="0"/>
              </a:spcAft>
              <a:buSzPts val="1800"/>
              <a:buChar char="■"/>
            </a:pPr>
            <a:r>
              <a:rPr lang="en" sz="1800"/>
              <a:t>Provide automated test scenarios </a:t>
            </a:r>
            <a:endParaRPr sz="1800"/>
          </a:p>
          <a:p>
            <a:pPr indent="-342900" lvl="1" marL="914400" rtl="0" algn="l">
              <a:spcBef>
                <a:spcPts val="0"/>
              </a:spcBef>
              <a:spcAft>
                <a:spcPts val="0"/>
              </a:spcAft>
              <a:buSzPts val="1800"/>
              <a:buChar char="○"/>
            </a:pPr>
            <a:r>
              <a:rPr lang="en"/>
              <a:t>Provide APIs for interacting with the framework</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 calcmode="lin" valueType="num">
                                      <p:cBhvr additive="base">
                                        <p:cTn dur="300"/>
                                        <p:tgtEl>
                                          <p:spTgt spid="9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 calcmode="lin" valueType="num">
                                      <p:cBhvr additive="base">
                                        <p:cTn dur="300"/>
                                        <p:tgtEl>
                                          <p:spTgt spid="9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 calcmode="lin" valueType="num">
                                      <p:cBhvr additive="base">
                                        <p:cTn dur="300"/>
                                        <p:tgtEl>
                                          <p:spTgt spid="9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 calcmode="lin" valueType="num">
                                      <p:cBhvr additive="base">
                                        <p:cTn dur="300"/>
                                        <p:tgtEl>
                                          <p:spTgt spid="9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 calcmode="lin" valueType="num">
                                      <p:cBhvr additive="base">
                                        <p:cTn dur="300"/>
                                        <p:tgtEl>
                                          <p:spTgt spid="9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 calcmode="lin" valueType="num">
                                      <p:cBhvr additive="base">
                                        <p:cTn dur="300"/>
                                        <p:tgtEl>
                                          <p:spTgt spid="9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 calcmode="lin" valueType="num">
                                      <p:cBhvr additive="base">
                                        <p:cTn dur="300"/>
                                        <p:tgtEl>
                                          <p:spTgt spid="9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anim calcmode="lin" valueType="num">
                                      <p:cBhvr additive="base">
                                        <p:cTn dur="300"/>
                                        <p:tgtEl>
                                          <p:spTgt spid="92">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2">
                                            <p:txEl>
                                              <p:pRg end="8" st="8"/>
                                            </p:txEl>
                                          </p:spTgt>
                                        </p:tgtEl>
                                        <p:attrNameLst>
                                          <p:attrName>style.visibility</p:attrName>
                                        </p:attrNameLst>
                                      </p:cBhvr>
                                      <p:to>
                                        <p:strVal val="visible"/>
                                      </p:to>
                                    </p:set>
                                    <p:anim calcmode="lin" valueType="num">
                                      <p:cBhvr additive="base">
                                        <p:cTn dur="300"/>
                                        <p:tgtEl>
                                          <p:spTgt spid="92">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p:nvPr/>
        </p:nvSpPr>
        <p:spPr>
          <a:xfrm>
            <a:off x="7280499" y="3201141"/>
            <a:ext cx="1292700" cy="27477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98" name="Google Shape;98;p14"/>
          <p:cNvSpPr txBox="1"/>
          <p:nvPr>
            <p:ph type="title"/>
          </p:nvPr>
        </p:nvSpPr>
        <p:spPr>
          <a:xfrm>
            <a:off x="727650" y="963050"/>
            <a:ext cx="7688700" cy="5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Architecture Overview Recap</a:t>
            </a:r>
            <a:endParaRPr sz="2500"/>
          </a:p>
          <a:p>
            <a:pPr indent="0" lvl="0" marL="0" rtl="0" algn="l">
              <a:spcBef>
                <a:spcPts val="0"/>
              </a:spcBef>
              <a:spcAft>
                <a:spcPts val="0"/>
              </a:spcAft>
              <a:buNone/>
            </a:pPr>
            <a:r>
              <a:t/>
            </a:r>
            <a:endParaRPr/>
          </a:p>
        </p:txBody>
      </p:sp>
      <p:sp>
        <p:nvSpPr>
          <p:cNvPr id="99" name="Google Shape;99;p14"/>
          <p:cNvSpPr/>
          <p:nvPr/>
        </p:nvSpPr>
        <p:spPr>
          <a:xfrm>
            <a:off x="1750896" y="2134898"/>
            <a:ext cx="2066100" cy="3135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User</a:t>
            </a:r>
            <a:endParaRPr sz="1300"/>
          </a:p>
        </p:txBody>
      </p:sp>
      <p:sp>
        <p:nvSpPr>
          <p:cNvPr id="100" name="Google Shape;100;p14"/>
          <p:cNvSpPr/>
          <p:nvPr/>
        </p:nvSpPr>
        <p:spPr>
          <a:xfrm>
            <a:off x="574300" y="2703575"/>
            <a:ext cx="4419300" cy="35667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1500" u="none" cap="none" strike="noStrike">
                <a:solidFill>
                  <a:srgbClr val="000000"/>
                </a:solidFill>
                <a:latin typeface="Calibri"/>
                <a:ea typeface="Calibri"/>
                <a:cs typeface="Calibri"/>
                <a:sym typeface="Calibri"/>
              </a:rPr>
              <a:t>Management VM</a:t>
            </a:r>
            <a:endParaRPr sz="1500"/>
          </a:p>
        </p:txBody>
      </p:sp>
      <p:sp>
        <p:nvSpPr>
          <p:cNvPr id="101" name="Google Shape;101;p14"/>
          <p:cNvSpPr/>
          <p:nvPr/>
        </p:nvSpPr>
        <p:spPr>
          <a:xfrm>
            <a:off x="3587978" y="3095941"/>
            <a:ext cx="1151700" cy="10701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Terraform (create, start, stop, destroy VMs)</a:t>
            </a:r>
            <a:endParaRPr sz="1300"/>
          </a:p>
        </p:txBody>
      </p:sp>
      <p:sp>
        <p:nvSpPr>
          <p:cNvPr id="102" name="Google Shape;102;p14"/>
          <p:cNvSpPr/>
          <p:nvPr/>
        </p:nvSpPr>
        <p:spPr>
          <a:xfrm>
            <a:off x="3592920" y="4312399"/>
            <a:ext cx="1151700" cy="9429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Ansible (configure VMs/environments)</a:t>
            </a:r>
            <a:endParaRPr sz="1300"/>
          </a:p>
        </p:txBody>
      </p:sp>
      <p:sp>
        <p:nvSpPr>
          <p:cNvPr id="103" name="Google Shape;103;p14"/>
          <p:cNvSpPr/>
          <p:nvPr/>
        </p:nvSpPr>
        <p:spPr>
          <a:xfrm>
            <a:off x="1000126" y="3096025"/>
            <a:ext cx="2066100" cy="4242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Testing logic (</a:t>
            </a:r>
            <a:r>
              <a:rPr lang="en" sz="1300">
                <a:solidFill>
                  <a:srgbClr val="FFFFFF"/>
                </a:solidFill>
                <a:latin typeface="Calibri"/>
                <a:ea typeface="Calibri"/>
                <a:cs typeface="Calibri"/>
                <a:sym typeface="Calibri"/>
              </a:rPr>
              <a:t>Python</a:t>
            </a:r>
            <a:r>
              <a:rPr b="0" i="0" lang="en" sz="1300" u="none" cap="none" strike="noStrike">
                <a:solidFill>
                  <a:srgbClr val="FFFFFF"/>
                </a:solidFill>
                <a:latin typeface="Calibri"/>
                <a:ea typeface="Calibri"/>
                <a:cs typeface="Calibri"/>
                <a:sym typeface="Calibri"/>
              </a:rPr>
              <a:t>)</a:t>
            </a:r>
            <a:endParaRPr sz="1300"/>
          </a:p>
        </p:txBody>
      </p:sp>
      <p:sp>
        <p:nvSpPr>
          <p:cNvPr id="104" name="Google Shape;104;p14"/>
          <p:cNvSpPr/>
          <p:nvPr/>
        </p:nvSpPr>
        <p:spPr>
          <a:xfrm>
            <a:off x="1773400" y="3778069"/>
            <a:ext cx="1292700" cy="4242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Workflow Engine (</a:t>
            </a:r>
            <a:r>
              <a:rPr lang="en" sz="1300">
                <a:solidFill>
                  <a:srgbClr val="FFFFFF"/>
                </a:solidFill>
                <a:latin typeface="Calibri"/>
                <a:ea typeface="Calibri"/>
                <a:cs typeface="Calibri"/>
                <a:sym typeface="Calibri"/>
              </a:rPr>
              <a:t>Python</a:t>
            </a:r>
            <a:r>
              <a:rPr b="0" i="0" lang="en" sz="1300" u="none" cap="none" strike="noStrike">
                <a:solidFill>
                  <a:srgbClr val="FFFFFF"/>
                </a:solidFill>
                <a:latin typeface="Calibri"/>
                <a:ea typeface="Calibri"/>
                <a:cs typeface="Calibri"/>
                <a:sym typeface="Calibri"/>
              </a:rPr>
              <a:t>)</a:t>
            </a:r>
            <a:endParaRPr sz="1300"/>
          </a:p>
        </p:txBody>
      </p:sp>
      <p:cxnSp>
        <p:nvCxnSpPr>
          <p:cNvPr id="105" name="Google Shape;105;p14"/>
          <p:cNvCxnSpPr>
            <a:stCxn id="99" idx="2"/>
            <a:endCxn id="100" idx="0"/>
          </p:cNvCxnSpPr>
          <p:nvPr/>
        </p:nvCxnSpPr>
        <p:spPr>
          <a:xfrm>
            <a:off x="2783946" y="2448398"/>
            <a:ext cx="0" cy="255300"/>
          </a:xfrm>
          <a:prstGeom prst="straightConnector1">
            <a:avLst/>
          </a:prstGeom>
          <a:noFill/>
          <a:ln cap="flat" cmpd="sng" w="9525">
            <a:solidFill>
              <a:srgbClr val="4472C4"/>
            </a:solidFill>
            <a:prstDash val="solid"/>
            <a:miter lim="800000"/>
            <a:headEnd len="sm" w="sm" type="none"/>
            <a:tailEnd len="med" w="med" type="triangle"/>
          </a:ln>
        </p:spPr>
      </p:cxnSp>
      <p:cxnSp>
        <p:nvCxnSpPr>
          <p:cNvPr id="106" name="Google Shape;106;p14"/>
          <p:cNvCxnSpPr>
            <a:stCxn id="104" idx="3"/>
            <a:endCxn id="101" idx="1"/>
          </p:cNvCxnSpPr>
          <p:nvPr/>
        </p:nvCxnSpPr>
        <p:spPr>
          <a:xfrm flipH="1" rot="10800000">
            <a:off x="3066100" y="3631069"/>
            <a:ext cx="522000" cy="359100"/>
          </a:xfrm>
          <a:prstGeom prst="bentConnector3">
            <a:avLst>
              <a:gd fmla="val 49988" name="adj1"/>
            </a:avLst>
          </a:prstGeom>
          <a:noFill/>
          <a:ln cap="flat" cmpd="sng" w="9525">
            <a:solidFill>
              <a:srgbClr val="4472C4"/>
            </a:solidFill>
            <a:prstDash val="solid"/>
            <a:miter lim="800000"/>
            <a:headEnd len="sm" w="sm" type="none"/>
            <a:tailEnd len="med" w="med" type="triangle"/>
          </a:ln>
        </p:spPr>
      </p:cxnSp>
      <p:cxnSp>
        <p:nvCxnSpPr>
          <p:cNvPr id="107" name="Google Shape;107;p14"/>
          <p:cNvCxnSpPr>
            <a:stCxn id="104" idx="2"/>
            <a:endCxn id="102" idx="1"/>
          </p:cNvCxnSpPr>
          <p:nvPr/>
        </p:nvCxnSpPr>
        <p:spPr>
          <a:xfrm>
            <a:off x="2419750" y="4202269"/>
            <a:ext cx="1173300" cy="581700"/>
          </a:xfrm>
          <a:prstGeom prst="straightConnector1">
            <a:avLst/>
          </a:prstGeom>
          <a:noFill/>
          <a:ln cap="flat" cmpd="sng" w="9525">
            <a:solidFill>
              <a:srgbClr val="4472C4"/>
            </a:solidFill>
            <a:prstDash val="solid"/>
            <a:miter lim="800000"/>
            <a:headEnd len="sm" w="sm" type="none"/>
            <a:tailEnd len="med" w="med" type="triangle"/>
          </a:ln>
        </p:spPr>
      </p:cxnSp>
      <p:sp>
        <p:nvSpPr>
          <p:cNvPr id="108" name="Google Shape;108;p14"/>
          <p:cNvSpPr/>
          <p:nvPr/>
        </p:nvSpPr>
        <p:spPr>
          <a:xfrm>
            <a:off x="3587978" y="5401928"/>
            <a:ext cx="1151700" cy="4323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SSH/SCP/SFTP</a:t>
            </a:r>
            <a:endParaRPr sz="1300"/>
          </a:p>
        </p:txBody>
      </p:sp>
      <p:cxnSp>
        <p:nvCxnSpPr>
          <p:cNvPr id="109" name="Google Shape;109;p14"/>
          <p:cNvCxnSpPr>
            <a:stCxn id="104" idx="2"/>
            <a:endCxn id="108" idx="1"/>
          </p:cNvCxnSpPr>
          <p:nvPr/>
        </p:nvCxnSpPr>
        <p:spPr>
          <a:xfrm flipH="1" rot="-5400000">
            <a:off x="2296000" y="4326019"/>
            <a:ext cx="1415700" cy="1168200"/>
          </a:xfrm>
          <a:prstGeom prst="bentConnector2">
            <a:avLst/>
          </a:prstGeom>
          <a:noFill/>
          <a:ln cap="flat" cmpd="sng" w="9525">
            <a:solidFill>
              <a:srgbClr val="4472C4"/>
            </a:solidFill>
            <a:prstDash val="solid"/>
            <a:miter lim="800000"/>
            <a:headEnd len="sm" w="sm" type="none"/>
            <a:tailEnd len="med" w="med" type="triangle"/>
          </a:ln>
        </p:spPr>
      </p:cxnSp>
      <p:sp>
        <p:nvSpPr>
          <p:cNvPr id="110" name="Google Shape;110;p14"/>
          <p:cNvSpPr/>
          <p:nvPr/>
        </p:nvSpPr>
        <p:spPr>
          <a:xfrm>
            <a:off x="5973511" y="2096902"/>
            <a:ext cx="2599800" cy="7032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OpenStack</a:t>
            </a:r>
            <a:endParaRPr sz="1300"/>
          </a:p>
        </p:txBody>
      </p:sp>
      <p:sp>
        <p:nvSpPr>
          <p:cNvPr id="111" name="Google Shape;111;p14"/>
          <p:cNvSpPr/>
          <p:nvPr/>
        </p:nvSpPr>
        <p:spPr>
          <a:xfrm>
            <a:off x="7430841" y="3382588"/>
            <a:ext cx="990600" cy="396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MFS master</a:t>
            </a:r>
            <a:endParaRPr sz="1300"/>
          </a:p>
        </p:txBody>
      </p:sp>
      <p:sp>
        <p:nvSpPr>
          <p:cNvPr id="112" name="Google Shape;112;p14"/>
          <p:cNvSpPr/>
          <p:nvPr/>
        </p:nvSpPr>
        <p:spPr>
          <a:xfrm>
            <a:off x="7430838" y="4399276"/>
            <a:ext cx="990600" cy="396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MFS chunk server 1</a:t>
            </a:r>
            <a:endParaRPr sz="1300"/>
          </a:p>
        </p:txBody>
      </p:sp>
      <p:sp>
        <p:nvSpPr>
          <p:cNvPr id="113" name="Google Shape;113;p14"/>
          <p:cNvSpPr/>
          <p:nvPr/>
        </p:nvSpPr>
        <p:spPr>
          <a:xfrm>
            <a:off x="7430838" y="4834725"/>
            <a:ext cx="990600" cy="396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MFS chunk server …</a:t>
            </a:r>
            <a:endParaRPr sz="1300"/>
          </a:p>
        </p:txBody>
      </p:sp>
      <p:cxnSp>
        <p:nvCxnSpPr>
          <p:cNvPr id="114" name="Google Shape;114;p14"/>
          <p:cNvCxnSpPr>
            <a:stCxn id="101" idx="3"/>
            <a:endCxn id="110" idx="1"/>
          </p:cNvCxnSpPr>
          <p:nvPr/>
        </p:nvCxnSpPr>
        <p:spPr>
          <a:xfrm flipH="1" rot="10800000">
            <a:off x="4739678" y="2448391"/>
            <a:ext cx="1233900" cy="1182600"/>
          </a:xfrm>
          <a:prstGeom prst="bentConnector3">
            <a:avLst>
              <a:gd fmla="val 50001" name="adj1"/>
            </a:avLst>
          </a:prstGeom>
          <a:noFill/>
          <a:ln cap="flat" cmpd="sng" w="9525">
            <a:solidFill>
              <a:srgbClr val="4472C4"/>
            </a:solidFill>
            <a:prstDash val="solid"/>
            <a:miter lim="800000"/>
            <a:headEnd len="sm" w="sm" type="none"/>
            <a:tailEnd len="med" w="med" type="triangle"/>
          </a:ln>
        </p:spPr>
      </p:cxnSp>
      <p:cxnSp>
        <p:nvCxnSpPr>
          <p:cNvPr id="115" name="Google Shape;115;p14"/>
          <p:cNvCxnSpPr>
            <a:stCxn id="108" idx="3"/>
            <a:endCxn id="116" idx="1"/>
          </p:cNvCxnSpPr>
          <p:nvPr/>
        </p:nvCxnSpPr>
        <p:spPr>
          <a:xfrm>
            <a:off x="4739678" y="5618078"/>
            <a:ext cx="2691300" cy="0"/>
          </a:xfrm>
          <a:prstGeom prst="straightConnector1">
            <a:avLst/>
          </a:prstGeom>
          <a:noFill/>
          <a:ln cap="flat" cmpd="sng" w="9525">
            <a:solidFill>
              <a:srgbClr val="4472C4"/>
            </a:solidFill>
            <a:prstDash val="solid"/>
            <a:miter lim="800000"/>
            <a:headEnd len="sm" w="sm" type="none"/>
            <a:tailEnd len="med" w="med" type="triangle"/>
          </a:ln>
        </p:spPr>
      </p:cxnSp>
      <p:sp>
        <p:nvSpPr>
          <p:cNvPr id="116" name="Google Shape;116;p14"/>
          <p:cNvSpPr/>
          <p:nvPr/>
        </p:nvSpPr>
        <p:spPr>
          <a:xfrm>
            <a:off x="7430838" y="5419851"/>
            <a:ext cx="990600" cy="396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MFS client</a:t>
            </a:r>
            <a:endParaRPr sz="1300"/>
          </a:p>
        </p:txBody>
      </p:sp>
      <p:cxnSp>
        <p:nvCxnSpPr>
          <p:cNvPr id="117" name="Google Shape;117;p14"/>
          <p:cNvCxnSpPr>
            <a:stCxn id="102" idx="3"/>
            <a:endCxn id="112" idx="1"/>
          </p:cNvCxnSpPr>
          <p:nvPr/>
        </p:nvCxnSpPr>
        <p:spPr>
          <a:xfrm flipH="1" rot="10800000">
            <a:off x="4744620" y="4597549"/>
            <a:ext cx="2686200" cy="186300"/>
          </a:xfrm>
          <a:prstGeom prst="straightConnector1">
            <a:avLst/>
          </a:prstGeom>
          <a:noFill/>
          <a:ln cap="flat" cmpd="sng" w="9525">
            <a:solidFill>
              <a:srgbClr val="4472C4"/>
            </a:solidFill>
            <a:prstDash val="solid"/>
            <a:miter lim="800000"/>
            <a:headEnd len="sm" w="sm" type="none"/>
            <a:tailEnd len="med" w="med" type="triangle"/>
          </a:ln>
        </p:spPr>
      </p:cxnSp>
      <p:cxnSp>
        <p:nvCxnSpPr>
          <p:cNvPr id="118" name="Google Shape;118;p14"/>
          <p:cNvCxnSpPr>
            <a:stCxn id="102" idx="3"/>
            <a:endCxn id="111" idx="1"/>
          </p:cNvCxnSpPr>
          <p:nvPr/>
        </p:nvCxnSpPr>
        <p:spPr>
          <a:xfrm flipH="1" rot="10800000">
            <a:off x="4744620" y="3580849"/>
            <a:ext cx="2686200" cy="1203000"/>
          </a:xfrm>
          <a:prstGeom prst="straightConnector1">
            <a:avLst/>
          </a:prstGeom>
          <a:noFill/>
          <a:ln cap="flat" cmpd="sng" w="9525">
            <a:solidFill>
              <a:srgbClr val="4472C4"/>
            </a:solidFill>
            <a:prstDash val="solid"/>
            <a:miter lim="800000"/>
            <a:headEnd len="sm" w="sm" type="none"/>
            <a:tailEnd len="med" w="med" type="triangle"/>
          </a:ln>
        </p:spPr>
      </p:cxnSp>
      <p:cxnSp>
        <p:nvCxnSpPr>
          <p:cNvPr id="119" name="Google Shape;119;p14"/>
          <p:cNvCxnSpPr>
            <a:stCxn id="102" idx="3"/>
            <a:endCxn id="113" idx="1"/>
          </p:cNvCxnSpPr>
          <p:nvPr/>
        </p:nvCxnSpPr>
        <p:spPr>
          <a:xfrm>
            <a:off x="4744620" y="4783849"/>
            <a:ext cx="2686200" cy="249300"/>
          </a:xfrm>
          <a:prstGeom prst="straightConnector1">
            <a:avLst/>
          </a:prstGeom>
          <a:noFill/>
          <a:ln cap="flat" cmpd="sng" w="9525">
            <a:solidFill>
              <a:srgbClr val="4472C4"/>
            </a:solidFill>
            <a:prstDash val="solid"/>
            <a:miter lim="800000"/>
            <a:headEnd len="sm" w="sm" type="none"/>
            <a:tailEnd len="med" w="med" type="triangle"/>
          </a:ln>
        </p:spPr>
      </p:cxnSp>
      <p:cxnSp>
        <p:nvCxnSpPr>
          <p:cNvPr id="120" name="Google Shape;120;p14"/>
          <p:cNvCxnSpPr>
            <a:stCxn id="102" idx="3"/>
            <a:endCxn id="116" idx="1"/>
          </p:cNvCxnSpPr>
          <p:nvPr/>
        </p:nvCxnSpPr>
        <p:spPr>
          <a:xfrm>
            <a:off x="4744620" y="4783849"/>
            <a:ext cx="2686200" cy="834300"/>
          </a:xfrm>
          <a:prstGeom prst="straightConnector1">
            <a:avLst/>
          </a:prstGeom>
          <a:noFill/>
          <a:ln cap="flat" cmpd="sng" w="9525">
            <a:solidFill>
              <a:srgbClr val="4472C4"/>
            </a:solidFill>
            <a:prstDash val="solid"/>
            <a:miter lim="800000"/>
            <a:headEnd len="sm" w="sm" type="none"/>
            <a:tailEnd len="med" w="med" type="triangle"/>
          </a:ln>
        </p:spPr>
      </p:cxnSp>
      <p:sp>
        <p:nvSpPr>
          <p:cNvPr id="121" name="Google Shape;121;p14"/>
          <p:cNvSpPr txBox="1"/>
          <p:nvPr/>
        </p:nvSpPr>
        <p:spPr>
          <a:xfrm>
            <a:off x="5408755" y="2817132"/>
            <a:ext cx="13983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300">
                <a:solidFill>
                  <a:srgbClr val="000000"/>
                </a:solidFill>
                <a:latin typeface="Calibri"/>
                <a:ea typeface="Calibri"/>
                <a:cs typeface="Calibri"/>
                <a:sym typeface="Calibri"/>
              </a:rPr>
              <a:t>1. </a:t>
            </a:r>
            <a:r>
              <a:rPr b="0" i="0" lang="en" sz="1300" u="none" cap="none" strike="noStrike">
                <a:solidFill>
                  <a:srgbClr val="000000"/>
                </a:solidFill>
                <a:latin typeface="Calibri"/>
                <a:ea typeface="Calibri"/>
                <a:cs typeface="Calibri"/>
                <a:sym typeface="Calibri"/>
              </a:rPr>
              <a:t>Create VMs</a:t>
            </a:r>
            <a:endParaRPr sz="1300"/>
          </a:p>
          <a:p>
            <a:pPr indent="0" lvl="0" marL="0" marR="0" rtl="0" algn="l">
              <a:spcBef>
                <a:spcPts val="0"/>
              </a:spcBef>
              <a:spcAft>
                <a:spcPts val="0"/>
              </a:spcAft>
              <a:buNone/>
            </a:pPr>
            <a:r>
              <a:rPr lang="en" sz="1300">
                <a:solidFill>
                  <a:srgbClr val="000000"/>
                </a:solidFill>
                <a:latin typeface="Calibri"/>
                <a:ea typeface="Calibri"/>
                <a:cs typeface="Calibri"/>
                <a:sym typeface="Calibri"/>
              </a:rPr>
              <a:t>2. </a:t>
            </a:r>
            <a:r>
              <a:rPr b="0" i="0" lang="en" sz="1300" u="none" cap="none" strike="noStrike">
                <a:solidFill>
                  <a:srgbClr val="000000"/>
                </a:solidFill>
                <a:latin typeface="Calibri"/>
                <a:ea typeface="Calibri"/>
                <a:cs typeface="Calibri"/>
                <a:sym typeface="Calibri"/>
              </a:rPr>
              <a:t>Start VMs</a:t>
            </a:r>
            <a:endParaRPr sz="1300"/>
          </a:p>
        </p:txBody>
      </p:sp>
      <p:sp>
        <p:nvSpPr>
          <p:cNvPr id="122" name="Google Shape;122;p14"/>
          <p:cNvSpPr txBox="1"/>
          <p:nvPr/>
        </p:nvSpPr>
        <p:spPr>
          <a:xfrm>
            <a:off x="5408756" y="4423429"/>
            <a:ext cx="17070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300" u="none" cap="none" strike="noStrike">
                <a:solidFill>
                  <a:srgbClr val="000000"/>
                </a:solidFill>
                <a:latin typeface="Calibri"/>
                <a:ea typeface="Calibri"/>
                <a:cs typeface="Calibri"/>
                <a:sym typeface="Calibri"/>
              </a:rPr>
              <a:t>3. Set up M</a:t>
            </a:r>
            <a:r>
              <a:rPr lang="en" sz="1300">
                <a:solidFill>
                  <a:srgbClr val="000000"/>
                </a:solidFill>
                <a:latin typeface="Calibri"/>
                <a:ea typeface="Calibri"/>
                <a:cs typeface="Calibri"/>
                <a:sym typeface="Calibri"/>
              </a:rPr>
              <a:t>FS servers</a:t>
            </a:r>
            <a:endParaRPr sz="1300"/>
          </a:p>
          <a:p>
            <a:pPr indent="0" lvl="0" marL="0" marR="0" rtl="0" algn="l">
              <a:spcBef>
                <a:spcPts val="0"/>
              </a:spcBef>
              <a:spcAft>
                <a:spcPts val="0"/>
              </a:spcAft>
              <a:buNone/>
            </a:pPr>
            <a:r>
              <a:rPr lang="en" sz="1300">
                <a:solidFill>
                  <a:srgbClr val="000000"/>
                </a:solidFill>
                <a:latin typeface="Calibri"/>
                <a:ea typeface="Calibri"/>
                <a:cs typeface="Calibri"/>
                <a:sym typeface="Calibri"/>
              </a:rPr>
              <a:t>4. Run MFS</a:t>
            </a:r>
            <a:endParaRPr sz="1300"/>
          </a:p>
        </p:txBody>
      </p:sp>
      <p:sp>
        <p:nvSpPr>
          <p:cNvPr id="123" name="Google Shape;123;p14"/>
          <p:cNvSpPr txBox="1"/>
          <p:nvPr/>
        </p:nvSpPr>
        <p:spPr>
          <a:xfrm>
            <a:off x="5112714" y="5605724"/>
            <a:ext cx="20487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300">
                <a:solidFill>
                  <a:srgbClr val="000000"/>
                </a:solidFill>
                <a:latin typeface="Calibri"/>
                <a:ea typeface="Calibri"/>
                <a:cs typeface="Calibri"/>
                <a:sym typeface="Calibri"/>
              </a:rPr>
              <a:t>5. Upload scripts (optional)</a:t>
            </a:r>
            <a:endParaRPr sz="1300"/>
          </a:p>
          <a:p>
            <a:pPr indent="0" lvl="0" marL="0" marR="0" rtl="0" algn="l">
              <a:spcBef>
                <a:spcPts val="0"/>
              </a:spcBef>
              <a:spcAft>
                <a:spcPts val="0"/>
              </a:spcAft>
              <a:buNone/>
            </a:pPr>
            <a:r>
              <a:rPr lang="en" sz="1300">
                <a:solidFill>
                  <a:srgbClr val="000000"/>
                </a:solidFill>
                <a:latin typeface="Calibri"/>
                <a:ea typeface="Calibri"/>
                <a:cs typeface="Calibri"/>
                <a:sym typeface="Calibri"/>
              </a:rPr>
              <a:t>6. Run test command/script</a:t>
            </a:r>
            <a:endParaRPr sz="1300"/>
          </a:p>
        </p:txBody>
      </p:sp>
      <p:sp>
        <p:nvSpPr>
          <p:cNvPr id="124" name="Google Shape;124;p14"/>
          <p:cNvSpPr txBox="1"/>
          <p:nvPr/>
        </p:nvSpPr>
        <p:spPr>
          <a:xfrm>
            <a:off x="5410626" y="3285425"/>
            <a:ext cx="2266500" cy="29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300">
                <a:solidFill>
                  <a:srgbClr val="000000"/>
                </a:solidFill>
                <a:latin typeface="Calibri"/>
                <a:ea typeface="Calibri"/>
                <a:cs typeface="Calibri"/>
                <a:sym typeface="Calibri"/>
              </a:rPr>
              <a:t>7. Reboot one of the nodes</a:t>
            </a:r>
            <a:endParaRPr sz="1300"/>
          </a:p>
        </p:txBody>
      </p:sp>
      <p:sp>
        <p:nvSpPr>
          <p:cNvPr id="125" name="Google Shape;125;p14"/>
          <p:cNvSpPr txBox="1"/>
          <p:nvPr/>
        </p:nvSpPr>
        <p:spPr>
          <a:xfrm>
            <a:off x="5112717" y="6042606"/>
            <a:ext cx="2988000" cy="29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300">
                <a:solidFill>
                  <a:srgbClr val="000000"/>
                </a:solidFill>
                <a:latin typeface="Calibri"/>
                <a:ea typeface="Calibri"/>
                <a:cs typeface="Calibri"/>
                <a:sym typeface="Calibri"/>
              </a:rPr>
              <a:t>8. Check (e.g. by running a checker script)</a:t>
            </a:r>
            <a:endParaRPr sz="1300"/>
          </a:p>
        </p:txBody>
      </p:sp>
      <p:sp>
        <p:nvSpPr>
          <p:cNvPr id="126" name="Google Shape;126;p14"/>
          <p:cNvSpPr txBox="1"/>
          <p:nvPr/>
        </p:nvSpPr>
        <p:spPr>
          <a:xfrm>
            <a:off x="5410624" y="3502900"/>
            <a:ext cx="1097400" cy="29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300">
                <a:solidFill>
                  <a:srgbClr val="000000"/>
                </a:solidFill>
                <a:latin typeface="Calibri"/>
                <a:ea typeface="Calibri"/>
                <a:cs typeface="Calibri"/>
                <a:sym typeface="Calibri"/>
              </a:rPr>
              <a:t>9. destroy</a:t>
            </a:r>
            <a:endParaRPr sz="1300"/>
          </a:p>
        </p:txBody>
      </p:sp>
      <p:sp>
        <p:nvSpPr>
          <p:cNvPr id="127" name="Google Shape;127;p14"/>
          <p:cNvSpPr/>
          <p:nvPr/>
        </p:nvSpPr>
        <p:spPr>
          <a:xfrm>
            <a:off x="1773407" y="3520279"/>
            <a:ext cx="1292700" cy="2577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Workflow API</a:t>
            </a:r>
            <a:endParaRPr sz="1300"/>
          </a:p>
        </p:txBody>
      </p:sp>
      <p:sp>
        <p:nvSpPr>
          <p:cNvPr id="128" name="Google Shape;128;p14"/>
          <p:cNvSpPr txBox="1"/>
          <p:nvPr/>
        </p:nvSpPr>
        <p:spPr>
          <a:xfrm>
            <a:off x="574300" y="5618225"/>
            <a:ext cx="4327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900">
                <a:solidFill>
                  <a:srgbClr val="000000"/>
                </a:solidFill>
                <a:latin typeface="Calibri"/>
                <a:ea typeface="Calibri"/>
                <a:cs typeface="Calibri"/>
                <a:sym typeface="Calibri"/>
              </a:rPr>
              <a:t>Example test script (creates a 100GB file):</a:t>
            </a:r>
            <a:br>
              <a:rPr lang="en" sz="900">
                <a:solidFill>
                  <a:srgbClr val="000000"/>
                </a:solidFill>
                <a:latin typeface="Calibri"/>
                <a:ea typeface="Calibri"/>
                <a:cs typeface="Calibri"/>
                <a:sym typeface="Calibri"/>
              </a:rPr>
            </a:br>
            <a:br>
              <a:rPr lang="en" sz="900">
                <a:solidFill>
                  <a:srgbClr val="000000"/>
                </a:solidFill>
                <a:latin typeface="Calibri"/>
                <a:ea typeface="Calibri"/>
                <a:cs typeface="Calibri"/>
                <a:sym typeface="Calibri"/>
              </a:rPr>
            </a:br>
            <a:r>
              <a:rPr lang="en" sz="900">
                <a:solidFill>
                  <a:srgbClr val="000000"/>
                </a:solidFill>
                <a:latin typeface="Consolas"/>
                <a:ea typeface="Consolas"/>
                <a:cs typeface="Consolas"/>
                <a:sym typeface="Consolas"/>
              </a:rPr>
              <a:t>#!/bin/bash</a:t>
            </a:r>
            <a:br>
              <a:rPr lang="en" sz="900">
                <a:solidFill>
                  <a:srgbClr val="000000"/>
                </a:solidFill>
                <a:latin typeface="Consolas"/>
                <a:ea typeface="Consolas"/>
                <a:cs typeface="Consolas"/>
                <a:sym typeface="Consolas"/>
              </a:rPr>
            </a:br>
            <a:r>
              <a:rPr lang="en" sz="900">
                <a:solidFill>
                  <a:srgbClr val="000000"/>
                </a:solidFill>
                <a:latin typeface="Consolas"/>
                <a:ea typeface="Consolas"/>
                <a:cs typeface="Consolas"/>
                <a:sym typeface="Consolas"/>
              </a:rPr>
              <a:t>dd if=/dev/urandom of=/mnt/mfs/test bs=10m count=10000 conv=sync</a:t>
            </a:r>
            <a:endParaRPr sz="900"/>
          </a:p>
        </p:txBody>
      </p:sp>
      <p:sp>
        <p:nvSpPr>
          <p:cNvPr id="129" name="Google Shape;129;p14"/>
          <p:cNvSpPr/>
          <p:nvPr/>
        </p:nvSpPr>
        <p:spPr>
          <a:xfrm>
            <a:off x="7430841" y="3814148"/>
            <a:ext cx="990600" cy="396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metalogger</a:t>
            </a:r>
            <a:endParaRPr sz="1300"/>
          </a:p>
        </p:txBody>
      </p:sp>
      <p:cxnSp>
        <p:nvCxnSpPr>
          <p:cNvPr id="130" name="Google Shape;130;p14"/>
          <p:cNvCxnSpPr>
            <a:stCxn id="102" idx="3"/>
            <a:endCxn id="129" idx="1"/>
          </p:cNvCxnSpPr>
          <p:nvPr/>
        </p:nvCxnSpPr>
        <p:spPr>
          <a:xfrm flipH="1" rot="10800000">
            <a:off x="4744620" y="4012549"/>
            <a:ext cx="2686200" cy="771300"/>
          </a:xfrm>
          <a:prstGeom prst="straightConnector1">
            <a:avLst/>
          </a:prstGeom>
          <a:noFill/>
          <a:ln cap="flat" cmpd="sng" w="9525">
            <a:solidFill>
              <a:srgbClr val="4472C4"/>
            </a:solidFill>
            <a:prstDash val="solid"/>
            <a:miter lim="800000"/>
            <a:headEnd len="sm" w="sm" type="none"/>
            <a:tailEnd len="med" w="med" type="triangle"/>
          </a:ln>
        </p:spPr>
      </p:cxnSp>
      <p:cxnSp>
        <p:nvCxnSpPr>
          <p:cNvPr id="131" name="Google Shape;131;p14"/>
          <p:cNvCxnSpPr>
            <a:stCxn id="110" idx="2"/>
            <a:endCxn id="97" idx="0"/>
          </p:cNvCxnSpPr>
          <p:nvPr/>
        </p:nvCxnSpPr>
        <p:spPr>
          <a:xfrm>
            <a:off x="7273411" y="2800102"/>
            <a:ext cx="653400" cy="401100"/>
          </a:xfrm>
          <a:prstGeom prst="straightConnector1">
            <a:avLst/>
          </a:prstGeom>
          <a:noFill/>
          <a:ln cap="flat" cmpd="sng" w="9525">
            <a:solidFill>
              <a:srgbClr val="4472C4"/>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729450" y="1152400"/>
            <a:ext cx="7021200" cy="398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Work Done this Sprint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727650" y="7928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3 Tasks</a:t>
            </a:r>
            <a:endParaRPr/>
          </a:p>
        </p:txBody>
      </p:sp>
      <p:sp>
        <p:nvSpPr>
          <p:cNvPr id="142" name="Google Shape;142;p16"/>
          <p:cNvSpPr txBox="1"/>
          <p:nvPr>
            <p:ph idx="1" type="body"/>
          </p:nvPr>
        </p:nvSpPr>
        <p:spPr>
          <a:xfrm>
            <a:off x="566450" y="1681048"/>
            <a:ext cx="7688700" cy="39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Developed Python driver programs for </a:t>
            </a:r>
            <a:r>
              <a:rPr lang="en" sz="2000"/>
              <a:t>Terraform, </a:t>
            </a:r>
            <a:r>
              <a:rPr lang="en" sz="2000"/>
              <a:t>Ansible &amp; Testing framework</a:t>
            </a:r>
            <a:endParaRPr sz="2000"/>
          </a:p>
          <a:p>
            <a:pPr indent="-355600" lvl="0" marL="457200" rtl="0" algn="l">
              <a:spcBef>
                <a:spcPts val="0"/>
              </a:spcBef>
              <a:spcAft>
                <a:spcPts val="0"/>
              </a:spcAft>
              <a:buSzPts val="2000"/>
              <a:buChar char="●"/>
            </a:pPr>
            <a:r>
              <a:rPr lang="en" sz="2000"/>
              <a:t>Shifted from Java Main Driver program to Python </a:t>
            </a:r>
            <a:endParaRPr sz="2000"/>
          </a:p>
          <a:p>
            <a:pPr indent="-355600" lvl="0" marL="457200" rtl="0" algn="l">
              <a:spcBef>
                <a:spcPts val="0"/>
              </a:spcBef>
              <a:spcAft>
                <a:spcPts val="0"/>
              </a:spcAft>
              <a:buSzPts val="2000"/>
              <a:buChar char="●"/>
            </a:pPr>
            <a:r>
              <a:rPr lang="en" sz="2000"/>
              <a:t>Integrated Terraform Driver program &amp; Ansible Driver program in Main Driver Program</a:t>
            </a:r>
            <a:endParaRPr sz="2000"/>
          </a:p>
          <a:p>
            <a:pPr indent="-355600" lvl="0" marL="457200" rtl="0" algn="l">
              <a:spcBef>
                <a:spcPts val="0"/>
              </a:spcBef>
              <a:spcAft>
                <a:spcPts val="0"/>
              </a:spcAft>
              <a:buSzPts val="2000"/>
              <a:buChar char="●"/>
            </a:pPr>
            <a:r>
              <a:rPr lang="en" sz="2000"/>
              <a:t>Integrated One end to end testing scenario in Main Driver Program</a:t>
            </a:r>
            <a:endParaRPr sz="2000"/>
          </a:p>
          <a:p>
            <a:pPr indent="-355600" lvl="0" marL="457200" rtl="0" algn="l">
              <a:spcBef>
                <a:spcPts val="0"/>
              </a:spcBef>
              <a:spcAft>
                <a:spcPts val="0"/>
              </a:spcAft>
              <a:buSzPts val="2000"/>
              <a:buChar char="●"/>
            </a:pPr>
            <a:r>
              <a:rPr lang="en" sz="2000"/>
              <a:t>Designed different failure scenario for MooseFS</a:t>
            </a:r>
            <a:endParaRPr sz="2000"/>
          </a:p>
          <a:p>
            <a:pPr indent="0" lvl="0" marL="45720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300"/>
                                        <p:tgtEl>
                                          <p:spTgt spid="1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 calcmode="lin" valueType="num">
                                      <p:cBhvr additive="base">
                                        <p:cTn dur="300"/>
                                        <p:tgtEl>
                                          <p:spTgt spid="1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 calcmode="lin" valueType="num">
                                      <p:cBhvr additive="base">
                                        <p:cTn dur="300"/>
                                        <p:tgtEl>
                                          <p:spTgt spid="1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 calcmode="lin" valueType="num">
                                      <p:cBhvr additive="base">
                                        <p:cTn dur="300"/>
                                        <p:tgtEl>
                                          <p:spTgt spid="14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 calcmode="lin" valueType="num">
                                      <p:cBhvr additive="base">
                                        <p:cTn dur="300"/>
                                        <p:tgtEl>
                                          <p:spTgt spid="14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 calcmode="lin" valueType="num">
                                      <p:cBhvr additive="base">
                                        <p:cTn dur="300"/>
                                        <p:tgtEl>
                                          <p:spTgt spid="14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 calcmode="lin" valueType="num">
                                      <p:cBhvr additive="base">
                                        <p:cTn dur="300"/>
                                        <p:tgtEl>
                                          <p:spTgt spid="142">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666775" y="951475"/>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Control Flow Overview</a:t>
            </a:r>
            <a:endParaRPr sz="2500"/>
          </a:p>
          <a:p>
            <a:pPr indent="0" lvl="0" marL="0" rtl="0" algn="l">
              <a:spcBef>
                <a:spcPts val="0"/>
              </a:spcBef>
              <a:spcAft>
                <a:spcPts val="0"/>
              </a:spcAft>
              <a:buNone/>
            </a:pPr>
            <a:r>
              <a:t/>
            </a:r>
            <a:endParaRPr sz="2500"/>
          </a:p>
        </p:txBody>
      </p:sp>
      <p:sp>
        <p:nvSpPr>
          <p:cNvPr id="148" name="Google Shape;148;p17"/>
          <p:cNvSpPr txBox="1"/>
          <p:nvPr/>
        </p:nvSpPr>
        <p:spPr>
          <a:xfrm>
            <a:off x="727175" y="4005800"/>
            <a:ext cx="5742300" cy="1908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accent1"/>
              </a:buClr>
              <a:buSzPts val="2000"/>
              <a:buFont typeface="Lato"/>
              <a:buChar char="●"/>
            </a:pPr>
            <a:r>
              <a:rPr lang="en" sz="2000">
                <a:solidFill>
                  <a:schemeClr val="accent1"/>
                </a:solidFill>
                <a:latin typeface="Lato"/>
                <a:ea typeface="Lato"/>
                <a:cs typeface="Lato"/>
                <a:sym typeface="Lato"/>
              </a:rPr>
              <a:t>Different MooseFS Servers:</a:t>
            </a:r>
            <a:endParaRPr sz="2000">
              <a:solidFill>
                <a:schemeClr val="accent1"/>
              </a:solidFill>
              <a:latin typeface="Lato"/>
              <a:ea typeface="Lato"/>
              <a:cs typeface="Lato"/>
              <a:sym typeface="Lato"/>
            </a:endParaRPr>
          </a:p>
          <a:p>
            <a:pPr indent="-355600" lvl="1" marL="914400" rtl="0" algn="l">
              <a:lnSpc>
                <a:spcPct val="115000"/>
              </a:lnSpc>
              <a:spcBef>
                <a:spcPts val="0"/>
              </a:spcBef>
              <a:spcAft>
                <a:spcPts val="0"/>
              </a:spcAft>
              <a:buClr>
                <a:schemeClr val="accent1"/>
              </a:buClr>
              <a:buSzPts val="2000"/>
              <a:buFont typeface="Lato"/>
              <a:buChar char="○"/>
            </a:pPr>
            <a:r>
              <a:rPr lang="en">
                <a:solidFill>
                  <a:schemeClr val="accent1"/>
                </a:solidFill>
                <a:latin typeface="Lato"/>
                <a:ea typeface="Lato"/>
                <a:cs typeface="Lato"/>
                <a:sym typeface="Lato"/>
              </a:rPr>
              <a:t>Master Server </a:t>
            </a:r>
            <a:endParaRPr>
              <a:solidFill>
                <a:schemeClr val="accent1"/>
              </a:solidFill>
              <a:latin typeface="Lato"/>
              <a:ea typeface="Lato"/>
              <a:cs typeface="Lato"/>
              <a:sym typeface="Lato"/>
            </a:endParaRPr>
          </a:p>
          <a:p>
            <a:pPr indent="-355600" lvl="1" marL="914400" rtl="0" algn="l">
              <a:lnSpc>
                <a:spcPct val="115000"/>
              </a:lnSpc>
              <a:spcBef>
                <a:spcPts val="0"/>
              </a:spcBef>
              <a:spcAft>
                <a:spcPts val="0"/>
              </a:spcAft>
              <a:buClr>
                <a:schemeClr val="accent1"/>
              </a:buClr>
              <a:buSzPts val="2000"/>
              <a:buFont typeface="Lato"/>
              <a:buChar char="○"/>
            </a:pPr>
            <a:r>
              <a:rPr lang="en">
                <a:solidFill>
                  <a:schemeClr val="accent1"/>
                </a:solidFill>
                <a:latin typeface="Lato"/>
                <a:ea typeface="Lato"/>
                <a:cs typeface="Lato"/>
                <a:sym typeface="Lato"/>
              </a:rPr>
              <a:t>Metalogger </a:t>
            </a:r>
            <a:endParaRPr>
              <a:solidFill>
                <a:schemeClr val="accent1"/>
              </a:solidFill>
              <a:latin typeface="Lato"/>
              <a:ea typeface="Lato"/>
              <a:cs typeface="Lato"/>
              <a:sym typeface="Lato"/>
            </a:endParaRPr>
          </a:p>
          <a:p>
            <a:pPr indent="-355600" lvl="1" marL="914400" rtl="0" algn="l">
              <a:lnSpc>
                <a:spcPct val="115000"/>
              </a:lnSpc>
              <a:spcBef>
                <a:spcPts val="0"/>
              </a:spcBef>
              <a:spcAft>
                <a:spcPts val="0"/>
              </a:spcAft>
              <a:buClr>
                <a:schemeClr val="accent1"/>
              </a:buClr>
              <a:buSzPts val="2000"/>
              <a:buFont typeface="Lato"/>
              <a:buChar char="○"/>
            </a:pPr>
            <a:r>
              <a:rPr lang="en">
                <a:solidFill>
                  <a:schemeClr val="accent1"/>
                </a:solidFill>
                <a:latin typeface="Lato"/>
                <a:ea typeface="Lato"/>
                <a:cs typeface="Lato"/>
                <a:sym typeface="Lato"/>
              </a:rPr>
              <a:t>Chunk Server</a:t>
            </a:r>
            <a:endParaRPr>
              <a:solidFill>
                <a:schemeClr val="accent1"/>
              </a:solidFill>
              <a:latin typeface="Lato"/>
              <a:ea typeface="Lato"/>
              <a:cs typeface="Lato"/>
              <a:sym typeface="Lato"/>
            </a:endParaRPr>
          </a:p>
          <a:p>
            <a:pPr indent="-355600" lvl="1" marL="914400" rtl="0" algn="l">
              <a:lnSpc>
                <a:spcPct val="115000"/>
              </a:lnSpc>
              <a:spcBef>
                <a:spcPts val="0"/>
              </a:spcBef>
              <a:spcAft>
                <a:spcPts val="0"/>
              </a:spcAft>
              <a:buClr>
                <a:schemeClr val="accent1"/>
              </a:buClr>
              <a:buSzPts val="2000"/>
              <a:buFont typeface="Lato"/>
              <a:buChar char="○"/>
            </a:pPr>
            <a:r>
              <a:rPr lang="en">
                <a:solidFill>
                  <a:schemeClr val="accent1"/>
                </a:solidFill>
                <a:latin typeface="Lato"/>
                <a:ea typeface="Lato"/>
                <a:cs typeface="Lato"/>
                <a:sym typeface="Lato"/>
              </a:rPr>
              <a:t>Client Server</a:t>
            </a:r>
            <a:endParaRPr sz="1000"/>
          </a:p>
        </p:txBody>
      </p:sp>
      <p:pic>
        <p:nvPicPr>
          <p:cNvPr id="149" name="Google Shape;149;p17"/>
          <p:cNvPicPr preferRelativeResize="0"/>
          <p:nvPr/>
        </p:nvPicPr>
        <p:blipFill>
          <a:blip r:embed="rId3">
            <a:alphaModFix/>
          </a:blip>
          <a:stretch>
            <a:fillRect/>
          </a:stretch>
        </p:blipFill>
        <p:spPr>
          <a:xfrm>
            <a:off x="152400" y="1817575"/>
            <a:ext cx="8576014" cy="1872850"/>
          </a:xfrm>
          <a:prstGeom prst="rect">
            <a:avLst/>
          </a:prstGeom>
          <a:noFill/>
          <a:ln>
            <a:noFill/>
          </a:ln>
        </p:spPr>
      </p:pic>
      <p:pic>
        <p:nvPicPr>
          <p:cNvPr id="150" name="Google Shape;150;p17"/>
          <p:cNvPicPr preferRelativeResize="0"/>
          <p:nvPr/>
        </p:nvPicPr>
        <p:blipFill>
          <a:blip r:embed="rId4">
            <a:alphaModFix/>
          </a:blip>
          <a:stretch>
            <a:fillRect/>
          </a:stretch>
        </p:blipFill>
        <p:spPr>
          <a:xfrm>
            <a:off x="5094800" y="4005800"/>
            <a:ext cx="3360824" cy="2494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729450" y="1152400"/>
            <a:ext cx="7021200" cy="398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9" title="Call with Ditributed File Systems Reliability.mp4">
            <a:hlinkClick r:id="rId3"/>
          </p:cNvPr>
          <p:cNvPicPr preferRelativeResize="0"/>
          <p:nvPr/>
        </p:nvPicPr>
        <p:blipFill>
          <a:blip r:embed="rId4">
            <a:alphaModFix/>
          </a:blip>
          <a:stretch>
            <a:fillRect/>
          </a:stretch>
        </p:blipFill>
        <p:spPr>
          <a:xfrm>
            <a:off x="0" y="38100"/>
            <a:ext cx="9144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p:nvPr/>
        </p:nvSpPr>
        <p:spPr>
          <a:xfrm>
            <a:off x="1529875" y="2994525"/>
            <a:ext cx="3845100" cy="35007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2000" u="none" cap="none" strike="noStrike">
                <a:solidFill>
                  <a:srgbClr val="000000"/>
                </a:solidFill>
                <a:latin typeface="Calibri"/>
                <a:ea typeface="Calibri"/>
                <a:cs typeface="Calibri"/>
                <a:sym typeface="Calibri"/>
              </a:rPr>
              <a:t>Management VM</a:t>
            </a:r>
            <a:endParaRPr sz="2000"/>
          </a:p>
        </p:txBody>
      </p:sp>
      <p:sp>
        <p:nvSpPr>
          <p:cNvPr id="166" name="Google Shape;166;p20"/>
          <p:cNvSpPr/>
          <p:nvPr/>
        </p:nvSpPr>
        <p:spPr>
          <a:xfrm>
            <a:off x="7180625" y="2867050"/>
            <a:ext cx="1412100" cy="3628800"/>
          </a:xfrm>
          <a:prstGeom prst="rect">
            <a:avLst/>
          </a:prstGeom>
          <a:no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67" name="Google Shape;167;p20"/>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Failure Scenario 1</a:t>
            </a:r>
            <a:endParaRPr sz="2500"/>
          </a:p>
        </p:txBody>
      </p:sp>
      <p:sp>
        <p:nvSpPr>
          <p:cNvPr id="168" name="Google Shape;168;p20"/>
          <p:cNvSpPr/>
          <p:nvPr/>
        </p:nvSpPr>
        <p:spPr>
          <a:xfrm>
            <a:off x="554876" y="4605075"/>
            <a:ext cx="663600" cy="279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200" u="none" cap="none" strike="noStrike">
                <a:solidFill>
                  <a:srgbClr val="FFFFFF"/>
                </a:solidFill>
                <a:latin typeface="Calibri"/>
                <a:ea typeface="Calibri"/>
                <a:cs typeface="Calibri"/>
                <a:sym typeface="Calibri"/>
              </a:rPr>
              <a:t>User</a:t>
            </a:r>
            <a:endParaRPr sz="1200"/>
          </a:p>
        </p:txBody>
      </p:sp>
      <p:sp>
        <p:nvSpPr>
          <p:cNvPr id="169" name="Google Shape;169;p20"/>
          <p:cNvSpPr/>
          <p:nvPr/>
        </p:nvSpPr>
        <p:spPr>
          <a:xfrm>
            <a:off x="3839553" y="3666031"/>
            <a:ext cx="1257900" cy="9537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Terraform (create, start, stop, destroy VMs)</a:t>
            </a:r>
            <a:endParaRPr sz="1300"/>
          </a:p>
        </p:txBody>
      </p:sp>
      <p:sp>
        <p:nvSpPr>
          <p:cNvPr id="170" name="Google Shape;170;p20"/>
          <p:cNvSpPr/>
          <p:nvPr/>
        </p:nvSpPr>
        <p:spPr>
          <a:xfrm>
            <a:off x="3844953" y="4750395"/>
            <a:ext cx="1257900" cy="8406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Ansible (configure VMs/environments)</a:t>
            </a:r>
            <a:endParaRPr sz="1300"/>
          </a:p>
        </p:txBody>
      </p:sp>
      <p:sp>
        <p:nvSpPr>
          <p:cNvPr id="171" name="Google Shape;171;p20"/>
          <p:cNvSpPr/>
          <p:nvPr/>
        </p:nvSpPr>
        <p:spPr>
          <a:xfrm>
            <a:off x="1763897" y="4637770"/>
            <a:ext cx="1412100" cy="3783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Workflow Engine (</a:t>
            </a:r>
            <a:r>
              <a:rPr lang="en" sz="1300">
                <a:solidFill>
                  <a:srgbClr val="FFFFFF"/>
                </a:solidFill>
                <a:latin typeface="Calibri"/>
                <a:ea typeface="Calibri"/>
                <a:cs typeface="Calibri"/>
                <a:sym typeface="Calibri"/>
              </a:rPr>
              <a:t>Python</a:t>
            </a:r>
            <a:r>
              <a:rPr b="0" i="0" lang="en" sz="1300" u="none" cap="none" strike="noStrike">
                <a:solidFill>
                  <a:srgbClr val="FFFFFF"/>
                </a:solidFill>
                <a:latin typeface="Calibri"/>
                <a:ea typeface="Calibri"/>
                <a:cs typeface="Calibri"/>
                <a:sym typeface="Calibri"/>
              </a:rPr>
              <a:t>)</a:t>
            </a:r>
            <a:endParaRPr sz="1300"/>
          </a:p>
        </p:txBody>
      </p:sp>
      <p:cxnSp>
        <p:nvCxnSpPr>
          <p:cNvPr id="172" name="Google Shape;172;p20"/>
          <p:cNvCxnSpPr>
            <a:stCxn id="168" idx="3"/>
            <a:endCxn id="165" idx="1"/>
          </p:cNvCxnSpPr>
          <p:nvPr/>
        </p:nvCxnSpPr>
        <p:spPr>
          <a:xfrm>
            <a:off x="1218476" y="4744875"/>
            <a:ext cx="311400" cy="0"/>
          </a:xfrm>
          <a:prstGeom prst="straightConnector1">
            <a:avLst/>
          </a:prstGeom>
          <a:noFill/>
          <a:ln cap="flat" cmpd="sng" w="9525">
            <a:solidFill>
              <a:srgbClr val="4472C4"/>
            </a:solidFill>
            <a:prstDash val="solid"/>
            <a:miter lim="800000"/>
            <a:headEnd len="sm" w="sm" type="none"/>
            <a:tailEnd len="med" w="med" type="triangle"/>
          </a:ln>
        </p:spPr>
      </p:cxnSp>
      <p:sp>
        <p:nvSpPr>
          <p:cNvPr id="173" name="Google Shape;173;p20"/>
          <p:cNvSpPr/>
          <p:nvPr/>
        </p:nvSpPr>
        <p:spPr>
          <a:xfrm>
            <a:off x="3839554" y="5721612"/>
            <a:ext cx="1257900" cy="3855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SSH/SCP/SFTP</a:t>
            </a:r>
            <a:endParaRPr sz="1300"/>
          </a:p>
        </p:txBody>
      </p:sp>
      <p:sp>
        <p:nvSpPr>
          <p:cNvPr id="174" name="Google Shape;174;p20"/>
          <p:cNvSpPr/>
          <p:nvPr/>
        </p:nvSpPr>
        <p:spPr>
          <a:xfrm>
            <a:off x="7180474" y="2053575"/>
            <a:ext cx="1412100" cy="6270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OpenStack</a:t>
            </a:r>
            <a:endParaRPr sz="1300"/>
          </a:p>
        </p:txBody>
      </p:sp>
      <p:cxnSp>
        <p:nvCxnSpPr>
          <p:cNvPr id="175" name="Google Shape;175;p20"/>
          <p:cNvCxnSpPr>
            <a:stCxn id="173" idx="3"/>
            <a:endCxn id="176" idx="1"/>
          </p:cNvCxnSpPr>
          <p:nvPr/>
        </p:nvCxnSpPr>
        <p:spPr>
          <a:xfrm flipH="1" rot="10800000">
            <a:off x="5097454" y="5421462"/>
            <a:ext cx="2223900" cy="492900"/>
          </a:xfrm>
          <a:prstGeom prst="straightConnector1">
            <a:avLst/>
          </a:prstGeom>
          <a:noFill/>
          <a:ln cap="flat" cmpd="sng" w="9525">
            <a:solidFill>
              <a:srgbClr val="4472C4"/>
            </a:solidFill>
            <a:prstDash val="solid"/>
            <a:miter lim="800000"/>
            <a:headEnd len="sm" w="sm" type="none"/>
            <a:tailEnd len="med" w="med" type="triangle"/>
          </a:ln>
        </p:spPr>
      </p:cxnSp>
      <p:sp>
        <p:nvSpPr>
          <p:cNvPr id="177" name="Google Shape;177;p20"/>
          <p:cNvSpPr txBox="1"/>
          <p:nvPr/>
        </p:nvSpPr>
        <p:spPr>
          <a:xfrm>
            <a:off x="5514000" y="2994525"/>
            <a:ext cx="1509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1. </a:t>
            </a:r>
            <a:r>
              <a:rPr b="0" i="0" lang="en" sz="1200" u="none" cap="none" strike="noStrike">
                <a:solidFill>
                  <a:srgbClr val="000000"/>
                </a:solidFill>
                <a:latin typeface="Calibri"/>
                <a:ea typeface="Calibri"/>
                <a:cs typeface="Calibri"/>
                <a:sym typeface="Calibri"/>
              </a:rPr>
              <a:t>Create VMs</a:t>
            </a:r>
            <a:endParaRPr sz="1200"/>
          </a:p>
          <a:p>
            <a:pPr indent="0" lvl="0" marL="0" marR="0" rtl="0" algn="l">
              <a:spcBef>
                <a:spcPts val="0"/>
              </a:spcBef>
              <a:spcAft>
                <a:spcPts val="0"/>
              </a:spcAft>
              <a:buNone/>
            </a:pPr>
            <a:r>
              <a:rPr lang="en" sz="1200">
                <a:solidFill>
                  <a:srgbClr val="000000"/>
                </a:solidFill>
                <a:latin typeface="Calibri"/>
                <a:ea typeface="Calibri"/>
                <a:cs typeface="Calibri"/>
                <a:sym typeface="Calibri"/>
              </a:rPr>
              <a:t>2. </a:t>
            </a:r>
            <a:r>
              <a:rPr b="0" i="0" lang="en" sz="1200" u="none" cap="none" strike="noStrike">
                <a:solidFill>
                  <a:srgbClr val="000000"/>
                </a:solidFill>
                <a:latin typeface="Calibri"/>
                <a:ea typeface="Calibri"/>
                <a:cs typeface="Calibri"/>
                <a:sym typeface="Calibri"/>
              </a:rPr>
              <a:t>Start VMs</a:t>
            </a:r>
            <a:endParaRPr sz="1200"/>
          </a:p>
        </p:txBody>
      </p:sp>
      <p:sp>
        <p:nvSpPr>
          <p:cNvPr id="178" name="Google Shape;178;p20"/>
          <p:cNvSpPr txBox="1"/>
          <p:nvPr/>
        </p:nvSpPr>
        <p:spPr>
          <a:xfrm>
            <a:off x="5508600" y="4570750"/>
            <a:ext cx="153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200" u="none" cap="none" strike="noStrike">
                <a:solidFill>
                  <a:srgbClr val="000000"/>
                </a:solidFill>
                <a:latin typeface="Calibri"/>
                <a:ea typeface="Calibri"/>
                <a:cs typeface="Calibri"/>
                <a:sym typeface="Calibri"/>
              </a:rPr>
              <a:t>3. Set up M</a:t>
            </a:r>
            <a:r>
              <a:rPr lang="en" sz="1200">
                <a:solidFill>
                  <a:srgbClr val="000000"/>
                </a:solidFill>
                <a:latin typeface="Calibri"/>
                <a:ea typeface="Calibri"/>
                <a:cs typeface="Calibri"/>
                <a:sym typeface="Calibri"/>
              </a:rPr>
              <a:t>FS servers</a:t>
            </a:r>
            <a:endParaRPr sz="1200"/>
          </a:p>
          <a:p>
            <a:pPr indent="0" lvl="0" marL="0" marR="0" rtl="0" algn="l">
              <a:spcBef>
                <a:spcPts val="0"/>
              </a:spcBef>
              <a:spcAft>
                <a:spcPts val="0"/>
              </a:spcAft>
              <a:buNone/>
            </a:pPr>
            <a:r>
              <a:rPr lang="en" sz="1200">
                <a:solidFill>
                  <a:srgbClr val="000000"/>
                </a:solidFill>
                <a:latin typeface="Calibri"/>
                <a:ea typeface="Calibri"/>
                <a:cs typeface="Calibri"/>
                <a:sym typeface="Calibri"/>
              </a:rPr>
              <a:t>4. Run MFS</a:t>
            </a:r>
            <a:endParaRPr sz="1200"/>
          </a:p>
        </p:txBody>
      </p:sp>
      <p:sp>
        <p:nvSpPr>
          <p:cNvPr id="179" name="Google Shape;179;p20"/>
          <p:cNvSpPr txBox="1"/>
          <p:nvPr/>
        </p:nvSpPr>
        <p:spPr>
          <a:xfrm>
            <a:off x="5514000" y="5437050"/>
            <a:ext cx="1538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000000"/>
                </a:solidFill>
                <a:latin typeface="Calibri"/>
                <a:ea typeface="Calibri"/>
                <a:cs typeface="Calibri"/>
                <a:sym typeface="Calibri"/>
              </a:rPr>
              <a:t>5. </a:t>
            </a:r>
            <a:r>
              <a:rPr lang="en" sz="1200">
                <a:latin typeface="Calibri"/>
                <a:ea typeface="Calibri"/>
                <a:cs typeface="Calibri"/>
                <a:sym typeface="Calibri"/>
              </a:rPr>
              <a:t>Add file w/ content through client1</a:t>
            </a:r>
            <a:endParaRPr sz="1200"/>
          </a:p>
        </p:txBody>
      </p:sp>
      <p:sp>
        <p:nvSpPr>
          <p:cNvPr id="180" name="Google Shape;180;p20"/>
          <p:cNvSpPr txBox="1"/>
          <p:nvPr/>
        </p:nvSpPr>
        <p:spPr>
          <a:xfrm>
            <a:off x="5514008" y="3382867"/>
            <a:ext cx="2189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6</a:t>
            </a:r>
            <a:r>
              <a:rPr lang="en" sz="1200">
                <a:solidFill>
                  <a:srgbClr val="000000"/>
                </a:solidFill>
                <a:latin typeface="Calibri"/>
                <a:ea typeface="Calibri"/>
                <a:cs typeface="Calibri"/>
                <a:sym typeface="Calibri"/>
              </a:rPr>
              <a:t>. </a:t>
            </a:r>
            <a:r>
              <a:rPr lang="en" sz="1200">
                <a:latin typeface="Calibri"/>
                <a:ea typeface="Calibri"/>
                <a:cs typeface="Calibri"/>
                <a:sym typeface="Calibri"/>
              </a:rPr>
              <a:t>Shut down client1</a:t>
            </a:r>
            <a:endParaRPr sz="1200"/>
          </a:p>
        </p:txBody>
      </p:sp>
      <p:sp>
        <p:nvSpPr>
          <p:cNvPr id="181" name="Google Shape;181;p20"/>
          <p:cNvSpPr txBox="1"/>
          <p:nvPr/>
        </p:nvSpPr>
        <p:spPr>
          <a:xfrm>
            <a:off x="5513996" y="3585526"/>
            <a:ext cx="891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8</a:t>
            </a:r>
            <a:r>
              <a:rPr lang="en" sz="1200">
                <a:solidFill>
                  <a:srgbClr val="000000"/>
                </a:solidFill>
                <a:latin typeface="Calibri"/>
                <a:ea typeface="Calibri"/>
                <a:cs typeface="Calibri"/>
                <a:sym typeface="Calibri"/>
              </a:rPr>
              <a:t>. destroy</a:t>
            </a:r>
            <a:endParaRPr sz="1200"/>
          </a:p>
        </p:txBody>
      </p:sp>
      <p:grpSp>
        <p:nvGrpSpPr>
          <p:cNvPr id="182" name="Google Shape;182;p20"/>
          <p:cNvGrpSpPr/>
          <p:nvPr/>
        </p:nvGrpSpPr>
        <p:grpSpPr>
          <a:xfrm>
            <a:off x="7321479" y="3163300"/>
            <a:ext cx="1130100" cy="738095"/>
            <a:chOff x="7321479" y="2778675"/>
            <a:chExt cx="1130100" cy="738095"/>
          </a:xfrm>
        </p:grpSpPr>
        <p:sp>
          <p:nvSpPr>
            <p:cNvPr id="183" name="Google Shape;183;p20"/>
            <p:cNvSpPr/>
            <p:nvPr/>
          </p:nvSpPr>
          <p:spPr>
            <a:xfrm>
              <a:off x="7321479" y="277867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master</a:t>
              </a:r>
              <a:endParaRPr sz="1300"/>
            </a:p>
          </p:txBody>
        </p:sp>
        <p:sp>
          <p:nvSpPr>
            <p:cNvPr id="184" name="Google Shape;184;p20"/>
            <p:cNvSpPr/>
            <p:nvPr/>
          </p:nvSpPr>
          <p:spPr>
            <a:xfrm>
              <a:off x="7321479" y="3163370"/>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300">
                  <a:solidFill>
                    <a:srgbClr val="FFFFFF"/>
                  </a:solidFill>
                  <a:latin typeface="Calibri"/>
                  <a:ea typeface="Calibri"/>
                  <a:cs typeface="Calibri"/>
                  <a:sym typeface="Calibri"/>
                </a:rPr>
                <a:t>metalogger</a:t>
              </a:r>
              <a:endParaRPr sz="1300"/>
            </a:p>
          </p:txBody>
        </p:sp>
      </p:grpSp>
      <p:cxnSp>
        <p:nvCxnSpPr>
          <p:cNvPr id="185" name="Google Shape;185;p20"/>
          <p:cNvCxnSpPr>
            <a:stCxn id="174" idx="2"/>
            <a:endCxn id="166" idx="0"/>
          </p:cNvCxnSpPr>
          <p:nvPr/>
        </p:nvCxnSpPr>
        <p:spPr>
          <a:xfrm>
            <a:off x="7886524" y="2680575"/>
            <a:ext cx="300" cy="186600"/>
          </a:xfrm>
          <a:prstGeom prst="straightConnector1">
            <a:avLst/>
          </a:prstGeom>
          <a:noFill/>
          <a:ln cap="flat" cmpd="sng" w="9525">
            <a:solidFill>
              <a:srgbClr val="4472C4"/>
            </a:solidFill>
            <a:prstDash val="solid"/>
            <a:miter lim="800000"/>
            <a:headEnd len="sm" w="sm" type="none"/>
            <a:tailEnd len="med" w="med" type="triangle"/>
          </a:ln>
        </p:spPr>
      </p:cxnSp>
      <p:grpSp>
        <p:nvGrpSpPr>
          <p:cNvPr id="186" name="Google Shape;186;p20"/>
          <p:cNvGrpSpPr/>
          <p:nvPr/>
        </p:nvGrpSpPr>
        <p:grpSpPr>
          <a:xfrm>
            <a:off x="7321475" y="4012325"/>
            <a:ext cx="1130100" cy="1122249"/>
            <a:chOff x="7321475" y="3637625"/>
            <a:chExt cx="1130100" cy="1122249"/>
          </a:xfrm>
        </p:grpSpPr>
        <p:sp>
          <p:nvSpPr>
            <p:cNvPr id="187" name="Google Shape;187;p20"/>
            <p:cNvSpPr/>
            <p:nvPr/>
          </p:nvSpPr>
          <p:spPr>
            <a:xfrm>
              <a:off x="7321475" y="363762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1</a:t>
              </a:r>
              <a:endParaRPr sz="1300"/>
            </a:p>
          </p:txBody>
        </p:sp>
        <p:sp>
          <p:nvSpPr>
            <p:cNvPr id="188" name="Google Shape;188;p20"/>
            <p:cNvSpPr/>
            <p:nvPr/>
          </p:nvSpPr>
          <p:spPr>
            <a:xfrm>
              <a:off x="7321475" y="4022047"/>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a:t>
              </a:r>
              <a:r>
                <a:rPr lang="en" sz="1300">
                  <a:solidFill>
                    <a:srgbClr val="FFFFFF"/>
                  </a:solidFill>
                  <a:latin typeface="Calibri"/>
                  <a:ea typeface="Calibri"/>
                  <a:cs typeface="Calibri"/>
                  <a:sym typeface="Calibri"/>
                </a:rPr>
                <a:t>2</a:t>
              </a:r>
              <a:endParaRPr sz="1300"/>
            </a:p>
          </p:txBody>
        </p:sp>
        <p:sp>
          <p:nvSpPr>
            <p:cNvPr id="189" name="Google Shape;189;p20"/>
            <p:cNvSpPr/>
            <p:nvPr/>
          </p:nvSpPr>
          <p:spPr>
            <a:xfrm>
              <a:off x="7321475" y="4406474"/>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chunkserver </a:t>
              </a:r>
              <a:r>
                <a:rPr lang="en" sz="1300">
                  <a:solidFill>
                    <a:srgbClr val="FFFFFF"/>
                  </a:solidFill>
                  <a:latin typeface="Calibri"/>
                  <a:ea typeface="Calibri"/>
                  <a:cs typeface="Calibri"/>
                  <a:sym typeface="Calibri"/>
                </a:rPr>
                <a:t>3</a:t>
              </a:r>
              <a:endParaRPr sz="1300"/>
            </a:p>
          </p:txBody>
        </p:sp>
      </p:grpSp>
      <p:cxnSp>
        <p:nvCxnSpPr>
          <p:cNvPr id="190" name="Google Shape;190;p20"/>
          <p:cNvCxnSpPr>
            <a:stCxn id="169" idx="3"/>
            <a:endCxn id="174" idx="1"/>
          </p:cNvCxnSpPr>
          <p:nvPr/>
        </p:nvCxnSpPr>
        <p:spPr>
          <a:xfrm flipH="1" rot="10800000">
            <a:off x="5097453" y="2367181"/>
            <a:ext cx="2082900" cy="1775700"/>
          </a:xfrm>
          <a:prstGeom prst="straightConnector1">
            <a:avLst/>
          </a:prstGeom>
          <a:noFill/>
          <a:ln cap="flat" cmpd="sng" w="9525">
            <a:solidFill>
              <a:srgbClr val="4472C4"/>
            </a:solidFill>
            <a:prstDash val="solid"/>
            <a:miter lim="800000"/>
            <a:headEnd len="sm" w="sm" type="none"/>
            <a:tailEnd len="med" w="med" type="triangle"/>
          </a:ln>
        </p:spPr>
      </p:cxnSp>
      <p:cxnSp>
        <p:nvCxnSpPr>
          <p:cNvPr id="191" name="Google Shape;191;p20"/>
          <p:cNvCxnSpPr>
            <a:stCxn id="171" idx="3"/>
            <a:endCxn id="169" idx="1"/>
          </p:cNvCxnSpPr>
          <p:nvPr/>
        </p:nvCxnSpPr>
        <p:spPr>
          <a:xfrm flipH="1" rot="10800000">
            <a:off x="3175997" y="4142920"/>
            <a:ext cx="663600" cy="684000"/>
          </a:xfrm>
          <a:prstGeom prst="bentConnector3">
            <a:avLst>
              <a:gd fmla="val 49997" name="adj1"/>
            </a:avLst>
          </a:prstGeom>
          <a:noFill/>
          <a:ln cap="flat" cmpd="sng" w="9525">
            <a:solidFill>
              <a:srgbClr val="4472C4"/>
            </a:solidFill>
            <a:prstDash val="solid"/>
            <a:miter lim="8000"/>
            <a:headEnd len="sm" w="sm" type="none"/>
            <a:tailEnd len="med" w="med" type="triangle"/>
          </a:ln>
        </p:spPr>
      </p:cxnSp>
      <p:cxnSp>
        <p:nvCxnSpPr>
          <p:cNvPr id="192" name="Google Shape;192;p20"/>
          <p:cNvCxnSpPr>
            <a:stCxn id="171" idx="3"/>
            <a:endCxn id="170" idx="1"/>
          </p:cNvCxnSpPr>
          <p:nvPr/>
        </p:nvCxnSpPr>
        <p:spPr>
          <a:xfrm>
            <a:off x="3175997" y="4826920"/>
            <a:ext cx="669000" cy="343800"/>
          </a:xfrm>
          <a:prstGeom prst="bentConnector3">
            <a:avLst>
              <a:gd fmla="val 49997" name="adj1"/>
            </a:avLst>
          </a:prstGeom>
          <a:noFill/>
          <a:ln cap="flat" cmpd="sng" w="9525">
            <a:solidFill>
              <a:srgbClr val="4472C4"/>
            </a:solidFill>
            <a:prstDash val="solid"/>
            <a:miter lim="8000"/>
            <a:headEnd len="sm" w="sm" type="none"/>
            <a:tailEnd len="med" w="med" type="triangle"/>
          </a:ln>
        </p:spPr>
      </p:cxnSp>
      <p:cxnSp>
        <p:nvCxnSpPr>
          <p:cNvPr id="193" name="Google Shape;193;p20"/>
          <p:cNvCxnSpPr>
            <a:stCxn id="171" idx="3"/>
            <a:endCxn id="173" idx="1"/>
          </p:cNvCxnSpPr>
          <p:nvPr/>
        </p:nvCxnSpPr>
        <p:spPr>
          <a:xfrm>
            <a:off x="3175997" y="4826920"/>
            <a:ext cx="663600" cy="1087500"/>
          </a:xfrm>
          <a:prstGeom prst="bentConnector3">
            <a:avLst>
              <a:gd fmla="val 49997" name="adj1"/>
            </a:avLst>
          </a:prstGeom>
          <a:noFill/>
          <a:ln cap="flat" cmpd="sng" w="9525">
            <a:solidFill>
              <a:srgbClr val="4472C4"/>
            </a:solidFill>
            <a:prstDash val="solid"/>
            <a:miter lim="8000"/>
            <a:headEnd len="sm" w="sm" type="none"/>
            <a:tailEnd len="med" w="med" type="triangle"/>
          </a:ln>
        </p:spPr>
      </p:cxnSp>
      <p:sp>
        <p:nvSpPr>
          <p:cNvPr id="194" name="Google Shape;194;p20"/>
          <p:cNvSpPr txBox="1"/>
          <p:nvPr/>
        </p:nvSpPr>
        <p:spPr>
          <a:xfrm>
            <a:off x="7387000" y="2867050"/>
            <a:ext cx="951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MFS Servers</a:t>
            </a:r>
            <a:endParaRPr sz="1200"/>
          </a:p>
        </p:txBody>
      </p:sp>
      <p:sp>
        <p:nvSpPr>
          <p:cNvPr id="195" name="Google Shape;195;p20"/>
          <p:cNvSpPr txBox="1"/>
          <p:nvPr/>
        </p:nvSpPr>
        <p:spPr>
          <a:xfrm>
            <a:off x="729450" y="2295500"/>
            <a:ext cx="60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MFS </a:t>
            </a:r>
            <a:r>
              <a:rPr b="1" lang="en" sz="1200"/>
              <a:t>Server Structure: </a:t>
            </a:r>
            <a:endParaRPr b="1" sz="1200"/>
          </a:p>
          <a:p>
            <a:pPr indent="0" lvl="0" marL="0" rtl="0" algn="l">
              <a:lnSpc>
                <a:spcPct val="115000"/>
              </a:lnSpc>
              <a:spcBef>
                <a:spcPts val="0"/>
              </a:spcBef>
              <a:spcAft>
                <a:spcPts val="0"/>
              </a:spcAft>
              <a:buNone/>
            </a:pPr>
            <a:r>
              <a:rPr lang="en" sz="1200"/>
              <a:t>1 master + 1 metalogger + 3 chunkservers + 3 client servers</a:t>
            </a:r>
            <a:endParaRPr sz="1200"/>
          </a:p>
        </p:txBody>
      </p:sp>
      <p:grpSp>
        <p:nvGrpSpPr>
          <p:cNvPr id="196" name="Google Shape;196;p20"/>
          <p:cNvGrpSpPr/>
          <p:nvPr/>
        </p:nvGrpSpPr>
        <p:grpSpPr>
          <a:xfrm>
            <a:off x="7321475" y="5244900"/>
            <a:ext cx="1130100" cy="1121238"/>
            <a:chOff x="7321475" y="4973825"/>
            <a:chExt cx="1130100" cy="1121238"/>
          </a:xfrm>
        </p:grpSpPr>
        <p:sp>
          <p:nvSpPr>
            <p:cNvPr id="176" name="Google Shape;176;p20"/>
            <p:cNvSpPr/>
            <p:nvPr/>
          </p:nvSpPr>
          <p:spPr>
            <a:xfrm>
              <a:off x="7321475" y="4973825"/>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a:t>
              </a:r>
              <a:r>
                <a:rPr lang="en" sz="1300">
                  <a:solidFill>
                    <a:srgbClr val="FFFFFF"/>
                  </a:solidFill>
                  <a:latin typeface="Calibri"/>
                  <a:ea typeface="Calibri"/>
                  <a:cs typeface="Calibri"/>
                  <a:sym typeface="Calibri"/>
                </a:rPr>
                <a:t> 1</a:t>
              </a:r>
              <a:endParaRPr sz="1300"/>
            </a:p>
          </p:txBody>
        </p:sp>
        <p:sp>
          <p:nvSpPr>
            <p:cNvPr id="197" name="Google Shape;197;p20"/>
            <p:cNvSpPr/>
            <p:nvPr/>
          </p:nvSpPr>
          <p:spPr>
            <a:xfrm>
              <a:off x="7321475" y="5357738"/>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 2</a:t>
              </a:r>
              <a:endParaRPr sz="1300"/>
            </a:p>
          </p:txBody>
        </p:sp>
        <p:sp>
          <p:nvSpPr>
            <p:cNvPr id="198" name="Google Shape;198;p20"/>
            <p:cNvSpPr/>
            <p:nvPr/>
          </p:nvSpPr>
          <p:spPr>
            <a:xfrm>
              <a:off x="7321475" y="5741663"/>
              <a:ext cx="1130100" cy="35340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300" u="none" cap="none" strike="noStrike">
                  <a:solidFill>
                    <a:srgbClr val="FFFFFF"/>
                  </a:solidFill>
                  <a:latin typeface="Calibri"/>
                  <a:ea typeface="Calibri"/>
                  <a:cs typeface="Calibri"/>
                  <a:sym typeface="Calibri"/>
                </a:rPr>
                <a:t>client </a:t>
              </a:r>
              <a:r>
                <a:rPr lang="en" sz="1300">
                  <a:solidFill>
                    <a:srgbClr val="FFFFFF"/>
                  </a:solidFill>
                  <a:latin typeface="Calibri"/>
                  <a:ea typeface="Calibri"/>
                  <a:cs typeface="Calibri"/>
                  <a:sym typeface="Calibri"/>
                </a:rPr>
                <a:t>3</a:t>
              </a:r>
              <a:endParaRPr sz="1300"/>
            </a:p>
          </p:txBody>
        </p:sp>
      </p:grpSp>
      <p:cxnSp>
        <p:nvCxnSpPr>
          <p:cNvPr id="199" name="Google Shape;199;p20"/>
          <p:cNvCxnSpPr>
            <a:stCxn id="173" idx="3"/>
            <a:endCxn id="197" idx="1"/>
          </p:cNvCxnSpPr>
          <p:nvPr/>
        </p:nvCxnSpPr>
        <p:spPr>
          <a:xfrm flipH="1" rot="10800000">
            <a:off x="5097454" y="5805462"/>
            <a:ext cx="2223900" cy="108900"/>
          </a:xfrm>
          <a:prstGeom prst="straightConnector1">
            <a:avLst/>
          </a:prstGeom>
          <a:noFill/>
          <a:ln cap="flat" cmpd="sng" w="9525">
            <a:solidFill>
              <a:srgbClr val="4472C4"/>
            </a:solidFill>
            <a:prstDash val="solid"/>
            <a:miter lim="800000"/>
            <a:headEnd len="sm" w="sm" type="none"/>
            <a:tailEnd len="med" w="med" type="triangle"/>
          </a:ln>
        </p:spPr>
      </p:cxnSp>
      <p:cxnSp>
        <p:nvCxnSpPr>
          <p:cNvPr id="200" name="Google Shape;200;p20"/>
          <p:cNvCxnSpPr>
            <a:stCxn id="173" idx="3"/>
            <a:endCxn id="198" idx="1"/>
          </p:cNvCxnSpPr>
          <p:nvPr/>
        </p:nvCxnSpPr>
        <p:spPr>
          <a:xfrm>
            <a:off x="5097454" y="5914362"/>
            <a:ext cx="2223900" cy="275100"/>
          </a:xfrm>
          <a:prstGeom prst="straightConnector1">
            <a:avLst/>
          </a:prstGeom>
          <a:noFill/>
          <a:ln cap="flat" cmpd="sng" w="9525">
            <a:solidFill>
              <a:srgbClr val="4472C4"/>
            </a:solidFill>
            <a:prstDash val="solid"/>
            <a:miter lim="800000"/>
            <a:headEnd len="sm" w="sm" type="none"/>
            <a:tailEnd len="med" w="med" type="triangle"/>
          </a:ln>
        </p:spPr>
      </p:cxnSp>
      <p:grpSp>
        <p:nvGrpSpPr>
          <p:cNvPr id="201" name="Google Shape;201;p20"/>
          <p:cNvGrpSpPr/>
          <p:nvPr/>
        </p:nvGrpSpPr>
        <p:grpSpPr>
          <a:xfrm>
            <a:off x="7321600" y="5243650"/>
            <a:ext cx="1130100" cy="343800"/>
            <a:chOff x="7321600" y="5243650"/>
            <a:chExt cx="1130100" cy="343800"/>
          </a:xfrm>
        </p:grpSpPr>
        <p:sp>
          <p:nvSpPr>
            <p:cNvPr id="202" name="Google Shape;202;p20"/>
            <p:cNvSpPr/>
            <p:nvPr/>
          </p:nvSpPr>
          <p:spPr>
            <a:xfrm>
              <a:off x="7321600" y="5243650"/>
              <a:ext cx="1130100" cy="34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0"/>
            <p:cNvCxnSpPr>
              <a:stCxn id="202" idx="3"/>
              <a:endCxn id="202" idx="1"/>
            </p:cNvCxnSpPr>
            <p:nvPr/>
          </p:nvCxnSpPr>
          <p:spPr>
            <a:xfrm rot="10800000">
              <a:off x="7321600" y="5415550"/>
              <a:ext cx="1130100" cy="0"/>
            </a:xfrm>
            <a:prstGeom prst="straightConnector1">
              <a:avLst/>
            </a:prstGeom>
            <a:noFill/>
            <a:ln cap="flat" cmpd="sng" w="19050">
              <a:solidFill>
                <a:srgbClr val="FF0000"/>
              </a:solidFill>
              <a:prstDash val="solid"/>
              <a:round/>
              <a:headEnd len="sm" w="sm" type="none"/>
              <a:tailEnd len="sm" w="sm" type="none"/>
            </a:ln>
          </p:spPr>
        </p:cxnSp>
      </p:grpSp>
      <p:sp>
        <p:nvSpPr>
          <p:cNvPr id="204" name="Google Shape;204;p20"/>
          <p:cNvSpPr txBox="1"/>
          <p:nvPr/>
        </p:nvSpPr>
        <p:spPr>
          <a:xfrm>
            <a:off x="5514000" y="5805450"/>
            <a:ext cx="16662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latin typeface="Calibri"/>
                <a:ea typeface="Calibri"/>
                <a:cs typeface="Calibri"/>
                <a:sym typeface="Calibri"/>
              </a:rPr>
              <a:t>7</a:t>
            </a:r>
            <a:r>
              <a:rPr lang="en" sz="1200">
                <a:solidFill>
                  <a:srgbClr val="000000"/>
                </a:solidFill>
                <a:latin typeface="Calibri"/>
                <a:ea typeface="Calibri"/>
                <a:cs typeface="Calibri"/>
                <a:sym typeface="Calibri"/>
              </a:rPr>
              <a:t>. </a:t>
            </a:r>
            <a:r>
              <a:rPr lang="en" sz="1100"/>
              <a:t>check file(content) on client2 &amp; client3</a:t>
            </a:r>
            <a:endParaRPr sz="1200"/>
          </a:p>
        </p:txBody>
      </p:sp>
      <p:grpSp>
        <p:nvGrpSpPr>
          <p:cNvPr id="205" name="Google Shape;205;p20"/>
          <p:cNvGrpSpPr/>
          <p:nvPr/>
        </p:nvGrpSpPr>
        <p:grpSpPr>
          <a:xfrm>
            <a:off x="5102853" y="3340095"/>
            <a:ext cx="2218500" cy="2849400"/>
            <a:chOff x="5102853" y="3340095"/>
            <a:chExt cx="2218500" cy="2849400"/>
          </a:xfrm>
        </p:grpSpPr>
        <p:grpSp>
          <p:nvGrpSpPr>
            <p:cNvPr id="206" name="Google Shape;206;p20"/>
            <p:cNvGrpSpPr/>
            <p:nvPr/>
          </p:nvGrpSpPr>
          <p:grpSpPr>
            <a:xfrm>
              <a:off x="5102853" y="3340095"/>
              <a:ext cx="2218500" cy="2081400"/>
              <a:chOff x="5102853" y="3340095"/>
              <a:chExt cx="2218500" cy="2081400"/>
            </a:xfrm>
          </p:grpSpPr>
          <p:cxnSp>
            <p:nvCxnSpPr>
              <p:cNvPr id="207" name="Google Shape;207;p20"/>
              <p:cNvCxnSpPr>
                <a:stCxn id="170" idx="3"/>
                <a:endCxn id="187" idx="1"/>
              </p:cNvCxnSpPr>
              <p:nvPr/>
            </p:nvCxnSpPr>
            <p:spPr>
              <a:xfrm flipH="1" rot="10800000">
                <a:off x="5102853" y="4189095"/>
                <a:ext cx="2218500" cy="981600"/>
              </a:xfrm>
              <a:prstGeom prst="straightConnector1">
                <a:avLst/>
              </a:prstGeom>
              <a:noFill/>
              <a:ln cap="flat" cmpd="sng" w="9525">
                <a:solidFill>
                  <a:srgbClr val="4472C4"/>
                </a:solidFill>
                <a:prstDash val="solid"/>
                <a:miter lim="800000"/>
                <a:headEnd len="sm" w="sm" type="none"/>
                <a:tailEnd len="med" w="med" type="triangle"/>
              </a:ln>
            </p:spPr>
          </p:cxnSp>
          <p:cxnSp>
            <p:nvCxnSpPr>
              <p:cNvPr id="208" name="Google Shape;208;p20"/>
              <p:cNvCxnSpPr>
                <a:stCxn id="170" idx="3"/>
                <a:endCxn id="183" idx="1"/>
              </p:cNvCxnSpPr>
              <p:nvPr/>
            </p:nvCxnSpPr>
            <p:spPr>
              <a:xfrm flipH="1" rot="10800000">
                <a:off x="5102853" y="3340095"/>
                <a:ext cx="2218500" cy="1830600"/>
              </a:xfrm>
              <a:prstGeom prst="straightConnector1">
                <a:avLst/>
              </a:prstGeom>
              <a:noFill/>
              <a:ln cap="flat" cmpd="sng" w="9525">
                <a:solidFill>
                  <a:srgbClr val="4472C4"/>
                </a:solidFill>
                <a:prstDash val="solid"/>
                <a:miter lim="800000"/>
                <a:headEnd len="sm" w="sm" type="none"/>
                <a:tailEnd len="med" w="med" type="triangle"/>
              </a:ln>
            </p:spPr>
          </p:cxnSp>
          <p:cxnSp>
            <p:nvCxnSpPr>
              <p:cNvPr id="209" name="Google Shape;209;p20"/>
              <p:cNvCxnSpPr>
                <a:stCxn id="170" idx="3"/>
                <a:endCxn id="188" idx="1"/>
              </p:cNvCxnSpPr>
              <p:nvPr/>
            </p:nvCxnSpPr>
            <p:spPr>
              <a:xfrm flipH="1" rot="10800000">
                <a:off x="5102853" y="4573395"/>
                <a:ext cx="2218500" cy="597300"/>
              </a:xfrm>
              <a:prstGeom prst="straightConnector1">
                <a:avLst/>
              </a:prstGeom>
              <a:noFill/>
              <a:ln cap="flat" cmpd="sng" w="9525">
                <a:solidFill>
                  <a:srgbClr val="4472C4"/>
                </a:solidFill>
                <a:prstDash val="solid"/>
                <a:miter lim="800000"/>
                <a:headEnd len="sm" w="sm" type="none"/>
                <a:tailEnd len="med" w="med" type="triangle"/>
              </a:ln>
            </p:spPr>
          </p:cxnSp>
          <p:cxnSp>
            <p:nvCxnSpPr>
              <p:cNvPr id="210" name="Google Shape;210;p20"/>
              <p:cNvCxnSpPr>
                <a:stCxn id="170" idx="3"/>
                <a:endCxn id="176" idx="1"/>
              </p:cNvCxnSpPr>
              <p:nvPr/>
            </p:nvCxnSpPr>
            <p:spPr>
              <a:xfrm>
                <a:off x="5102853" y="5170695"/>
                <a:ext cx="2218500" cy="250800"/>
              </a:xfrm>
              <a:prstGeom prst="straightConnector1">
                <a:avLst/>
              </a:prstGeom>
              <a:noFill/>
              <a:ln cap="flat" cmpd="sng" w="9525">
                <a:solidFill>
                  <a:srgbClr val="4472C4"/>
                </a:solidFill>
                <a:prstDash val="solid"/>
                <a:miter lim="800000"/>
                <a:headEnd len="sm" w="sm" type="none"/>
                <a:tailEnd len="med" w="med" type="triangle"/>
              </a:ln>
            </p:spPr>
          </p:cxnSp>
          <p:cxnSp>
            <p:nvCxnSpPr>
              <p:cNvPr id="211" name="Google Shape;211;p20"/>
              <p:cNvCxnSpPr>
                <a:stCxn id="170" idx="3"/>
                <a:endCxn id="184" idx="1"/>
              </p:cNvCxnSpPr>
              <p:nvPr/>
            </p:nvCxnSpPr>
            <p:spPr>
              <a:xfrm flipH="1" rot="10800000">
                <a:off x="5102853" y="3724695"/>
                <a:ext cx="2218500" cy="1446000"/>
              </a:xfrm>
              <a:prstGeom prst="straightConnector1">
                <a:avLst/>
              </a:prstGeom>
              <a:noFill/>
              <a:ln cap="flat" cmpd="sng" w="9525">
                <a:solidFill>
                  <a:srgbClr val="4472C4"/>
                </a:solidFill>
                <a:prstDash val="solid"/>
                <a:miter lim="800000"/>
                <a:headEnd len="sm" w="sm" type="none"/>
                <a:tailEnd len="med" w="med" type="triangle"/>
              </a:ln>
            </p:spPr>
          </p:cxnSp>
          <p:cxnSp>
            <p:nvCxnSpPr>
              <p:cNvPr id="212" name="Google Shape;212;p20"/>
              <p:cNvCxnSpPr>
                <a:stCxn id="170" idx="3"/>
                <a:endCxn id="189" idx="1"/>
              </p:cNvCxnSpPr>
              <p:nvPr/>
            </p:nvCxnSpPr>
            <p:spPr>
              <a:xfrm flipH="1" rot="10800000">
                <a:off x="5102853" y="4957995"/>
                <a:ext cx="2218500" cy="212700"/>
              </a:xfrm>
              <a:prstGeom prst="straightConnector1">
                <a:avLst/>
              </a:prstGeom>
              <a:noFill/>
              <a:ln cap="flat" cmpd="sng" w="9525">
                <a:solidFill>
                  <a:srgbClr val="4472C4"/>
                </a:solidFill>
                <a:prstDash val="solid"/>
                <a:miter lim="800000"/>
                <a:headEnd len="sm" w="sm" type="none"/>
                <a:tailEnd len="med" w="med" type="triangle"/>
              </a:ln>
            </p:spPr>
          </p:cxnSp>
        </p:grpSp>
        <p:cxnSp>
          <p:nvCxnSpPr>
            <p:cNvPr id="213" name="Google Shape;213;p20"/>
            <p:cNvCxnSpPr>
              <a:stCxn id="170" idx="3"/>
              <a:endCxn id="197" idx="1"/>
            </p:cNvCxnSpPr>
            <p:nvPr/>
          </p:nvCxnSpPr>
          <p:spPr>
            <a:xfrm>
              <a:off x="5102853" y="5170695"/>
              <a:ext cx="2218500" cy="634800"/>
            </a:xfrm>
            <a:prstGeom prst="straightConnector1">
              <a:avLst/>
            </a:prstGeom>
            <a:noFill/>
            <a:ln cap="flat" cmpd="sng" w="9525">
              <a:solidFill>
                <a:srgbClr val="4472C4"/>
              </a:solidFill>
              <a:prstDash val="solid"/>
              <a:miter lim="800000"/>
              <a:headEnd len="sm" w="sm" type="none"/>
              <a:tailEnd len="med" w="med" type="triangle"/>
            </a:ln>
          </p:spPr>
        </p:cxnSp>
        <p:cxnSp>
          <p:nvCxnSpPr>
            <p:cNvPr id="214" name="Google Shape;214;p20"/>
            <p:cNvCxnSpPr>
              <a:stCxn id="170" idx="3"/>
              <a:endCxn id="198" idx="1"/>
            </p:cNvCxnSpPr>
            <p:nvPr/>
          </p:nvCxnSpPr>
          <p:spPr>
            <a:xfrm>
              <a:off x="5102853" y="5170695"/>
              <a:ext cx="2218500" cy="1018800"/>
            </a:xfrm>
            <a:prstGeom prst="straightConnector1">
              <a:avLst/>
            </a:prstGeom>
            <a:noFill/>
            <a:ln cap="flat" cmpd="sng" w="9525">
              <a:solidFill>
                <a:srgbClr val="4472C4"/>
              </a:solidFill>
              <a:prstDash val="solid"/>
              <a:miter lim="800000"/>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100"/>
                                        <p:tgtEl>
                                          <p:spTgt spid="174"/>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200"/>
                                        <p:tgtEl>
                                          <p:spTgt spid="190"/>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2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