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C01F31B7-51B8-44AD-AE65-DE4B779135C8}">
  <a:tblStyle styleId="{C01F31B7-51B8-44AD-AE65-DE4B779135C8}" styleName="Table_0">
    <a:wholeTbl>
      <a:tcTxStyle b="off" i="off"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FF3F9"/>
          </a:solidFill>
        </a:fill>
      </a:tcStyle>
    </a:wholeTbl>
    <a:band1H>
      <a:tcStyle>
        <a:tcBdr/>
        <a:fill>
          <a:solidFill>
            <a:srgbClr val="DBE5F1"/>
          </a:solidFill>
        </a:fill>
      </a:tcStyle>
    </a:band1H>
    <a:band1V>
      <a:tcStyle>
        <a:tcBdr/>
        <a:fill>
          <a:solidFill>
            <a:srgbClr val="DBE5F1"/>
          </a:solidFill>
        </a:fill>
      </a:tcStyle>
    </a:band1V>
    <a:lastCol>
      <a:tcTxStyle b="on" i="off"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84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/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854562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560"/>
              </a:spcBef>
              <a:buClr>
                <a:srgbClr val="888888"/>
              </a:buClr>
              <a:buFont typeface="Calibri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buClr>
                <a:srgbClr val="888888"/>
              </a:buClr>
              <a:buFont typeface="Calibri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vertTx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225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77800" algn="l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36525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TitleAndTx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225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77800" algn="l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36525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225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77800" algn="l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36525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Head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4000" b="1" cap="small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indent="0" rtl="0"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indent="0" rtl="0"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Obj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twoTxTwoObj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Calibri"/>
              <a:buNone/>
              <a:defRPr sz="2400" b="1"/>
            </a:lvl1pPr>
            <a:lvl2pPr marL="457200" indent="0" rtl="0">
              <a:buFont typeface="Calibri"/>
              <a:buNone/>
              <a:defRPr sz="2000" b="1"/>
            </a:lvl2pPr>
            <a:lvl3pPr marL="914400" indent="0" rtl="0">
              <a:buFont typeface="Calibri"/>
              <a:buNone/>
              <a:defRPr sz="1800" b="1"/>
            </a:lvl3pPr>
            <a:lvl4pPr marL="1371600" indent="0" rtl="0">
              <a:buFont typeface="Calibri"/>
              <a:buNone/>
              <a:defRPr sz="1600" b="1"/>
            </a:lvl4pPr>
            <a:lvl5pPr marL="1828800" indent="0" rtl="0">
              <a:buFont typeface="Calibri"/>
              <a:buNone/>
              <a:defRPr sz="1600" b="1"/>
            </a:lvl5pPr>
            <a:lvl6pPr marL="2286000" indent="0" rtl="0">
              <a:buFont typeface="Calibri"/>
              <a:buNone/>
              <a:defRPr sz="1600" b="1"/>
            </a:lvl6pPr>
            <a:lvl7pPr marL="2743200" indent="0" rtl="0">
              <a:buFont typeface="Calibri"/>
              <a:buNone/>
              <a:defRPr sz="1600" b="1"/>
            </a:lvl7pPr>
            <a:lvl8pPr marL="3200400" indent="0" rtl="0">
              <a:buFont typeface="Calibri"/>
              <a:buNone/>
              <a:defRPr sz="1600" b="1"/>
            </a:lvl8pPr>
            <a:lvl9pPr marL="3657600" indent="0" rtl="0"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Calibri"/>
              <a:buNone/>
              <a:defRPr sz="2400" b="1"/>
            </a:lvl1pPr>
            <a:lvl2pPr marL="457200" indent="0" rtl="0">
              <a:buFont typeface="Calibri"/>
              <a:buNone/>
              <a:defRPr sz="2000" b="1"/>
            </a:lvl2pPr>
            <a:lvl3pPr marL="914400" indent="0" rtl="0">
              <a:buFont typeface="Calibri"/>
              <a:buNone/>
              <a:defRPr sz="1800" b="1"/>
            </a:lvl3pPr>
            <a:lvl4pPr marL="1371600" indent="0" rtl="0">
              <a:buFont typeface="Calibri"/>
              <a:buNone/>
              <a:defRPr sz="1600" b="1"/>
            </a:lvl4pPr>
            <a:lvl5pPr marL="1828800" indent="0" rtl="0">
              <a:buFont typeface="Calibri"/>
              <a:buNone/>
              <a:defRPr sz="1600" b="1"/>
            </a:lvl5pPr>
            <a:lvl6pPr marL="2286000" indent="0" rtl="0">
              <a:buFont typeface="Calibri"/>
              <a:buNone/>
              <a:defRPr sz="1600" b="1"/>
            </a:lvl6pPr>
            <a:lvl7pPr marL="2743200" indent="0" rtl="0">
              <a:buFont typeface="Calibri"/>
              <a:buNone/>
              <a:defRPr sz="1600" b="1"/>
            </a:lvl7pPr>
            <a:lvl8pPr marL="3200400" indent="0" rtl="0">
              <a:buFont typeface="Calibri"/>
              <a:buNone/>
              <a:defRPr sz="1600" b="1"/>
            </a:lvl8pPr>
            <a:lvl9pPr marL="3657600" indent="0" rtl="0"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objTx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Calibri"/>
              <a:buNone/>
              <a:defRPr sz="1400"/>
            </a:lvl1pPr>
            <a:lvl2pPr marL="457200" indent="0" rtl="0">
              <a:buFont typeface="Calibri"/>
              <a:buNone/>
              <a:defRPr sz="1200"/>
            </a:lvl2pPr>
            <a:lvl3pPr marL="914400" indent="0" rtl="0">
              <a:buFont typeface="Calibri"/>
              <a:buNone/>
              <a:defRPr sz="1000"/>
            </a:lvl3pPr>
            <a:lvl4pPr marL="1371600" indent="0" rtl="0">
              <a:buFont typeface="Calibri"/>
              <a:buNone/>
              <a:defRPr sz="900"/>
            </a:lvl4pPr>
            <a:lvl5pPr marL="1828800" indent="0" rtl="0">
              <a:buFont typeface="Calibri"/>
              <a:buNone/>
              <a:defRPr sz="900"/>
            </a:lvl5pPr>
            <a:lvl6pPr marL="2286000" indent="0" rtl="0">
              <a:buFont typeface="Calibri"/>
              <a:buNone/>
              <a:defRPr sz="900"/>
            </a:lvl6pPr>
            <a:lvl7pPr marL="2743200" indent="0" rtl="0">
              <a:buFont typeface="Calibri"/>
              <a:buNone/>
              <a:defRPr sz="900"/>
            </a:lvl7pPr>
            <a:lvl8pPr marL="3200400" indent="0" rtl="0">
              <a:buFont typeface="Calibri"/>
              <a:buNone/>
              <a:defRPr sz="900"/>
            </a:lvl8pPr>
            <a:lvl9pPr marL="3657600" indent="0" rtl="0"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x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Calibri"/>
              <a:buNone/>
              <a:defRPr sz="1400"/>
            </a:lvl1pPr>
            <a:lvl2pPr marL="457200" indent="0" rtl="0">
              <a:buFont typeface="Calibri"/>
              <a:buNone/>
              <a:defRPr sz="1200"/>
            </a:lvl2pPr>
            <a:lvl3pPr marL="914400" indent="0" rtl="0">
              <a:buFont typeface="Calibri"/>
              <a:buNone/>
              <a:defRPr sz="1000"/>
            </a:lvl3pPr>
            <a:lvl4pPr marL="1371600" indent="0" rtl="0">
              <a:buFont typeface="Calibri"/>
              <a:buNone/>
              <a:defRPr sz="900"/>
            </a:lvl4pPr>
            <a:lvl5pPr marL="1828800" indent="0" rtl="0">
              <a:buFont typeface="Calibri"/>
              <a:buNone/>
              <a:defRPr sz="900"/>
            </a:lvl5pPr>
            <a:lvl6pPr marL="2286000" indent="0" rtl="0">
              <a:buFont typeface="Calibri"/>
              <a:buNone/>
              <a:defRPr sz="900"/>
            </a:lvl6pPr>
            <a:lvl7pPr marL="2743200" indent="0" rtl="0">
              <a:buFont typeface="Calibri"/>
              <a:buNone/>
              <a:defRPr sz="900"/>
            </a:lvl7pPr>
            <a:lvl8pPr marL="3200400" indent="0" rtl="0">
              <a:buFont typeface="Calibri"/>
              <a:buNone/>
              <a:defRPr sz="900"/>
            </a:lvl8pPr>
            <a:lvl9pPr marL="3657600" indent="0" rtl="0"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B3D7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2225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77800" algn="l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36525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9600" y="951899"/>
            <a:ext cx="9124799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Awesome Alphabet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2932050" y="2199821"/>
            <a:ext cx="3279899" cy="3590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 Project – MET CS 673 W4</a:t>
            </a:r>
          </a:p>
          <a:p>
            <a:endParaRPr lang="en-US" sz="20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buSzPct val="25000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Professor Yuting Zhang</a:t>
            </a:r>
          </a:p>
          <a:p>
            <a:endParaRPr lang="en-US" sz="20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buSzPct val="25000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endParaRPr lang="en-US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buSzPct val="25000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Vivek Goyal</a:t>
            </a:r>
          </a:p>
          <a:p>
            <a:pPr marL="0" marR="0" lvl="0" indent="0" algn="l" rtl="0">
              <a:buSzPct val="25000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Michael Grant </a:t>
            </a:r>
          </a:p>
          <a:p>
            <a:pPr marL="0" marR="0" lvl="0" indent="0" algn="l" rtl="0">
              <a:buSzPct val="25000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Mark Musante </a:t>
            </a:r>
          </a:p>
          <a:p>
            <a:pPr marL="0" marR="0" lvl="0" indent="0" algn="l" rtl="0">
              <a:buSzPct val="25000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Levi Puot Paul </a:t>
            </a:r>
          </a:p>
          <a:p>
            <a:pPr marL="0" marR="0" lvl="0" indent="0" algn="l" rtl="0">
              <a:buSzPct val="25000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Jaleel Kazi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7394742" y="203007"/>
            <a:ext cx="155538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Feb 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2013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/>
        </p:nvSpPr>
        <p:spPr>
          <a:xfrm>
            <a:off x="1166025" y="1842925"/>
            <a:ext cx="6811950" cy="366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Leader			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Musante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Backup Project Leader		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Michael Grant</a:t>
            </a:r>
          </a:p>
          <a:p>
            <a:pPr marL="0" marR="0" lvl="0" indent="0" algn="l" rtl="0"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Configuration Leader			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Michael Grant</a:t>
            </a:r>
          </a:p>
          <a:p>
            <a:pPr marL="0" marR="0" lvl="0" indent="0" algn="l" rtl="0"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 and Integration		- Levi Paul</a:t>
            </a:r>
          </a:p>
          <a:p>
            <a:pPr marL="0" marR="0" lvl="0" indent="0" algn="l" rtl="0"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 Leader		 	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Vivek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Goyal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Leade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-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Jaleel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Kazi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Leader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Jaleel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Kazi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Leader				- Levi Paul</a:t>
            </a:r>
          </a:p>
          <a:p>
            <a:pPr marL="0" marR="0" lvl="0" indent="0" algn="l" rtl="0">
              <a:buSzPct val="25000"/>
              <a:buNone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Documentation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- Mark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Musante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sz="2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152400" y="152400"/>
            <a:ext cx="8891100" cy="87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Organization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" name="Shape 152"/>
          <p:cNvGraphicFramePr/>
          <p:nvPr/>
        </p:nvGraphicFramePr>
        <p:xfrm>
          <a:off x="193868" y="1297541"/>
          <a:ext cx="8813875" cy="4189840"/>
        </p:xfrm>
        <a:graphic>
          <a:graphicData uri="http://schemas.openxmlformats.org/drawingml/2006/table">
            <a:tbl>
              <a:tblPr firstRow="1" bandRow="1">
                <a:noFill/>
                <a:tableStyleId>{C01F31B7-51B8-44AD-AE65-DE4B779135C8}</a:tableStyleId>
              </a:tblPr>
              <a:tblGrid>
                <a:gridCol w="293800"/>
                <a:gridCol w="940150"/>
                <a:gridCol w="1175175"/>
                <a:gridCol w="763875"/>
                <a:gridCol w="1057675"/>
                <a:gridCol w="881400"/>
                <a:gridCol w="1351450"/>
                <a:gridCol w="1195025"/>
                <a:gridCol w="1155325"/>
              </a:tblGrid>
              <a:tr h="1541600">
                <a:tc>
                  <a:txBody>
                    <a:bodyPr/>
                    <a:lstStyle/>
                    <a:p>
                      <a:pPr marL="0" lvl="0" algn="l" rtl="0">
                        <a:buSzPct val="25000"/>
                        <a:buNone/>
                      </a:pPr>
                      <a:r>
                        <a:rPr lang="en-US"/>
                        <a:t>#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buSzPct val="25000"/>
                        <a:buNone/>
                      </a:pPr>
                      <a:r>
                        <a:rPr lang="en-US" sz="1400"/>
                        <a:t>Risk</a:t>
                      </a:r>
                    </a:p>
                    <a:p>
                      <a:pPr marL="0" lvl="0" algn="l" rtl="0">
                        <a:buSzPct val="25000"/>
                        <a:buNone/>
                      </a:pPr>
                      <a:r>
                        <a:rPr lang="en-US" sz="1400"/>
                        <a:t>Title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buSzPct val="25000"/>
                        <a:buNone/>
                      </a:pPr>
                      <a:r>
                        <a:rPr lang="en-US" sz="1400"/>
                        <a:t>Likelihood of</a:t>
                      </a:r>
                      <a:r>
                        <a:rPr lang="en-US" sz="1400" baseline="0"/>
                        <a:t> occurrence</a:t>
                      </a:r>
                    </a:p>
                    <a:p>
                      <a:pPr marL="0" lvl="0" algn="l" rtl="0">
                        <a:buSzPct val="25000"/>
                        <a:buNone/>
                      </a:pPr>
                      <a:r>
                        <a:rPr lang="en-US" sz="1400" baseline="0"/>
                        <a:t>(1-10) 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buSzPct val="25000"/>
                        <a:buNone/>
                      </a:pPr>
                      <a:r>
                        <a:rPr lang="en-US" sz="1400"/>
                        <a:t>Impact</a:t>
                      </a:r>
                    </a:p>
                    <a:p>
                      <a:pPr marL="0" lvl="0" algn="l" rtl="0">
                        <a:buSzPct val="25000"/>
                        <a:buNone/>
                      </a:pPr>
                      <a:r>
                        <a:rPr lang="en-US" sz="1400"/>
                        <a:t>(1-10) I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buSzPct val="25000"/>
                        <a:buNone/>
                      </a:pPr>
                      <a:r>
                        <a:rPr lang="en-US" sz="1400"/>
                        <a:t>Retirement cost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buSzPct val="25000"/>
                        <a:buNone/>
                      </a:pPr>
                      <a:r>
                        <a:rPr lang="en-US" sz="1400"/>
                        <a:t>Priority</a:t>
                      </a:r>
                    </a:p>
                    <a:p>
                      <a:endParaRPr lang="en-US" sz="1400"/>
                    </a:p>
                    <a:p>
                      <a:pPr marL="0" lvl="0" algn="l" rtl="0">
                        <a:buSzPct val="25000"/>
                        <a:buNone/>
                      </a:pPr>
                      <a:r>
                        <a:rPr lang="en-US" sz="1400"/>
                        <a:t>(11-L)*</a:t>
                      </a:r>
                    </a:p>
                    <a:p>
                      <a:pPr marL="0" lvl="0" algn="l" rtl="0">
                        <a:buSzPct val="25000"/>
                        <a:buNone/>
                      </a:pPr>
                      <a:r>
                        <a:rPr lang="en-US" sz="1400"/>
                        <a:t>(11-I)*R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buSzPct val="25000"/>
                        <a:buNone/>
                      </a:pPr>
                      <a:r>
                        <a:rPr lang="en-US" sz="1400"/>
                        <a:t>Mitigation</a:t>
                      </a:r>
                      <a:r>
                        <a:rPr lang="en-US" sz="1400" baseline="0"/>
                        <a:t> plan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buSzPct val="25000"/>
                        <a:buNone/>
                      </a:pPr>
                      <a:r>
                        <a:rPr lang="en-US" sz="1400"/>
                        <a:t>Responsible engineer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buSzPct val="25000"/>
                        <a:buNone/>
                      </a:pPr>
                      <a:r>
                        <a:rPr lang="en-US" sz="1400"/>
                        <a:t>Target</a:t>
                      </a:r>
                    </a:p>
                    <a:p>
                      <a:pPr marL="0" lvl="0" algn="l" rtl="0">
                        <a:buSzPct val="25000"/>
                        <a:buNone/>
                      </a:pPr>
                      <a:r>
                        <a:rPr lang="en-US" sz="1400"/>
                        <a:t>Completion date</a:t>
                      </a:r>
                    </a:p>
                  </a:txBody>
                  <a:tcPr marL="91450" marR="91450" marT="45725" marB="45725"/>
                </a:tc>
              </a:tr>
              <a:tr h="851675">
                <a:tc>
                  <a:txBody>
                    <a:bodyPr/>
                    <a:lstStyle/>
                    <a:p>
                      <a:pPr marL="0" lvl="0" algn="l" rtl="0">
                        <a:buSzPct val="25000"/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buSzPct val="25000"/>
                        <a:buNone/>
                      </a:pPr>
                      <a:r>
                        <a:rPr lang="en-US" sz="1400"/>
                        <a:t>Sounds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buSzPct val="25000"/>
                        <a:buNone/>
                      </a:pPr>
                      <a:r>
                        <a:rPr lang="en-US" sz="1400"/>
                        <a:t>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buSzPct val="25000"/>
                        <a:buNone/>
                      </a:pPr>
                      <a:r>
                        <a:rPr lang="en-US" sz="1400"/>
                        <a:t>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buSzPct val="25000"/>
                        <a:buNone/>
                      </a:pPr>
                      <a:r>
                        <a:rPr lang="en-US" sz="1400"/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buSzPct val="25000"/>
                        <a:buNone/>
                      </a:pPr>
                      <a:r>
                        <a:rPr lang="en-US" sz="1400"/>
                        <a:t>(11-5)*</a:t>
                      </a:r>
                    </a:p>
                    <a:p>
                      <a:pPr marL="0" lvl="0" algn="l" rtl="0"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(11-8)*4 = 72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buSzPct val="25000"/>
                        <a:buNone/>
                      </a:pPr>
                      <a:r>
                        <a:rPr lang="en-US" sz="1400"/>
                        <a:t>Learn Java</a:t>
                      </a:r>
                    </a:p>
                    <a:p>
                      <a:pPr marL="0" lvl="0" algn="l" rtl="0">
                        <a:buSzPct val="25000"/>
                        <a:buNone/>
                      </a:pPr>
                      <a:r>
                        <a:rPr lang="en-US" sz="1400"/>
                        <a:t>Sound</a:t>
                      </a:r>
                      <a:r>
                        <a:rPr lang="en-US" sz="1400" baseline="0"/>
                        <a:t> lib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buSzPct val="25000"/>
                        <a:buNone/>
                      </a:pPr>
                      <a:r>
                        <a:rPr lang="en-US" sz="1400"/>
                        <a:t>Levi Paul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buSzPct val="25000"/>
                        <a:buNone/>
                      </a:pPr>
                      <a:r>
                        <a:rPr lang="en-US" sz="1400"/>
                        <a:t>Feb 21</a:t>
                      </a:r>
                    </a:p>
                  </a:txBody>
                  <a:tcPr marL="91450" marR="91450" marT="45725" marB="45725"/>
                </a:tc>
              </a:tr>
              <a:tr h="851675">
                <a:tc>
                  <a:txBody>
                    <a:bodyPr/>
                    <a:lstStyle/>
                    <a:p>
                      <a:pPr marL="0" lvl="0" algn="l" rtl="0">
                        <a:buSzPct val="25000"/>
                        <a:buNone/>
                      </a:pPr>
                      <a:r>
                        <a:rPr lang="en-US" sz="1400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buSzPct val="25000"/>
                        <a:buNone/>
                      </a:pPr>
                      <a:r>
                        <a:rPr lang="en-US" sz="1400"/>
                        <a:t>Graphics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buSzPct val="25000"/>
                        <a:buNone/>
                      </a:pPr>
                      <a:r>
                        <a:rPr lang="en-US" sz="1400"/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buSzPct val="25000"/>
                        <a:buNone/>
                      </a:pPr>
                      <a:r>
                        <a:rPr lang="en-US" sz="1400"/>
                        <a:t>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buSzPct val="25000"/>
                        <a:buNone/>
                      </a:pPr>
                      <a:r>
                        <a:rPr lang="en-US" sz="1400"/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buSzPct val="25000"/>
                        <a:buNone/>
                      </a:pPr>
                      <a:r>
                        <a:rPr lang="en-US" sz="1400"/>
                        <a:t>(11-4)*</a:t>
                      </a:r>
                    </a:p>
                    <a:p>
                      <a:pPr marL="0" lvl="0" algn="l" rtl="0">
                        <a:buSzPct val="25000"/>
                        <a:buNone/>
                      </a:pPr>
                      <a:r>
                        <a:rPr lang="en-US" sz="1400"/>
                        <a:t>(11-8)*3</a:t>
                      </a:r>
                      <a:r>
                        <a:rPr lang="en-US" sz="1400" baseline="0"/>
                        <a:t> =63</a:t>
                      </a:r>
                    </a:p>
                    <a:p>
                      <a:endParaRPr lang="en-US" sz="1400" baseline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buSzPct val="25000"/>
                        <a:buNone/>
                      </a:pPr>
                      <a:r>
                        <a:rPr lang="en-US" sz="1400"/>
                        <a:t>Learn Java</a:t>
                      </a:r>
                    </a:p>
                    <a:p>
                      <a:pPr marL="0" lvl="0" algn="l" rtl="0">
                        <a:buSzPct val="25000"/>
                        <a:buNone/>
                      </a:pPr>
                      <a:r>
                        <a:rPr lang="en-US"/>
                        <a:t>Graphics</a:t>
                      </a:r>
                      <a:r>
                        <a:rPr lang="en-US" sz="1400"/>
                        <a:t> lib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buSzPct val="25000"/>
                        <a:buNone/>
                      </a:pPr>
                      <a:r>
                        <a:rPr lang="en-US" sz="1400"/>
                        <a:t>Jaleel Kazi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buSzPct val="25000"/>
                        <a:buNone/>
                      </a:pPr>
                      <a:r>
                        <a:rPr lang="en-US" sz="1400"/>
                        <a:t>Feb 21</a:t>
                      </a:r>
                    </a:p>
                  </a:txBody>
                  <a:tcPr marL="91450" marR="91450" marT="45725" marB="45725"/>
                </a:tc>
              </a:tr>
              <a:tr h="851675">
                <a:tc>
                  <a:txBody>
                    <a:bodyPr/>
                    <a:lstStyle/>
                    <a:p>
                      <a:pPr marL="0" lvl="0" algn="l" rtl="0">
                        <a:buSzPct val="25000"/>
                        <a:buNone/>
                      </a:pPr>
                      <a:r>
                        <a:rPr lang="en-US" sz="1400"/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buSzPct val="25000"/>
                        <a:buNone/>
                      </a:pPr>
                      <a:r>
                        <a:rPr lang="en-US" sz="1400"/>
                        <a:t>Database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buSzPct val="25000"/>
                        <a:buNone/>
                      </a:pPr>
                      <a:r>
                        <a:rPr lang="en-US" sz="1400"/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buSzPct val="25000"/>
                        <a:buNone/>
                      </a:pPr>
                      <a:r>
                        <a:rPr lang="en-US" sz="1400"/>
                        <a:t>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buSzPct val="25000"/>
                        <a:buNone/>
                      </a:pPr>
                      <a:r>
                        <a:rPr lang="en-US" sz="1400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buSzPct val="25000"/>
                        <a:buNone/>
                      </a:pPr>
                      <a:r>
                        <a:rPr lang="en-US" sz="1400"/>
                        <a:t>(11-3)*</a:t>
                      </a:r>
                    </a:p>
                    <a:p>
                      <a:pPr marL="0" lvl="0" algn="l" rtl="0">
                        <a:buSzPct val="25000"/>
                        <a:buNone/>
                      </a:pPr>
                      <a:r>
                        <a:rPr lang="en-US" sz="1400"/>
                        <a:t>(11-8)*2 </a:t>
                      </a:r>
                    </a:p>
                    <a:p>
                      <a:pPr marL="0" lvl="0" algn="l" rtl="0">
                        <a:buSzPct val="25000"/>
                        <a:buNone/>
                      </a:pPr>
                      <a:r>
                        <a:rPr lang="en-US" sz="1400"/>
                        <a:t>=48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buSzPct val="25000"/>
                        <a:buNone/>
                      </a:pPr>
                      <a:r>
                        <a:rPr lang="en-US" sz="1400"/>
                        <a:t>Learn Java DB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buSzPct val="25000"/>
                        <a:buNone/>
                      </a:pPr>
                      <a:r>
                        <a:rPr lang="en-US" sz="1400"/>
                        <a:t>Levi</a:t>
                      </a:r>
                      <a:r>
                        <a:rPr lang="en-US" sz="1400" baseline="0"/>
                        <a:t> Paul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buSzPct val="25000"/>
                        <a:buNone/>
                      </a:pPr>
                      <a:r>
                        <a:rPr lang="en-US" sz="1400" baseline="0" dirty="0"/>
                        <a:t>Feb 21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53" name="Shape 153"/>
          <p:cNvSpPr txBox="1"/>
          <p:nvPr/>
        </p:nvSpPr>
        <p:spPr>
          <a:xfrm>
            <a:off x="152400" y="152400"/>
            <a:ext cx="8891100" cy="87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 Management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346267" y="1139547"/>
            <a:ext cx="8428499" cy="5133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81000" algn="l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PivotalTracker</a:t>
            </a:r>
          </a:p>
          <a:p>
            <a:pPr marL="457200" marR="0" lvl="0" indent="-381000" algn="l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Git, GitHub, EGit</a:t>
            </a:r>
          </a:p>
          <a:p>
            <a:pPr marL="457200" marR="0" lvl="0" indent="-381000" algn="l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Drive</a:t>
            </a:r>
          </a:p>
          <a:p>
            <a:pPr marL="457200" marR="0" lvl="0" indent="-381000" algn="l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Ant/Maven</a:t>
            </a:r>
          </a:p>
          <a:p>
            <a:pPr marL="457200" marR="0" lvl="0" indent="-381000" algn="l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Emma</a:t>
            </a:r>
          </a:p>
          <a:p>
            <a:pPr marL="457200" marR="0" lvl="0" indent="-381000" algn="l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PMD, FindBugs, CodePro AnalytiX</a:t>
            </a:r>
          </a:p>
          <a:p>
            <a:pPr marL="457200" marR="0" lvl="0" indent="-381000" algn="l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UML</a:t>
            </a:r>
          </a:p>
          <a:p>
            <a:pPr marL="457200" marR="0" lvl="0" indent="-381000" algn="l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JavaRefactor</a:t>
            </a:r>
          </a:p>
          <a:p>
            <a:pPr marL="457200" marR="0" lvl="0" indent="-381000" algn="l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JUnit</a:t>
            </a:r>
          </a:p>
          <a:p>
            <a:pPr marL="457200" marR="0" lvl="0" indent="-381000" algn="l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Log4J</a:t>
            </a:r>
          </a:p>
          <a:p>
            <a:pPr marL="457200" marR="0" lvl="0" indent="-381000" algn="l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MyBatis</a:t>
            </a:r>
          </a:p>
          <a:p>
            <a:pPr marL="457200" marR="0" lvl="0" indent="-381000" algn="l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JavaDoc</a:t>
            </a:r>
          </a:p>
          <a:p>
            <a:pPr marL="457200" marR="0" lvl="0" indent="-381000" algn="l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Skype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152400" y="152400"/>
            <a:ext cx="8891100" cy="87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Tools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356268" y="1221450"/>
            <a:ext cx="8143200" cy="49367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Source Code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Project Proposal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Software Quality Assurance Plan (SQAP)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Software Project Management Plan (SPMP)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Software Configuration Management Plan (SCMP)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Software Requirements Specification (SRS)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Software Design Document (SDD)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Software Test Document (STD)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User’s Manual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Maintenance Plan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Software Validation and Verification Plan (SVVP)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Project Presentations</a:t>
            </a:r>
          </a:p>
          <a:p>
            <a:endParaRPr lang="en-US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152400" y="152400"/>
            <a:ext cx="8891100" cy="87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Deliverables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/>
        </p:nvSpPr>
        <p:spPr>
          <a:xfrm>
            <a:off x="539510" y="1357652"/>
            <a:ext cx="8077199" cy="48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17500" algn="l" rtl="0">
              <a:buClr>
                <a:srgbClr val="000000"/>
              </a:buClr>
              <a:buSzPct val="77777"/>
              <a:buFont typeface="Arial"/>
              <a:buChar char="•"/>
            </a:pPr>
            <a:r>
              <a:rPr lang="en-US" sz="3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3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ood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3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oftware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3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esign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ractices</a:t>
            </a:r>
          </a:p>
          <a:p>
            <a:endParaRPr lang="en-US" sz="30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buClr>
                <a:srgbClr val="000000"/>
              </a:buClr>
              <a:buSzPct val="77777"/>
              <a:buFont typeface="Arial"/>
              <a:buChar char="•"/>
            </a:pPr>
            <a:r>
              <a:rPr lang="en-US" sz="3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On-time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3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3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rror-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3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ree, and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High-Quality </a:t>
            </a:r>
            <a:r>
              <a:rPr lang="en-US" sz="3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roduct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3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eliveries</a:t>
            </a:r>
          </a:p>
          <a:p>
            <a:endParaRPr lang="en-US" sz="30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buClr>
                <a:srgbClr val="000000"/>
              </a:buClr>
              <a:buSzPct val="77777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</a:t>
            </a:r>
            <a:r>
              <a:rPr lang="en-US" sz="3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Awesome Alphabet a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3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eature-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3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ich,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3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and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3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ngaging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pplication</a:t>
            </a:r>
          </a:p>
          <a:p>
            <a:endParaRPr lang="en-US" sz="30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152400" y="152400"/>
            <a:ext cx="8891100" cy="87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157950" y="2828850"/>
            <a:ext cx="8828099" cy="1200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-US" sz="5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</a:t>
            </a: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457200" y="1245769"/>
            <a:ext cx="8077199" cy="4934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17500" algn="l" rtl="0">
              <a:buClr>
                <a:srgbClr val="000000"/>
              </a:buClr>
              <a:buSzPct val="129629"/>
              <a:buFont typeface="Arial"/>
              <a:buChar char="•"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ducational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pplication designed to help 4-6 year old children learn the English 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alphabet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457200" marR="0" lvl="0" indent="-317500" algn="l" rtl="0">
              <a:buClr>
                <a:srgbClr val="000000"/>
              </a:buClr>
              <a:buSzPct val="129629"/>
              <a:buFont typeface="Arial"/>
              <a:buChar char="•"/>
            </a:pPr>
            <a:endParaRPr lang="en-US" sz="2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buClr>
                <a:srgbClr val="000000"/>
              </a:buClr>
              <a:buSzPct val="129629"/>
              <a:buFont typeface="Arial"/>
              <a:buChar char="•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Developed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stages following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Agile approach:</a:t>
            </a:r>
          </a:p>
          <a:p>
            <a:pPr marL="914400" marR="0" lvl="1" indent="-317500" algn="l" rtl="0">
              <a:buClr>
                <a:srgbClr val="000000"/>
              </a:buClr>
              <a:buSzPct val="58333"/>
              <a:buFont typeface="Courier New"/>
              <a:buChar char="o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Feb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28th	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 1</a:t>
            </a:r>
          </a:p>
          <a:p>
            <a:pPr marL="914400" marR="0" lvl="1" indent="-317500" algn="l" rtl="0">
              <a:buClr>
                <a:srgbClr val="000000"/>
              </a:buClr>
              <a:buSzPct val="58333"/>
              <a:buFont typeface="Courier New"/>
              <a:buChar char="o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March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28th	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 2</a:t>
            </a:r>
          </a:p>
          <a:p>
            <a:pPr marL="914400" marR="0" lvl="1" indent="-317500" algn="l" rtl="0">
              <a:buClr>
                <a:srgbClr val="000000"/>
              </a:buClr>
              <a:buSzPct val="58333"/>
              <a:buFont typeface="Courier New"/>
              <a:buChar char="o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2nd	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 3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152400" y="152400"/>
            <a:ext cx="8891100" cy="87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/>
        </p:nvSpPr>
        <p:spPr>
          <a:xfrm>
            <a:off x="356268" y="1221450"/>
            <a:ext cx="8143200" cy="49367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19100" lvl="0" indent="-342900" rtl="0">
              <a:buClr>
                <a:srgbClr val="000000"/>
              </a:buClr>
              <a:buSzPct val="166666"/>
              <a:buFont typeface="Arial" pitchFamily="34" charset="0"/>
              <a:buChar char="•"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Mandatory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Features:</a:t>
            </a:r>
          </a:p>
          <a:p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rtl="0"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An alphabet page where the child can select a letter to learn about.</a:t>
            </a:r>
          </a:p>
          <a:p>
            <a:pPr marL="914400" lvl="1" indent="-381000" rtl="0"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 picture will be shown and a sound will be played whenever a letter is shown.  For example, for the letter ‘C’, an image of a cat may appear and the child will hear “Cat begins with a ‘C’”.</a:t>
            </a:r>
          </a:p>
          <a:p>
            <a:pPr marL="914400" lvl="1" indent="-381000" rtl="0"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Multiple sounds and images for each letter.  A child can click a button on the letter page to see and hear additional pictures and sounds for that letter.</a:t>
            </a:r>
          </a:p>
          <a:p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152400" y="152400"/>
            <a:ext cx="8891100" cy="87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 Requirements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356268" y="1221450"/>
            <a:ext cx="8143200" cy="49367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Anticipated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Features:</a:t>
            </a:r>
          </a:p>
          <a:p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rtl="0"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The ability for a parent to upload custom pictures and sounds to associate with letters.</a:t>
            </a:r>
          </a:p>
          <a:p>
            <a:pPr marL="914400" lvl="1" indent="-381000" rtl="0"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Different themes when presenting letters (i.e. animals, transportation, etc.).</a:t>
            </a:r>
          </a:p>
          <a:p>
            <a:pPr marL="914400" lvl="1" indent="-381000" rtl="0"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 game to test the child’s knowledge.  In this game, the child will see a picture and hear a word and will need to select the letter that the word begins with.  The game may use the currently selected theme (if available).</a:t>
            </a:r>
          </a:p>
          <a:p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152400" y="152400"/>
            <a:ext cx="8891100" cy="87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 Requirements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356268" y="1221450"/>
            <a:ext cx="8143200" cy="49367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Desired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Features:</a:t>
            </a:r>
          </a:p>
          <a:p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rtl="0"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 slideshow of the alphabet.  Each letter will be shown for 5 seconds.</a:t>
            </a:r>
          </a:p>
          <a:p>
            <a:pPr marL="914400" lvl="1" indent="-381000" rtl="0"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Monitoring of the child’s progress.</a:t>
            </a:r>
          </a:p>
          <a:p>
            <a:pPr marL="914400" lvl="1" indent="-381000" rtl="0"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Multiple user accounts for multiple children.</a:t>
            </a:r>
          </a:p>
          <a:p>
            <a:pPr marL="914400" lvl="1" indent="-381000" rtl="0"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 password system to prevent children from accessing parental features.</a:t>
            </a:r>
          </a:p>
          <a:p>
            <a:pPr marL="914400" lvl="1" indent="-381000" rtl="0"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The ability for the parent to configure the application’s appearance.</a:t>
            </a:r>
          </a:p>
          <a:p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152400" y="152400"/>
            <a:ext cx="8891100" cy="87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 Requirements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356268" y="1221450"/>
            <a:ext cx="8143200" cy="49367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Interface</a:t>
            </a: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Performance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Reliability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Constraints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Security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Portability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Error Handling</a:t>
            </a:r>
          </a:p>
          <a:p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152400" y="152400"/>
            <a:ext cx="8891100" cy="87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Nonfunctional Requirements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>
            <a:off x="152400" y="152400"/>
            <a:ext cx="8891100" cy="87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Alphabet Page</a:t>
            </a:r>
          </a:p>
        </p:txBody>
      </p:sp>
      <p:grpSp>
        <p:nvGrpSpPr>
          <p:cNvPr id="123" name="Shape 123"/>
          <p:cNvGrpSpPr/>
          <p:nvPr/>
        </p:nvGrpSpPr>
        <p:grpSpPr>
          <a:xfrm>
            <a:off x="1025194" y="1473787"/>
            <a:ext cx="7093611" cy="5008651"/>
            <a:chOff x="1025194" y="1473787"/>
            <a:chExt cx="7093611" cy="5008651"/>
          </a:xfrm>
        </p:grpSpPr>
        <p:sp>
          <p:nvSpPr>
            <p:cNvPr id="124" name="Shape 124"/>
            <p:cNvSpPr/>
            <p:nvPr/>
          </p:nvSpPr>
          <p:spPr>
            <a:xfrm>
              <a:off x="1025194" y="1473787"/>
              <a:ext cx="7093611" cy="5008651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</p:sp>
        <p:sp>
          <p:nvSpPr>
            <p:cNvPr id="125" name="Shape 125"/>
            <p:cNvSpPr/>
            <p:nvPr/>
          </p:nvSpPr>
          <p:spPr>
            <a:xfrm>
              <a:off x="5051250" y="1717675"/>
              <a:ext cx="203700" cy="16530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152400" y="152400"/>
            <a:ext cx="8891100" cy="87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Selecting a Letter in the Alphabet Page</a:t>
            </a:r>
          </a:p>
        </p:txBody>
      </p:sp>
      <p:grpSp>
        <p:nvGrpSpPr>
          <p:cNvPr id="131" name="Shape 131"/>
          <p:cNvGrpSpPr/>
          <p:nvPr/>
        </p:nvGrpSpPr>
        <p:grpSpPr>
          <a:xfrm>
            <a:off x="1028930" y="1589650"/>
            <a:ext cx="7086139" cy="4881814"/>
            <a:chOff x="1028930" y="1589650"/>
            <a:chExt cx="7086139" cy="4881814"/>
          </a:xfrm>
        </p:grpSpPr>
        <p:sp>
          <p:nvSpPr>
            <p:cNvPr id="132" name="Shape 132"/>
            <p:cNvSpPr/>
            <p:nvPr/>
          </p:nvSpPr>
          <p:spPr>
            <a:xfrm>
              <a:off x="1028930" y="1589650"/>
              <a:ext cx="7086139" cy="4881814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</p:sp>
        <p:sp>
          <p:nvSpPr>
            <p:cNvPr id="133" name="Shape 133"/>
            <p:cNvSpPr/>
            <p:nvPr/>
          </p:nvSpPr>
          <p:spPr>
            <a:xfrm>
              <a:off x="4949450" y="1806750"/>
              <a:ext cx="203700" cy="16530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152400" y="152400"/>
            <a:ext cx="8891100" cy="87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Letter Page</a:t>
            </a:r>
          </a:p>
        </p:txBody>
      </p:sp>
      <p:grpSp>
        <p:nvGrpSpPr>
          <p:cNvPr id="139" name="Shape 139"/>
          <p:cNvGrpSpPr/>
          <p:nvPr/>
        </p:nvGrpSpPr>
        <p:grpSpPr>
          <a:xfrm>
            <a:off x="916147" y="1467350"/>
            <a:ext cx="7311705" cy="5017151"/>
            <a:chOff x="916147" y="1467350"/>
            <a:chExt cx="7311705" cy="5017151"/>
          </a:xfrm>
        </p:grpSpPr>
        <p:sp>
          <p:nvSpPr>
            <p:cNvPr id="140" name="Shape 140"/>
            <p:cNvSpPr/>
            <p:nvPr/>
          </p:nvSpPr>
          <p:spPr>
            <a:xfrm>
              <a:off x="916147" y="1467350"/>
              <a:ext cx="7311705" cy="5017151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</p:sp>
        <p:sp>
          <p:nvSpPr>
            <p:cNvPr id="141" name="Shape 141"/>
            <p:cNvSpPr/>
            <p:nvPr/>
          </p:nvSpPr>
          <p:spPr>
            <a:xfrm>
              <a:off x="4962175" y="1692225"/>
              <a:ext cx="203700" cy="16530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512</Words>
  <Application>Microsoft Office PowerPoint</Application>
  <PresentationFormat>On-screen Show (4:3)</PresentationFormat>
  <Paragraphs>147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/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Mike</cp:lastModifiedBy>
  <cp:revision>1</cp:revision>
  <dcterms:modified xsi:type="dcterms:W3CDTF">2013-02-08T17:39:52Z</dcterms:modified>
</cp:coreProperties>
</file>