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01F31B7-51B8-44AD-AE65-DE4B779135C8}">
  <a:tblStyle styleName="Table_0" styleId="{C01F31B7-51B8-44AD-AE65-DE4B779135C8}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12" type="sldNum"/>
          </p:nvPr>
        </p:nvSpPr>
        <p:spPr>
          <a:xfrm>
            <a:off y="6356350" x="6553200"/>
            <a:ext cy="365099" cx="21335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B3D7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/>
        </p:nvSpPr>
        <p:spPr>
          <a:xfrm>
            <a:off y="951899" x="9600"/>
            <a:ext cy="708000" cx="912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4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Awesome Alphabet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2199821" x="2932050"/>
            <a:ext cy="3590099" cx="3279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 Project – MET CS 673 W4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 Yuting Zhang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sz="2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Vivek Goyal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Michael Grant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Mark Musante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Levi Puot Paul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Jaleel Kazi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203007" x="7394742"/>
            <a:ext cy="369332" cx="155538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0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trike="noStrike" u="none" b="0" cap="none" baseline="3000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/>
        </p:nvSpPr>
        <p:spPr>
          <a:xfrm>
            <a:off y="1842925" x="1417650"/>
            <a:ext cy="3666900" cx="6308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Leader						- Mark Musante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Project Leader			- Michael Grant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Leader				- Michael Grant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and Integration		- Levi Paul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Leader		 		- Vivek Goyal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Leade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- Jaleel Kazi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Leader			- Jaleel Kazi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Leader						- Levi Paul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					- Mark Musante</a:t>
            </a:r>
          </a:p>
          <a:p>
            <a:r>
              <a:t/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Organization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52" name="Shape 152"/>
          <p:cNvGraphicFramePr/>
          <p:nvPr/>
        </p:nvGraphicFramePr>
        <p:xfrm>
          <a:off y="1297541" x="193868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{C01F31B7-51B8-44AD-AE65-DE4B779135C8}</a:tableStyleId>
              </a:tblPr>
              <a:tblGrid>
                <a:gridCol w="293800"/>
                <a:gridCol w="940150"/>
                <a:gridCol w="1175175"/>
                <a:gridCol w="763875"/>
                <a:gridCol w="1057675"/>
                <a:gridCol w="881400"/>
                <a:gridCol w="1351450"/>
                <a:gridCol w="1195025"/>
                <a:gridCol w="1155325"/>
              </a:tblGrid>
              <a:tr h="15416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#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Risk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Title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Likelihood of</a:t>
                      </a:r>
                      <a:r>
                        <a:rPr baseline="0" sz="1400" lang="en-US"/>
                        <a:t> occurrence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baseline="0" sz="1400" lang="en-US"/>
                        <a:t>(1-10) 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Impact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(1-10) I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Retirement cost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Priority</a:t>
                      </a:r>
                    </a:p>
                    <a:p>
                      <a:r>
                        <a:t/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(11-L)*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(11-I)*R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Mitigation</a:t>
                      </a:r>
                      <a:r>
                        <a:rPr baseline="0" sz="1400" lang="en-US"/>
                        <a:t> plan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Responsible engineer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Target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Completion date</a:t>
                      </a:r>
                    </a:p>
                  </a:txBody>
                  <a:tcPr marR="91450" marB="45725" marT="45725" marL="91450"/>
                </a:tc>
              </a:tr>
              <a:tr h="85167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1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Sounds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5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8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4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(11-5)*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(11-8)*4 = 72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Learn Java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Sound</a:t>
                      </a:r>
                      <a:r>
                        <a:rPr baseline="0" sz="1400" lang="en-US"/>
                        <a:t> lib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Levi Paul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Feb 21</a:t>
                      </a:r>
                    </a:p>
                  </a:txBody>
                  <a:tcPr marR="91450" marB="45725" marT="45725" marL="91450"/>
                </a:tc>
              </a:tr>
              <a:tr h="85167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2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Graphics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4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8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3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(11-4)*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(11-8)*3</a:t>
                      </a:r>
                      <a:r>
                        <a:rPr baseline="0" sz="1400" lang="en-US"/>
                        <a:t> =63</a:t>
                      </a:r>
                    </a:p>
                    <a:p>
                      <a:r>
                        <a:t/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Learn Java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Graphics</a:t>
                      </a:r>
                      <a:r>
                        <a:rPr sz="1400" lang="en-US"/>
                        <a:t> lib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Jaleel Kazi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Feb 21</a:t>
                      </a:r>
                    </a:p>
                  </a:txBody>
                  <a:tcPr marR="91450" marB="45725" marT="45725" marL="91450"/>
                </a:tc>
              </a:tr>
              <a:tr h="85167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3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Database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3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8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2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(11-3)*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(11-8)*2 </a:t>
                      </a:r>
                    </a:p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=48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Learn Java DB 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sz="1400" lang="en-US"/>
                        <a:t>Levi</a:t>
                      </a:r>
                      <a:r>
                        <a:rPr baseline="0" sz="1400" lang="en-US"/>
                        <a:t> Paul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baseline="0" sz="1400" lang="en-US"/>
                        <a:t>Feb 21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  <p:sp>
        <p:nvSpPr>
          <p:cNvPr id="153" name="Shape 153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/>
        </p:nvSpPr>
        <p:spPr>
          <a:xfrm>
            <a:off y="1139547" x="346267"/>
            <a:ext cy="5133299" cx="8428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trike="noStrike" u="none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PivotalTracker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Git, GitHub, EGit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Drive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Ant/Maven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Emma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PMD, FindBugs, CodePro AnalytiX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JavaRefactor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JUnit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Log4J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MyBatis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JavaDoc</a:t>
            </a:r>
          </a:p>
          <a:p>
            <a:pPr algn="l" rtl="0" lvl="0" marR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Skype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Tools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/>
        </p:nvSpPr>
        <p:spPr>
          <a:xfrm>
            <a:off y="1221450" x="356268"/>
            <a:ext cy="4936799" cx="8143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Source Code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Project Proposal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Software Quality Assurance Plan (SQAP)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Software Project Management Plan (SPMP)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Software Configuration Management Plan (SCMP)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Software Requirements Specification (SRS)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Software Design Document (SDD)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Software Test Document (STD)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User’s Manual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Maintenance Plan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Software Validation and Verification Plan (SVVP)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Project Presentations</a:t>
            </a:r>
          </a:p>
          <a:p>
            <a:r>
              <a:t/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/>
        </p:nvSpPr>
        <p:spPr>
          <a:xfrm>
            <a:off y="1357652" x="539510"/>
            <a:ext cy="4895400" cx="8077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17500" marL="457200">
              <a:buClr>
                <a:srgbClr val="000000"/>
              </a:buClr>
              <a:buSzPct val="77777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ood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oftware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esign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ractices</a:t>
            </a:r>
          </a:p>
          <a:p>
            <a:r>
              <a:t/>
            </a:r>
          </a:p>
          <a:p>
            <a:pPr algn="l" rtl="0" lvl="0" marR="0" indent="-317500" marL="457200">
              <a:buClr>
                <a:srgbClr val="000000"/>
              </a:buClr>
              <a:buSzPct val="77777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On-time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rror-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ree, and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High-Quality 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roduct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eliveries</a:t>
            </a:r>
          </a:p>
          <a:p>
            <a:r>
              <a:t/>
            </a:r>
          </a:p>
          <a:p>
            <a:pPr algn="l" rtl="0" lvl="0" marR="0" indent="-317500" marL="457200">
              <a:buClr>
                <a:srgbClr val="000000"/>
              </a:buClr>
              <a:buSzPct val="77777"/>
              <a:buFont typeface="Arial"/>
              <a:buChar char="•"/>
            </a:pP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Awesome Alphabet a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eature-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ich,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and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ngaging </a:t>
            </a:r>
            <a:r>
              <a:rPr sz="3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pplication</a:t>
            </a:r>
          </a:p>
          <a:p>
            <a:r>
              <a:t/>
            </a:r>
          </a:p>
        </p:txBody>
      </p:sp>
      <p:sp>
        <p:nvSpPr>
          <p:cNvPr id="171" name="Shape 171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/>
        </p:nvSpPr>
        <p:spPr>
          <a:xfrm>
            <a:off y="2828850" x="157950"/>
            <a:ext cy="1200299" cx="8828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5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</a:t>
            </a:r>
            <a:r>
              <a:rPr sz="5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/>
        </p:nvSpPr>
        <p:spPr>
          <a:xfrm>
            <a:off y="1245769" x="457200"/>
            <a:ext cy="4934699" cx="8077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17500" marL="457200">
              <a:buClr>
                <a:srgbClr val="000000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ducational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pplication designed to help 4-6 year old children learn the English alphabet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t/>
            </a:r>
          </a:p>
          <a:p>
            <a:pPr algn="l" rtl="0" lvl="0" marR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in stages following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Agile approach:</a:t>
            </a:r>
          </a:p>
          <a:p>
            <a:pPr algn="l" rtl="0" lvl="1" marR="0" indent="-317500" marL="914400">
              <a:buClr>
                <a:srgbClr val="000000"/>
              </a:buClr>
              <a:buSzPct val="58333"/>
              <a:buFont typeface="Courier New"/>
              <a:buChar char="o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28th		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</a:p>
          <a:p>
            <a:pPr algn="l" rtl="0" lvl="1" marR="0" indent="-317500" marL="914400">
              <a:buClr>
                <a:srgbClr val="000000"/>
              </a:buClr>
              <a:buSzPct val="58333"/>
              <a:buFont typeface="Courier New"/>
              <a:buChar char="o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28th	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</a:p>
          <a:p>
            <a:pPr algn="l" rtl="0" lvl="1" marR="0" indent="-317500" marL="914400">
              <a:buClr>
                <a:srgbClr val="000000"/>
              </a:buClr>
              <a:buSzPct val="58333"/>
              <a:buFont typeface="Courier New"/>
              <a:buChar char="o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		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Iteration 3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/>
        </p:nvSpPr>
        <p:spPr>
          <a:xfrm>
            <a:off y="1221450" x="356268"/>
            <a:ext cy="4936799" cx="8143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Mandatory Features:</a:t>
            </a:r>
          </a:p>
          <a:p>
            <a:r>
              <a:t/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An alphabet page where the child can select a letter to learn about.</a:t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 picture will be shown and a sound will be played whenever a letter is shown.  For example, for the letter ‘C’, an image of a cat may appear and the child will hear “Cat begins with a ‘C’”.</a:t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Multiple sounds and images for each letter.  A child can click a button on the letter page to see and hear additional pictures and sounds for that letter.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/>
        </p:nvSpPr>
        <p:spPr>
          <a:xfrm>
            <a:off y="1221450" x="356268"/>
            <a:ext cy="4936799" cx="8143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Anticipated Features:</a:t>
            </a:r>
          </a:p>
          <a:p>
            <a:r>
              <a:t/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The ability for a parent to upload custom pictures and sounds to associate with letters.</a:t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Different themes when presenting letters (i.e. animals, transportation, etc.).</a:t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 game to test the child’s knowledge.  In this game, the child will see a picture and hear a word and will need to select the letter that the word begins with.  The game may use the currently selected theme (if available).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/>
        </p:nvSpPr>
        <p:spPr>
          <a:xfrm>
            <a:off y="1221450" x="356268"/>
            <a:ext cy="4936799" cx="8143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Desired Features:</a:t>
            </a:r>
          </a:p>
          <a:p>
            <a:r>
              <a:t/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 slideshow of the alphabet.  Each letter will be shown for 5 seconds.</a:t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Monitoring of the child’s progress.</a:t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Multiple user accounts for multiple children.</a:t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 password system to prevent children from accessing parental features.</a:t>
            </a:r>
          </a:p>
          <a:p>
            <a:pPr rtl="0" lvl="1" indent="-3810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The ability for the parent to configure the application’s appearance.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/>
        </p:nvSpPr>
        <p:spPr>
          <a:xfrm>
            <a:off y="1221450" x="356268"/>
            <a:ext cy="4936799" cx="8143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Interface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Reliability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Constraints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Security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Portability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Error Handling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Alphabet Page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y="1473787" x="1025194"/>
            <a:ext cy="5008651" cx="7093611"/>
            <a:chOff y="1473787" x="1025194"/>
            <a:chExt cy="5008651" cx="7093611"/>
          </a:xfrm>
        </p:grpSpPr>
        <p:sp>
          <p:nvSpPr>
            <p:cNvPr id="124" name="Shape 124"/>
            <p:cNvSpPr/>
            <p:nvPr/>
          </p:nvSpPr>
          <p:spPr>
            <a:xfrm>
              <a:off y="1473787" x="1025194"/>
              <a:ext cy="5008651" cx="709361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125" name="Shape 125"/>
            <p:cNvSpPr/>
            <p:nvPr/>
          </p:nvSpPr>
          <p:spPr>
            <a:xfrm>
              <a:off y="1717675" x="5051250"/>
              <a:ext cy="165300" cx="2037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a Letter in the Alphabet Page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y="1589650" x="1028930"/>
            <a:ext cy="4881814" cx="7086139"/>
            <a:chOff y="1589650" x="1028930"/>
            <a:chExt cy="4881814" cx="7086139"/>
          </a:xfrm>
        </p:grpSpPr>
        <p:sp>
          <p:nvSpPr>
            <p:cNvPr id="132" name="Shape 132"/>
            <p:cNvSpPr/>
            <p:nvPr/>
          </p:nvSpPr>
          <p:spPr>
            <a:xfrm>
              <a:off y="1589650" x="1028930"/>
              <a:ext cy="4881814" cx="708613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133" name="Shape 133"/>
            <p:cNvSpPr/>
            <p:nvPr/>
          </p:nvSpPr>
          <p:spPr>
            <a:xfrm>
              <a:off y="1806750" x="4949450"/>
              <a:ext cy="165300" cx="2037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/>
        </p:nvSpPr>
        <p:spPr>
          <a:xfrm>
            <a:off y="152400" x="152400"/>
            <a:ext cy="875100" cx="8891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Letter Page</a:t>
            </a:r>
          </a:p>
        </p:txBody>
      </p:sp>
      <p:grpSp>
        <p:nvGrpSpPr>
          <p:cNvPr id="139" name="Shape 139"/>
          <p:cNvGrpSpPr/>
          <p:nvPr/>
        </p:nvGrpSpPr>
        <p:grpSpPr>
          <a:xfrm>
            <a:off y="1467350" x="916147"/>
            <a:ext cy="5017151" cx="7311705"/>
            <a:chOff y="1467350" x="916147"/>
            <a:chExt cy="5017151" cx="7311705"/>
          </a:xfrm>
        </p:grpSpPr>
        <p:sp>
          <p:nvSpPr>
            <p:cNvPr id="140" name="Shape 140"/>
            <p:cNvSpPr/>
            <p:nvPr/>
          </p:nvSpPr>
          <p:spPr>
            <a:xfrm>
              <a:off y="1467350" x="916147"/>
              <a:ext cy="5017151" cx="731170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141" name="Shape 141"/>
            <p:cNvSpPr/>
            <p:nvPr/>
          </p:nvSpPr>
          <p:spPr>
            <a:xfrm>
              <a:off y="1692225" x="4962175"/>
              <a:ext cy="165300" cx="2037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