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99784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09842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24762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96511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38998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4555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0471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4249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533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622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00337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6942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85516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3441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62333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38360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7451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94095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20548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8810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30258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06214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2101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566646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50474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19628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318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14118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67356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75608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91070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40717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82164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5410182" y="3810000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Shape 26"/>
          <p:cNvSpPr/>
          <p:nvPr/>
        </p:nvSpPr>
        <p:spPr>
          <a:xfrm rot="10800000" flipH="1">
            <a:off x="5410200" y="3897009"/>
            <a:ext cx="3733800" cy="192023"/>
          </a:xfrm>
          <a:prstGeom prst="rect">
            <a:avLst/>
          </a:prstGeom>
          <a:solidFill>
            <a:schemeClr val="accent2">
              <a:alpha val="4941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Shape 27"/>
          <p:cNvSpPr/>
          <p:nvPr/>
        </p:nvSpPr>
        <p:spPr>
          <a:xfrm rot="10800000" flipH="1">
            <a:off x="5410200" y="4115165"/>
            <a:ext cx="3733800" cy="9143"/>
          </a:xfrm>
          <a:prstGeom prst="rect">
            <a:avLst/>
          </a:prstGeom>
          <a:solidFill>
            <a:schemeClr val="accent2">
              <a:alpha val="6431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Shape 28"/>
          <p:cNvSpPr/>
          <p:nvPr/>
        </p:nvSpPr>
        <p:spPr>
          <a:xfrm rot="10800000" flipH="1">
            <a:off x="5410200" y="4164402"/>
            <a:ext cx="1965959" cy="18286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Shape 29"/>
          <p:cNvSpPr/>
          <p:nvPr/>
        </p:nvSpPr>
        <p:spPr>
          <a:xfrm rot="10800000" flipH="1">
            <a:off x="5410200" y="4199571"/>
            <a:ext cx="1965959" cy="9143"/>
          </a:xfrm>
          <a:prstGeom prst="rect">
            <a:avLst/>
          </a:prstGeom>
          <a:solidFill>
            <a:schemeClr val="accent2">
              <a:alpha val="6431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5410200" y="3962400"/>
            <a:ext cx="3063240" cy="2743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7376507" y="4060982"/>
            <a:ext cx="1600198" cy="3657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0" y="3649662"/>
            <a:ext cx="9144000" cy="244170"/>
          </a:xfrm>
          <a:prstGeom prst="rect">
            <a:avLst/>
          </a:prstGeom>
          <a:solidFill>
            <a:schemeClr val="accent2">
              <a:alpha val="4941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3675526"/>
            <a:ext cx="9144001" cy="1406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Shape 34"/>
          <p:cNvSpPr/>
          <p:nvPr/>
        </p:nvSpPr>
        <p:spPr>
          <a:xfrm rot="10800000" flipH="1">
            <a:off x="6414051" y="3643089"/>
            <a:ext cx="2729950" cy="248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0" y="0"/>
            <a:ext cx="9144000" cy="37016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457200" y="2401885"/>
            <a:ext cx="8458200" cy="1470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4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457200" y="3899937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008" marR="0" lvl="0" indent="-50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sz="2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6705600" y="4206239"/>
            <a:ext cx="960118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5410200" y="4205287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320088" y="1135"/>
            <a:ext cx="747711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-US"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 rot="5400000">
            <a:off x="2409443" y="297179"/>
            <a:ext cx="432511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9144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7823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7975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7772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7061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4165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431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507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174735" y="2270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 rot="5400000">
            <a:off x="4991100" y="2933699"/>
            <a:ext cx="5486399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 rot="5400000">
            <a:off x="838200" y="762000"/>
            <a:ext cx="5486399" cy="624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9144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7823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7975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7772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7061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4165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431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507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174735" y="2270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9144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7823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7975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7772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7061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4165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431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507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174735" y="2270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722312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rebuchet MS"/>
              <a:buNone/>
              <a:defRPr sz="43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722312" y="3367087"/>
            <a:ext cx="7772400" cy="1509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" marR="0" lvl="0" indent="-761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sz="21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25196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sz="18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22504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2016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18338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4165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431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507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174735" y="2270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015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1701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sz="19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355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2692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4521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4165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431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507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648200" y="2249424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015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1701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sz="19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355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2692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4521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4165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431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507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174735" y="2270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81000" y="1143000"/>
            <a:ext cx="8381999" cy="10698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81000" y="2244968"/>
            <a:ext cx="4041648" cy="457200"/>
          </a:xfrm>
          <a:prstGeom prst="rect">
            <a:avLst/>
          </a:prstGeom>
          <a:solidFill>
            <a:srgbClr val="2180F6">
              <a:alpha val="24313"/>
            </a:srgbClr>
          </a:solidFill>
          <a:ln w="127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45720" marR="0" lvl="0" indent="-761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sz="1900" b="1" i="0" u="none" strike="noStrike" cap="none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25196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sz="2000" b="1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22504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2016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18338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sz="1600" b="1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4165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431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507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4721225" y="2244968"/>
            <a:ext cx="4041773" cy="457200"/>
          </a:xfrm>
          <a:prstGeom prst="rect">
            <a:avLst/>
          </a:prstGeom>
          <a:solidFill>
            <a:srgbClr val="2180F6">
              <a:alpha val="24313"/>
            </a:srgbClr>
          </a:solidFill>
          <a:ln w="127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45720" marR="0" lvl="0" indent="-761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sz="1900" b="1" i="0" u="none" strike="noStrike" cap="none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25196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sz="2000" b="1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22504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2016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18338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sz="1600" b="1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4165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431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507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3"/>
          </p:nvPr>
        </p:nvSpPr>
        <p:spPr>
          <a:xfrm>
            <a:off x="381000" y="2708517"/>
            <a:ext cx="4041648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015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203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355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152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1981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4165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431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507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4"/>
          </p:nvPr>
        </p:nvSpPr>
        <p:spPr>
          <a:xfrm>
            <a:off x="4718303" y="2708517"/>
            <a:ext cx="4041773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015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203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355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152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1981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4165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431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507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174735" y="2270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98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583678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174735" y="2270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174735" y="2270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5353496" y="1101970"/>
            <a:ext cx="3383280" cy="8778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 sz="18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353496" y="2010725"/>
            <a:ext cx="3383280" cy="4617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" marR="0" lvl="0" indent="-914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25196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sz="12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22504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2016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18338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sz="9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4165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431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507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152400" y="776287"/>
            <a:ext cx="5102350" cy="5852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14224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10363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sz="2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7975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5232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7061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4165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431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507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174735" y="2270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-5400000">
            <a:off x="3393015" y="3156576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pic" idx="2"/>
          </p:nvPr>
        </p:nvSpPr>
        <p:spPr>
          <a:xfrm>
            <a:off x="403669" y="1143000"/>
            <a:ext cx="4572000" cy="4572000"/>
          </a:xfrm>
          <a:prstGeom prst="rect">
            <a:avLst/>
          </a:prstGeom>
          <a:solidFill>
            <a:srgbClr val="EAEAEA"/>
          </a:solidFill>
          <a:ln w="508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7823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7975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7772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7061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4165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431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507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088442" y="3274308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sz="13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25196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sz="12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22504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2016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18338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sz="9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4165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431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507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174735" y="2270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366816"/>
            <a:ext cx="9144000" cy="84405"/>
          </a:xfrm>
          <a:prstGeom prst="rect">
            <a:avLst/>
          </a:prstGeom>
          <a:solidFill>
            <a:schemeClr val="accent2">
              <a:alpha val="4941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9144000" cy="3106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Shape 8"/>
          <p:cNvSpPr/>
          <p:nvPr/>
        </p:nvSpPr>
        <p:spPr>
          <a:xfrm>
            <a:off x="0" y="308276"/>
            <a:ext cx="9144001" cy="914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Shape 9"/>
          <p:cNvSpPr/>
          <p:nvPr/>
        </p:nvSpPr>
        <p:spPr>
          <a:xfrm rot="10800000" flipH="1">
            <a:off x="5410182" y="360246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Shape 10"/>
          <p:cNvSpPr/>
          <p:nvPr/>
        </p:nvSpPr>
        <p:spPr>
          <a:xfrm rot="10800000" flipH="1">
            <a:off x="5410200" y="440111"/>
            <a:ext cx="3733800" cy="180034"/>
          </a:xfrm>
          <a:prstGeom prst="rect">
            <a:avLst/>
          </a:prstGeom>
          <a:solidFill>
            <a:schemeClr val="accent2">
              <a:alpha val="4941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5407339" y="497504"/>
            <a:ext cx="3063240" cy="2743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7373646" y="588943"/>
            <a:ext cx="1600198" cy="3657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9084964" y="-2001"/>
            <a:ext cx="57624" cy="621792"/>
          </a:xfrm>
          <a:prstGeom prst="rect">
            <a:avLst/>
          </a:prstGeom>
          <a:solidFill>
            <a:srgbClr val="FFFFFF">
              <a:alpha val="6431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9044481" y="-2001"/>
            <a:ext cx="27430" cy="621792"/>
          </a:xfrm>
          <a:prstGeom prst="rect">
            <a:avLst/>
          </a:prstGeom>
          <a:solidFill>
            <a:srgbClr val="FFFFFF">
              <a:alpha val="6431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9025428" y="-2001"/>
            <a:ext cx="9143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8975421" y="-2001"/>
            <a:ext cx="27430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8915677" y="378"/>
            <a:ext cx="54862" cy="58521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8873475" y="378"/>
            <a:ext cx="9143" cy="585215"/>
          </a:xfrm>
          <a:prstGeom prst="rect">
            <a:avLst/>
          </a:prstGeom>
          <a:solidFill>
            <a:srgbClr val="FFFFFF">
              <a:alpha val="2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9144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7823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7975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7772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7061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4165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431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507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174735" y="2270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aaaz/androwarn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457200" y="2401885"/>
            <a:ext cx="8458200" cy="14700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rebuchet MS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 Application – Requirement Tracker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457200" y="3899937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4008" marR="0" lvl="0" indent="-5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CS673 Group 3: </a:t>
            </a:r>
          </a:p>
          <a:p>
            <a:pPr marL="64008" marR="0" lvl="0" indent="-50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Iteration 2</a:t>
            </a:r>
          </a:p>
          <a:p>
            <a:pPr marL="64008" marR="0" lvl="0" indent="-50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4/27/2016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3505200" y="5334000"/>
            <a:ext cx="5498124" cy="1403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4008" marR="0" lvl="0" indent="-5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lang="en-US" sz="2200" b="0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Danny Chiu		Brian Kabuye		Ayodele Awoleye  ChihYung Wu</a:t>
            </a:r>
          </a:p>
          <a:p>
            <a:pPr marL="64008" marR="0" lvl="0" indent="-5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lang="en-US" sz="2200" b="0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Josh Wildey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lang="en-US"/>
              <a:t>Essential Features - part 2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View list of user stories associated with project.</a:t>
            </a:r>
          </a:p>
          <a:p>
            <a:pPr marL="658368" marR="0" lvl="1" indent="-868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7692"/>
              <a:buFont typeface="Georgia"/>
              <a:buChar char="▫"/>
            </a:pPr>
            <a:r>
              <a:rPr lang="en-US"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Iteration screen will list all user stories associated with current iteration.</a:t>
            </a:r>
          </a:p>
          <a:p>
            <a:pPr marL="658368" marR="0" lvl="1" indent="-868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</a:pPr>
            <a:r>
              <a:rPr lang="en-US"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Icebox screen will list all user stories that are not on the iteration screen.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endParaRPr sz="2600" b="0" i="0" u="none" strike="noStrike" cap="none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9299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User Story Example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188850" y="1888850"/>
            <a:ext cx="8766300" cy="4831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Title: Login Authentication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US"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Description: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 a developer, I want to authenticate an existing user by making a HTTP POST request to the server API.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Tasks: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Verify that the Username and Password are actual strings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Develop class to handle API communication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Add functionality to post username and password to the server API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Add functionality to generate a web token on the web server if a user is successfully verified.</a:t>
            </a:r>
          </a:p>
          <a:p>
            <a:pPr marL="365760" marR="0" lvl="0" indent="-26416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User Story Example - part 2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203425" y="2101950"/>
            <a:ext cx="8766300" cy="447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Acceptance Tests: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Given a username and password, an authentication request should be sent to the server API, then the API should process the request and verify the user.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Given a username and password, I want to verify that they are not empty strings, so that the application does not try to authenticate null values.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Given a successful POST request to the server API with correct credentials, a JSON Web Token should be return by the server so the user can access information stored by the server.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Use Case Diagram</a:t>
            </a:r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00" y="2352250"/>
            <a:ext cx="9144000" cy="354831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949" y="1654899"/>
            <a:ext cx="8469125" cy="507059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78675" y="31655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 Class Diagram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98" y="1294450"/>
            <a:ext cx="8899674" cy="532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156175" y="22765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Sequence Diagram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339850" y="634525"/>
            <a:ext cx="8229600" cy="1066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Client Architecture Diagram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(View)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650" y="1594498"/>
            <a:ext cx="5055600" cy="52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200" y="595400"/>
            <a:ext cx="8229600" cy="1066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Client Architecture Diagram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-US"/>
              <a:t>(Controller &amp; Model)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650" y="2215575"/>
            <a:ext cx="6414699" cy="41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2049375"/>
            <a:ext cx="5943599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78675" y="31655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Server Architecture Diagram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78675" y="31655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Server Architecture Diagram</a:t>
            </a:r>
          </a:p>
        </p:txBody>
      </p:sp>
      <p:pic>
        <p:nvPicPr>
          <p:cNvPr id="235" name="Shape 2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2262" y="1383350"/>
            <a:ext cx="7419475" cy="51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533400" y="6096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Team Members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05799" cy="502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9231"/>
              <a:buFont typeface="Georgia"/>
              <a:buChar char="•"/>
            </a:pPr>
            <a:r>
              <a:rPr lang="en-US" sz="2590" b="0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Danny Chiu</a:t>
            </a:r>
          </a:p>
          <a:p>
            <a:pPr marL="109728" marR="0" lvl="0" indent="-8128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lang="en-US" sz="2590" b="0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n-US" sz="259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Team Leader|Requirement Leader|QA Leader</a:t>
            </a:r>
          </a:p>
          <a:p>
            <a:pPr marL="365760" marR="0" lvl="0" indent="-26416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99231"/>
              <a:buFont typeface="Georgia"/>
              <a:buChar char="•"/>
            </a:pPr>
            <a:r>
              <a:rPr lang="en-US" sz="2590" b="0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Brian Kabuye</a:t>
            </a:r>
          </a:p>
          <a:p>
            <a:pPr marL="109728" marR="0" lvl="0" indent="-8128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lang="en-US" sz="2590" b="0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lang="en-US" sz="259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Implementation Leader|App Developer</a:t>
            </a:r>
          </a:p>
          <a:p>
            <a:pPr marL="365760" marR="0" lvl="0" indent="-26416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99231"/>
              <a:buFont typeface="Georgia"/>
              <a:buChar char="•"/>
            </a:pPr>
            <a:r>
              <a:rPr lang="en-US" sz="2590" b="0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ChihYung Wu</a:t>
            </a:r>
          </a:p>
          <a:p>
            <a:pPr marL="109728" marR="0" lvl="0" indent="-8128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lang="en-US" sz="2590" b="0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lang="en-US" sz="259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Design Leader|App Developer</a:t>
            </a:r>
          </a:p>
          <a:p>
            <a:pPr marL="365760" marR="0" lvl="0" indent="-26416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99231"/>
              <a:buFont typeface="Georgia"/>
              <a:buChar char="•"/>
            </a:pPr>
            <a:r>
              <a:rPr lang="en-US" sz="2590" b="0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Ayodele Awoleye</a:t>
            </a:r>
          </a:p>
          <a:p>
            <a:pPr marL="109728" marR="0" lvl="0" indent="-8128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lang="en-US" sz="2590" b="0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lang="en-US" sz="259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Configuration Leader|Server Developer</a:t>
            </a:r>
          </a:p>
          <a:p>
            <a:pPr marL="365760" marR="0" lvl="0" indent="-26416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99231"/>
              <a:buFont typeface="Georgia"/>
              <a:buChar char="•"/>
            </a:pPr>
            <a:r>
              <a:rPr lang="en-US" sz="2590" b="0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Josh Wildey</a:t>
            </a:r>
          </a:p>
          <a:p>
            <a:pPr marL="109728" marR="0" lvl="0" indent="-8128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lang="en-US" sz="2590" b="0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lang="en-US" sz="259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Environment &amp; Integration Leader|Server Developer 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Risk Management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Identified the top 12 risks associated with our project by listing impacts and response plan.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Example: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3600" y="3678250"/>
            <a:ext cx="7248524" cy="245744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Quality Management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/>
              <a:t>F</a:t>
            </a: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ocus is on the number of tasks the application completes correctly.</a:t>
            </a:r>
          </a:p>
          <a:p>
            <a:pPr marL="457200" lvl="0" indent="-228600" rtl="0">
              <a:spcBef>
                <a:spcPts val="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/>
              <a:t>Defect management</a:t>
            </a:r>
          </a:p>
          <a:p>
            <a:pPr lvl="1" rtl="0">
              <a:spcBef>
                <a:spcPts val="0"/>
              </a:spcBef>
            </a:pPr>
            <a:r>
              <a:rPr lang="en-US"/>
              <a:t>issues identified</a:t>
            </a:r>
          </a:p>
          <a:p>
            <a:pPr lvl="1" rtl="0">
              <a:spcBef>
                <a:spcPts val="0"/>
              </a:spcBef>
            </a:pPr>
            <a:r>
              <a:rPr lang="en-US"/>
              <a:t>issue resolved/managed</a:t>
            </a:r>
          </a:p>
          <a:p>
            <a:pPr marL="457200" lvl="0" indent="-228600" rtl="0">
              <a:spcBef>
                <a:spcPts val="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/>
              <a:t>Application can be run on Android phone.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457200" y="7943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/>
              <a:t>Testing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57200" y="1997574"/>
            <a:ext cx="8229600" cy="43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Unit testing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test users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System testing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register test cases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login test cases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server test cases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White box testing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380200" y="5037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/>
              <a:t>Testing Example</a:t>
            </a:r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825" y="1501250"/>
            <a:ext cx="5619099" cy="486417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78" y="-206062"/>
            <a:ext cx="8576422" cy="2415861"/>
          </a:xfrm>
        </p:spPr>
        <p:txBody>
          <a:bodyPr/>
          <a:lstStyle/>
          <a:p>
            <a:r>
              <a:rPr lang="en-US" dirty="0" smtClean="0"/>
              <a:t>Espresso (Automation Testing)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24</a:t>
            </a:fld>
            <a:endParaRPr lang="en-US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3645"/>
            <a:ext cx="9143999" cy="554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61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Security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Added SSL layer to existing Django server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Standard validation for sign-up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minimum character length for password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endParaRPr/>
          </a:p>
        </p:txBody>
      </p:sp>
      <p:sp>
        <p:nvSpPr>
          <p:cNvPr id="273" name="Shape 273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OWASP Top 10 risks for mobile application (2014)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M1: Weak Server Side Controls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M2: Insecure Data Storage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M3: Insufficient Transport Layer Protection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M4: Unintended Data Leakage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M5: Poor Authorization and Authentication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M6: Broken Cryptography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M7: Client Side Injection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M8: Security Decisions Via Untrusted Inputs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M9: Improper Session Handling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M10: Lack of Binary Protections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457200" y="367975"/>
            <a:ext cx="8229600" cy="1066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Android Security Practice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27</a:t>
            </a:fld>
            <a:endParaRPr lang="en-US"/>
          </a:p>
        </p:txBody>
      </p: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862" y="1272475"/>
            <a:ext cx="6696075" cy="48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/>
        </p:nvSpPr>
        <p:spPr>
          <a:xfrm>
            <a:off x="860500" y="6140900"/>
            <a:ext cx="8076300" cy="71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Source: androwarn(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https://github.com/maaaaz/androwarn</a:t>
            </a:r>
            <a:r>
              <a:rPr lang="en-US"/>
              <a:t>), Mobile Security Lab Boston University(http://met-mobile.bu.edu/androweb)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 Improvement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58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Defined our tasks more clearly and made sure they were well-defined.</a:t>
            </a:r>
          </a:p>
          <a:p>
            <a:pPr marL="558800" marR="0" lvl="0" indent="-457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Every member checked-in for weekly progress updates.</a:t>
            </a:r>
          </a:p>
          <a:p>
            <a:pPr marL="558800" marR="0" lvl="0" indent="-457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Started to meet in person on the weekend to work on project.</a:t>
            </a:r>
          </a:p>
          <a:p>
            <a:pPr marL="10160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Achievement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5714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created a basic requirement tracking tool mobile application.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5714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 allows a user to log-in and view only projects the user is associated with.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5714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Each project lists the different user stories that are on the iteration list and icebox list. 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Main Objective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want to create a functional Android application of the Requirement Tracker tool that adds an additional interface to the 3Blueprints website.</a:t>
            </a:r>
          </a:p>
          <a:p>
            <a:pPr marL="365760" marR="0" lvl="0" indent="-26416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Challenges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193725" y="2131025"/>
            <a:ext cx="8843700" cy="444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5714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Communication - Difficult to ensure that everyone is on the same page.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85714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Underestimating the time it took to finish each task.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85714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Steep learning curve for Django and Android development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5714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Lots of documentation reading.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5714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Running application on phone instead of on the emulator.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30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Lessons Learned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Status updates from team members to make it easier to track progress and identify where more resources is needed. 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Acquired more knowledge about how web applications communicate via their APIs.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Allow more time to read documentations and tutorials.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31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DEMO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65760" marR="0" lvl="0" indent="-86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3" name="Shape 323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32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Questions?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algn="l">
              <a:spcBef>
                <a:spcPts val="0"/>
              </a:spcBef>
              <a:buNone/>
            </a:pPr>
            <a:r>
              <a:rPr lang="en-US"/>
              <a:t>                              Thank you.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33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Tools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Primary communication: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Slack</a:t>
            </a:r>
          </a:p>
          <a:p>
            <a:pPr marL="365760" marR="0" lvl="0" indent="-26416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Documentation: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Google Drive</a:t>
            </a:r>
          </a:p>
          <a:p>
            <a:pPr marL="365760" marR="0" lvl="0" indent="-26416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Status Tracking: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Pivotal Tracker</a:t>
            </a:r>
          </a:p>
          <a:p>
            <a:pPr marL="365760" marR="0" lvl="0" indent="-26416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Programming Software: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Android Studio/Eclipse</a:t>
            </a:r>
          </a:p>
          <a:p>
            <a:pPr marL="365760" marR="0" lvl="0" indent="-26416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Version Control: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GitHub</a:t>
            </a:r>
          </a:p>
          <a:p>
            <a:pPr marL="365760" marR="0" lvl="0" indent="-26416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Backend/Database: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Django database</a:t>
            </a:r>
          </a:p>
          <a:p>
            <a:pPr marL="365760" marR="0" lvl="0" indent="-26416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/>
              <a:t>Iteration 1 Summary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/>
              <a:t>Added RESTful authentication framework using JWT (JSON web token)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/>
              <a:t>Created login screen and sign up screen (GUI).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/>
              <a:t>Added SSL layer to existing Django server.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/>
              <a:t>Iteration 2 Summary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/>
              <a:t>Users are able to sign in and be properly authenticated. 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/>
              <a:t>Project list screen (GUI)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/>
              <a:t>Users can view all projects but doesn’t have filtering capabilities yet. 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/>
              <a:t>Iteration 3 Summary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/>
              <a:t>Projects are now tied to users, only users assigned to that project can view the project/user stories. 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/>
              <a:t>Icebox screen and iteration screen (GUI)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/>
              <a:t>Sign-up screen is now functional.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Requirement Analysis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57200" y="2249425"/>
            <a:ext cx="8425200" cy="432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Functional requirements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Users can use application to view and track projects and user stories.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Non-functional requirements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Portability: Application is readily available through installation of APK files.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endParaRPr sz="2600" b="0" i="0" u="none" strike="noStrike" cap="none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/>
              <a:t>Essential Features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User Login Screen</a:t>
            </a:r>
          </a:p>
          <a:p>
            <a:pPr marL="658368" marR="0" lvl="1" indent="-25196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</a:pPr>
            <a:r>
              <a:rPr lang="en-US"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Able to login by using correct credentials.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User Signup Screen</a:t>
            </a:r>
          </a:p>
          <a:p>
            <a:pPr marL="658368" marR="0" lvl="1" indent="-8686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</a:pPr>
            <a:r>
              <a:rPr lang="en-US"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Able to create a new account.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/>
          </a:p>
          <a:p>
            <a:pPr marL="0" lvl="0" indent="-69850" rt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en-US"/>
              <a:t>View list of different projects for each account</a:t>
            </a:r>
          </a:p>
          <a:p>
            <a:pPr lvl="1" rtl="0">
              <a:spcBef>
                <a:spcPts val="0"/>
              </a:spcBef>
            </a:pPr>
            <a:r>
              <a:rPr lang="en-US"/>
              <a:t>Selecting each project will display a project information screen.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endParaRPr sz="2600" b="0" i="0" u="none" strike="noStrike" cap="none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Urban">
  <a:themeElements>
    <a:clrScheme name="Waveform">
      <a:dk1>
        <a:srgbClr val="000000"/>
      </a:dk1>
      <a:lt1>
        <a:srgbClr val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832</Words>
  <Application>Microsoft Office PowerPoint</Application>
  <PresentationFormat>On-screen Show (4:3)</PresentationFormat>
  <Paragraphs>181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Georgia</vt:lpstr>
      <vt:lpstr>Noto Sans Symbols</vt:lpstr>
      <vt:lpstr>Trebuchet MS</vt:lpstr>
      <vt:lpstr>Urban</vt:lpstr>
      <vt:lpstr>Android Application – Requirement Tracker</vt:lpstr>
      <vt:lpstr>Team Members</vt:lpstr>
      <vt:lpstr>Main Objective</vt:lpstr>
      <vt:lpstr>Project Tools</vt:lpstr>
      <vt:lpstr>Iteration 1 Summary</vt:lpstr>
      <vt:lpstr>Iteration 2 Summary</vt:lpstr>
      <vt:lpstr>Iteration 3 Summary</vt:lpstr>
      <vt:lpstr>Requirement Analysis</vt:lpstr>
      <vt:lpstr>Essential Features</vt:lpstr>
      <vt:lpstr>Essential Features - part 2</vt:lpstr>
      <vt:lpstr>User Story Example</vt:lpstr>
      <vt:lpstr>User Story Example - part 2</vt:lpstr>
      <vt:lpstr>Use Case Diagram</vt:lpstr>
      <vt:lpstr>Android Class Diagram</vt:lpstr>
      <vt:lpstr>Sequence Diagram</vt:lpstr>
      <vt:lpstr>Client Architecture Diagram (View)</vt:lpstr>
      <vt:lpstr>Client Architecture Diagram (Controller &amp; Model)</vt:lpstr>
      <vt:lpstr>Server Architecture Diagram</vt:lpstr>
      <vt:lpstr>Server Architecture Diagram</vt:lpstr>
      <vt:lpstr>Risk Management</vt:lpstr>
      <vt:lpstr>Quality Management</vt:lpstr>
      <vt:lpstr>Testing</vt:lpstr>
      <vt:lpstr>Testing Example</vt:lpstr>
      <vt:lpstr>Espresso (Automation Testing)</vt:lpstr>
      <vt:lpstr>Security</vt:lpstr>
      <vt:lpstr>OWASP Top 10 risks for mobile application (2014)</vt:lpstr>
      <vt:lpstr>Android Security Practice</vt:lpstr>
      <vt:lpstr>Process Improvement</vt:lpstr>
      <vt:lpstr>Achievement</vt:lpstr>
      <vt:lpstr>Challenges</vt:lpstr>
      <vt:lpstr>Lessons Learned</vt:lpstr>
      <vt:lpstr>DEMO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Application – Requirement Tracker</dc:title>
  <cp:lastModifiedBy>Brian Kabuye</cp:lastModifiedBy>
  <cp:revision>1</cp:revision>
  <dcterms:modified xsi:type="dcterms:W3CDTF">2016-04-27T23:28:15Z</dcterms:modified>
</cp:coreProperties>
</file>