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70" r:id="rId11"/>
    <p:sldId id="271" r:id="rId12"/>
    <p:sldId id="272" r:id="rId13"/>
    <p:sldId id="273" r:id="rId14"/>
    <p:sldId id="275" r:id="rId15"/>
    <p:sldId id="276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5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F4AA983-5563-49AD-807B-DD8746764E2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3C5E309-90EA-45A0-A5D3-415F4298E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A983-5563-49AD-807B-DD8746764E2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E309-90EA-45A0-A5D3-415F4298E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A983-5563-49AD-807B-DD8746764E2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E309-90EA-45A0-A5D3-415F4298E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A983-5563-49AD-807B-DD8746764E2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E309-90EA-45A0-A5D3-415F4298E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A983-5563-49AD-807B-DD8746764E2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E309-90EA-45A0-A5D3-415F4298E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A983-5563-49AD-807B-DD8746764E2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E309-90EA-45A0-A5D3-415F4298E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F4AA983-5563-49AD-807B-DD8746764E2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C5E309-90EA-45A0-A5D3-415F4298ECF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F4AA983-5563-49AD-807B-DD8746764E2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3C5E309-90EA-45A0-A5D3-415F4298E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A983-5563-49AD-807B-DD8746764E2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E309-90EA-45A0-A5D3-415F4298E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A983-5563-49AD-807B-DD8746764E2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E309-90EA-45A0-A5D3-415F4298E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A983-5563-49AD-807B-DD8746764E2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E309-90EA-45A0-A5D3-415F4298E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F4AA983-5563-49AD-807B-DD8746764E2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3C5E309-90EA-45A0-A5D3-415F4298EC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vigil.co/en/mrps/app-vulnerability-scann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Application – Requirement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CS673 Group 3: </a:t>
            </a:r>
            <a:endParaRPr lang="en-US" dirty="0" smtClean="0"/>
          </a:p>
          <a:p>
            <a:r>
              <a:rPr lang="en-US" dirty="0" smtClean="0"/>
              <a:t>Initial Planning Phase</a:t>
            </a:r>
          </a:p>
          <a:p>
            <a:r>
              <a:rPr lang="en-US" dirty="0" smtClean="0"/>
              <a:t>2/10/2016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505200" y="5334000"/>
            <a:ext cx="5498124" cy="140310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FF0000"/>
                </a:solidFill>
              </a:rPr>
              <a:t>Danny Chiu		</a:t>
            </a:r>
            <a:r>
              <a:rPr lang="en-US" sz="2200" dirty="0">
                <a:solidFill>
                  <a:srgbClr val="FF0000"/>
                </a:solidFill>
              </a:rPr>
              <a:t>Macuei Mathiang </a:t>
            </a:r>
            <a:endParaRPr lang="en-US" sz="2200" dirty="0" smtClean="0">
              <a:solidFill>
                <a:srgbClr val="FF0000"/>
              </a:solidFill>
            </a:endParaRPr>
          </a:p>
          <a:p>
            <a:r>
              <a:rPr lang="en-US" sz="2200" dirty="0" smtClean="0">
                <a:solidFill>
                  <a:srgbClr val="FF0000"/>
                </a:solidFill>
              </a:rPr>
              <a:t>Brian Kabuye		Ayodele </a:t>
            </a:r>
            <a:r>
              <a:rPr lang="en-US" sz="2200" dirty="0">
                <a:solidFill>
                  <a:srgbClr val="FF0000"/>
                </a:solidFill>
              </a:rPr>
              <a:t>Awoleye</a:t>
            </a:r>
            <a:endParaRPr lang="en-US" sz="2200" dirty="0" smtClean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ChihYung </a:t>
            </a:r>
            <a:r>
              <a:rPr lang="en-US" sz="2200" dirty="0" smtClean="0">
                <a:solidFill>
                  <a:srgbClr val="FF0000"/>
                </a:solidFill>
              </a:rPr>
              <a:t>Wu		Josh </a:t>
            </a:r>
            <a:r>
              <a:rPr lang="en-US" sz="2200" dirty="0">
                <a:solidFill>
                  <a:srgbClr val="FF0000"/>
                </a:solidFill>
              </a:rPr>
              <a:t>Wildey</a:t>
            </a:r>
          </a:p>
        </p:txBody>
      </p:sp>
    </p:spTree>
    <p:extLst>
      <p:ext uri="{BB962C8B-B14F-4D97-AF65-F5344CB8AC3E}">
        <p14:creationId xmlns:p14="http://schemas.microsoft.com/office/powerpoint/2010/main" val="6320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329920"/>
              </p:ext>
            </p:extLst>
          </p:nvPr>
        </p:nvGraphicFramePr>
        <p:xfrm>
          <a:off x="457199" y="2120902"/>
          <a:ext cx="8229601" cy="4343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932"/>
                <a:gridCol w="3396690"/>
                <a:gridCol w="1235895"/>
                <a:gridCol w="1017794"/>
                <a:gridCol w="2108290"/>
              </a:tblGrid>
              <a:tr h="890184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#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Risk Item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Probability of occurrence (%)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Risk Priority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</a:rPr>
                        <a:t>Impact (s) on Project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76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Loss of a team member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15%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Difficult for his role to be replaced and delaying of project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19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2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Missing delivery deadline(s)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14%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Losing customer and reputation </a:t>
                      </a:r>
                      <a:r>
                        <a:rPr lang="en-US" sz="1200" b="1" dirty="0" smtClean="0">
                          <a:effectLst/>
                        </a:rPr>
                        <a:t>$$</a:t>
                      </a:r>
                      <a:r>
                        <a:rPr lang="en-US" sz="1200" b="1" baseline="0" dirty="0" smtClean="0">
                          <a:effectLst/>
                        </a:rPr>
                        <a:t>  OR </a:t>
                      </a:r>
                      <a:r>
                        <a:rPr lang="en-US" sz="1200" b="1" dirty="0" smtClean="0">
                          <a:effectLst/>
                        </a:rPr>
                        <a:t> </a:t>
                      </a:r>
                      <a:r>
                        <a:rPr lang="en-US" sz="1200" b="1" dirty="0">
                          <a:effectLst/>
                        </a:rPr>
                        <a:t>(Bad </a:t>
                      </a:r>
                      <a:r>
                        <a:rPr lang="en-US" sz="1200" b="1" dirty="0" smtClean="0">
                          <a:effectLst/>
                        </a:rPr>
                        <a:t>grades!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5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3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Source code loss/server down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5%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</a:rPr>
                        <a:t>Low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Failing project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Failing to meet </a:t>
                      </a:r>
                      <a:r>
                        <a:rPr lang="en-US" sz="1200" b="1" dirty="0" smtClean="0">
                          <a:effectLst/>
                        </a:rPr>
                        <a:t>the</a:t>
                      </a:r>
                      <a:r>
                        <a:rPr lang="en-US" sz="1200" b="1" baseline="0" dirty="0" smtClean="0">
                          <a:effectLst/>
                        </a:rPr>
                        <a:t> three essential features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10%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00"/>
                          </a:solidFill>
                          <a:effectLst/>
                        </a:rPr>
                        <a:t>Medium</a:t>
                      </a:r>
                      <a:endParaRPr lang="en-US" sz="1200" b="1" dirty="0">
                        <a:solidFill>
                          <a:srgbClr val="FFFF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Poor quality project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747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5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Malware attacks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7%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00"/>
                          </a:solidFill>
                          <a:effectLst/>
                        </a:rPr>
                        <a:t>Medium</a:t>
                      </a:r>
                      <a:endParaRPr lang="en-US" sz="1200" b="1" dirty="0">
                        <a:solidFill>
                          <a:srgbClr val="FFFF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* Application data loss/stolen or corruption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* Unauthorized access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* </a:t>
                      </a:r>
                      <a:r>
                        <a:rPr lang="en-US" sz="1200" b="1" dirty="0" err="1">
                          <a:effectLst/>
                        </a:rPr>
                        <a:t>DoS</a:t>
                      </a:r>
                      <a:r>
                        <a:rPr lang="en-US" sz="1200" b="1" dirty="0">
                          <a:effectLst/>
                        </a:rPr>
                        <a:t> (Denial of access) to application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6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Difficulty integration work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8%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00"/>
                          </a:solidFill>
                          <a:effectLst/>
                        </a:rPr>
                        <a:t>Medium</a:t>
                      </a:r>
                      <a:endParaRPr lang="en-US" sz="1200" b="1" dirty="0">
                        <a:solidFill>
                          <a:srgbClr val="FFFF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* Nonworking application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Management </a:t>
            </a:r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33398" y="990601"/>
          <a:ext cx="7924801" cy="5483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3491"/>
                <a:gridCol w="3280311"/>
                <a:gridCol w="1295400"/>
                <a:gridCol w="865394"/>
                <a:gridCol w="2030205"/>
              </a:tblGrid>
              <a:tr h="8928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en-US" sz="1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Risk</a:t>
                      </a:r>
                      <a:r>
                        <a:rPr lang="en-US" sz="1400" b="1" baseline="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Item</a:t>
                      </a:r>
                      <a:endParaRPr lang="en-US" sz="1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effectLst/>
                        </a:rPr>
                        <a:t>Probability of occurrence (%)</a:t>
                      </a:r>
                      <a:endParaRPr lang="en-US" sz="1400" b="1" dirty="0" smtClean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effectLst/>
                        </a:rPr>
                        <a:t>Risk Priority</a:t>
                      </a:r>
                      <a:endParaRPr lang="en-US" sz="1400" b="1" dirty="0" smtClean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Impact (s) on Project</a:t>
                      </a:r>
                      <a:endParaRPr lang="en-US" sz="1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43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7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Broken authentication and session Id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7%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00"/>
                          </a:solidFill>
                          <a:effectLst/>
                        </a:rPr>
                        <a:t>Medium</a:t>
                      </a:r>
                      <a:endParaRPr lang="en-US" sz="1200" b="1" dirty="0">
                        <a:solidFill>
                          <a:srgbClr val="FFFF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* Unauthorized access and other security risks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8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8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Compatibility with </a:t>
                      </a:r>
                      <a:r>
                        <a:rPr lang="en-US" sz="1200" b="1" u="sng" dirty="0">
                          <a:effectLst/>
                        </a:rPr>
                        <a:t>all </a:t>
                      </a:r>
                      <a:r>
                        <a:rPr lang="en-US" sz="1200" b="1" dirty="0">
                          <a:effectLst/>
                        </a:rPr>
                        <a:t>android device (hardware &amp; software)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4%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</a:rPr>
                        <a:t>Low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Less customers == less money $$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8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9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Customer change project requirements (+/-) 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5%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</a:rPr>
                        <a:t>Low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additional resources (time and effort) needed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8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10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Overriding other people’s work by not having the latest versions of code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3%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</a:rPr>
                        <a:t>Low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Bad practice that could lead to nonfunctioning code.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8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11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Lack of exposure to and or experience with technologies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7%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00"/>
                          </a:solidFill>
                          <a:effectLst/>
                        </a:rPr>
                        <a:t>Medium</a:t>
                      </a:r>
                      <a:endParaRPr lang="en-US" sz="1200" b="1" dirty="0">
                        <a:solidFill>
                          <a:srgbClr val="FFFF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Poor quality application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8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12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Being overwhelmed by work in other classes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15%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Withdraw from class/ Putting less effort on this assigned task (S)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/>
              <a:t>Response/Action </a:t>
            </a:r>
            <a:r>
              <a:rPr lang="en-US" b="1" dirty="0" smtClean="0"/>
              <a:t>Plan: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741939"/>
              </p:ext>
            </p:extLst>
          </p:nvPr>
        </p:nvGraphicFramePr>
        <p:xfrm>
          <a:off x="457200" y="2057400"/>
          <a:ext cx="8000999" cy="4462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931"/>
                <a:gridCol w="3331769"/>
                <a:gridCol w="4207299"/>
              </a:tblGrid>
              <a:tr h="77491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#</a:t>
                      </a:r>
                      <a:endParaRPr lang="en-US" sz="16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Risk Item</a:t>
                      </a:r>
                      <a:endParaRPr lang="en-US" sz="16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Response/Action Plan for Risk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(Risk Management Technique)</a:t>
                      </a:r>
                      <a:endParaRPr lang="en-US" sz="16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36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Loss of a team member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Assure file are uploaded and integrated consistently, and use pair programming to understand each other’s work.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24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2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Missing delivery deadline(s)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Always check during </a:t>
                      </a:r>
                      <a:r>
                        <a:rPr lang="en-US" sz="1200" b="1" dirty="0" smtClean="0">
                          <a:effectLst/>
                        </a:rPr>
                        <a:t>Scrum </a:t>
                      </a:r>
                      <a:r>
                        <a:rPr lang="en-US" sz="1200" b="1" dirty="0">
                          <a:effectLst/>
                        </a:rPr>
                        <a:t>meeting that project is on track and plan more time for debugging/Testing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24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3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Source code loss/server down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Have 3 backup sources code in 3 different locations. How reliable are our storage?  It host often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24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</a:rPr>
                        <a:t>Failing to meet the</a:t>
                      </a:r>
                      <a:r>
                        <a:rPr lang="en-US" sz="1200" b="1" baseline="0" dirty="0" smtClean="0">
                          <a:effectLst/>
                        </a:rPr>
                        <a:t> three essential features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In each of our iterations we should make sure </a:t>
                      </a:r>
                      <a:r>
                        <a:rPr lang="en-US" sz="1200" b="1" dirty="0" smtClean="0">
                          <a:effectLst/>
                        </a:rPr>
                        <a:t>that we are</a:t>
                      </a:r>
                      <a:r>
                        <a:rPr lang="en-US" sz="1200" b="1" baseline="0" dirty="0" smtClean="0">
                          <a:effectLst/>
                        </a:rPr>
                        <a:t> working towards the essential features.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751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5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Malware attacks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Follow modern application security best practices and standards. Use Mobile Application Security Vulnerabilities Scanners like </a:t>
                      </a:r>
                      <a:r>
                        <a:rPr lang="en-US" sz="1200" b="1" dirty="0" err="1">
                          <a:effectLst/>
                        </a:rPr>
                        <a:t>AppScan</a:t>
                      </a:r>
                      <a:r>
                        <a:rPr lang="en-US" sz="1200" b="1" dirty="0">
                          <a:effectLst/>
                        </a:rPr>
                        <a:t> by IBM   OR </a:t>
                      </a:r>
                      <a:r>
                        <a:rPr lang="en-US" sz="1200" b="1" dirty="0" err="1">
                          <a:effectLst/>
                        </a:rPr>
                        <a:t>WebInspect</a:t>
                      </a:r>
                      <a:r>
                        <a:rPr lang="en-US" sz="1200" b="1" dirty="0">
                          <a:effectLst/>
                        </a:rPr>
                        <a:t> by </a:t>
                      </a:r>
                      <a:r>
                        <a:rPr lang="en-US" sz="1200" b="1" dirty="0" smtClean="0">
                          <a:effectLst/>
                        </a:rPr>
                        <a:t>HP</a:t>
                      </a:r>
                      <a:r>
                        <a:rPr lang="en-US" sz="1200" b="1" baseline="0" dirty="0" smtClean="0">
                          <a:effectLst/>
                        </a:rPr>
                        <a:t> OR </a:t>
                      </a:r>
                      <a:r>
                        <a:rPr lang="en-US" sz="1200" b="1" baseline="0" dirty="0" err="1" smtClean="0">
                          <a:effectLst/>
                        </a:rPr>
                        <a:t>AppVigil</a:t>
                      </a:r>
                      <a:r>
                        <a:rPr lang="en-US" sz="1200" b="1" baseline="0" dirty="0" smtClean="0">
                          <a:effectLst/>
                        </a:rPr>
                        <a:t> Mobile Vulnerabilities scanner.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12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6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Difficulty integration work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Increase communication and integrate often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5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81000" y="838201"/>
          <a:ext cx="8229599" cy="5479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5128"/>
                <a:gridCol w="3426962"/>
                <a:gridCol w="4327509"/>
              </a:tblGrid>
              <a:tr h="685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en-US" sz="16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Risk</a:t>
                      </a:r>
                      <a:r>
                        <a:rPr lang="en-US" sz="1600" b="1" baseline="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Item</a:t>
                      </a:r>
                      <a:endParaRPr lang="en-US" sz="16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Response/Action Plan for Risk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(Risk Management Technique)</a:t>
                      </a:r>
                      <a:endParaRPr lang="en-US" sz="16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0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7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Broken authentication and session Id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effectLst/>
                        </a:rPr>
                        <a:t>Employ strong hashing and encryption algorithm when dealing with sensitive data like personal data (UN, PW, Profile information).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effectLst/>
                        </a:rPr>
                        <a:t>Enforce strong authentication logic , strong username and password policy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effectLst/>
                        </a:rPr>
                        <a:t>Do not send session id on URL header, but add it into body of POST.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42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8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Compatibility with </a:t>
                      </a:r>
                      <a:r>
                        <a:rPr lang="en-US" sz="1200" b="1" u="sng">
                          <a:effectLst/>
                        </a:rPr>
                        <a:t>all </a:t>
                      </a:r>
                      <a:r>
                        <a:rPr lang="en-US" sz="1200" b="1">
                          <a:effectLst/>
                        </a:rPr>
                        <a:t>android device (hardware &amp; software)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Test compatibility of our application with all available recent android devices (tablets/mobile)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61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9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Customer change project requirements (+/-) 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Following </a:t>
                      </a:r>
                      <a:r>
                        <a:rPr lang="en-US" sz="1200" b="1" dirty="0" smtClean="0">
                          <a:effectLst/>
                        </a:rPr>
                        <a:t>Agile</a:t>
                      </a:r>
                      <a:r>
                        <a:rPr lang="en-US" sz="1200" b="1" baseline="0" dirty="0" smtClean="0">
                          <a:effectLst/>
                        </a:rPr>
                        <a:t> process </a:t>
                      </a:r>
                      <a:r>
                        <a:rPr lang="en-US" sz="1200" b="1" dirty="0" smtClean="0">
                          <a:effectLst/>
                        </a:rPr>
                        <a:t> </a:t>
                      </a:r>
                      <a:r>
                        <a:rPr lang="en-US" sz="1200" b="1" dirty="0">
                          <a:effectLst/>
                        </a:rPr>
                        <a:t>few requirement modification should be possible.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42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10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Overriding other people’s work not having the latest versions of code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effectLst/>
                        </a:rPr>
                        <a:t>Version control program - GitHub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effectLst/>
                        </a:rPr>
                        <a:t>Configuration leader and team lead will make sure this risk is well managed.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42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11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Lack of exposure to and /or experience with technologies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Currently most members of our team are learning Android technologies since only 3 members who work with Android before.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42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12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Being overwhelmed by work in other classes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Communicate early when members are overwhelmed with other work, so other members can help out.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6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Improvement/Lessons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communication is very </a:t>
            </a:r>
            <a:r>
              <a:rPr lang="en-US" dirty="0" smtClean="0"/>
              <a:t>important!</a:t>
            </a:r>
          </a:p>
          <a:p>
            <a:pPr lvl="1"/>
            <a:r>
              <a:rPr lang="en-US" dirty="0" smtClean="0"/>
              <a:t>In-person meetings</a:t>
            </a:r>
          </a:p>
          <a:p>
            <a:pPr lvl="1"/>
            <a:r>
              <a:rPr lang="en-US" dirty="0" smtClean="0"/>
              <a:t>E-mail/Slack are good, but doesn’t replace above.</a:t>
            </a:r>
          </a:p>
          <a:p>
            <a:r>
              <a:rPr lang="en-US" dirty="0" smtClean="0"/>
              <a:t>Tasks should be well-defined!</a:t>
            </a:r>
          </a:p>
          <a:p>
            <a:pPr lvl="1"/>
            <a:r>
              <a:rPr lang="en-US" dirty="0" smtClean="0"/>
              <a:t>Action list every week moved project forward.</a:t>
            </a:r>
          </a:p>
          <a:p>
            <a:r>
              <a:rPr lang="en-US" dirty="0" smtClean="0"/>
              <a:t>Status updates are important.</a:t>
            </a:r>
          </a:p>
          <a:p>
            <a:pPr lvl="1"/>
            <a:r>
              <a:rPr lang="en-US" dirty="0" smtClean="0"/>
              <a:t>There needs to be a better way to track progress.</a:t>
            </a:r>
          </a:p>
          <a:p>
            <a:pPr lvl="1"/>
            <a:r>
              <a:rPr lang="en-US" dirty="0" smtClean="0"/>
              <a:t>Check-in with group to talk about what each member has done throughout the week.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15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improve process for Iteration 1?</a:t>
            </a:r>
          </a:p>
          <a:p>
            <a:pPr lvl="1"/>
            <a:r>
              <a:rPr lang="en-US" dirty="0" smtClean="0"/>
              <a:t>Have more concrete/well-defined action items to do every week.</a:t>
            </a:r>
          </a:p>
          <a:p>
            <a:pPr lvl="1"/>
            <a:r>
              <a:rPr lang="en-US" dirty="0" smtClean="0"/>
              <a:t>Mid-week meeting so that everyone can give a status update on their task and discuss about any issues they are having.</a:t>
            </a:r>
          </a:p>
          <a:p>
            <a:pPr lvl="1"/>
            <a:r>
              <a:rPr lang="en-US" dirty="0" smtClean="0"/>
              <a:t>Focus on </a:t>
            </a:r>
            <a:r>
              <a:rPr lang="en-US" b="1" u="sng" dirty="0" smtClean="0"/>
              <a:t>communication</a:t>
            </a:r>
            <a:r>
              <a:rPr lang="en-US" dirty="0" smtClean="0"/>
              <a:t> – check-in to make sure everyone understands their roles and responsibilities.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32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CS673 SE Spring 2016 lectures (Requirements, Security Process, Quality Assurance &amp; Risk management ).</a:t>
            </a:r>
          </a:p>
          <a:p>
            <a:pPr lvl="0"/>
            <a:r>
              <a:rPr lang="en-US" dirty="0" err="1"/>
              <a:t>AppVigil</a:t>
            </a:r>
            <a:r>
              <a:rPr lang="en-US" dirty="0"/>
              <a:t> Vulnerability </a:t>
            </a:r>
            <a:r>
              <a:rPr lang="en-US" dirty="0" smtClean="0"/>
              <a:t>Scanner</a:t>
            </a:r>
          </a:p>
          <a:p>
            <a:pPr marL="109728" indent="0">
              <a:buNone/>
            </a:pPr>
            <a:r>
              <a:rPr lang="en-US" u="sng" dirty="0">
                <a:hlinkClick r:id="rId2"/>
              </a:rPr>
              <a:t>https://appvigil.co/en/mrps/app-vulnerability-scanner</a:t>
            </a:r>
            <a:r>
              <a:rPr lang="en-US" u="sng" dirty="0" smtClean="0">
                <a:hlinkClick r:id="rId2"/>
              </a:rPr>
              <a:t>/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marL="109728" indent="0">
              <a:buNone/>
            </a:pPr>
            <a:endParaRPr lang="en-US" u="sng" dirty="0" smtClean="0"/>
          </a:p>
          <a:p>
            <a:pPr marL="109728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Danny Chiu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Team Leader|Requirement Leader|QA Leader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Brian Kabuye</a:t>
            </a:r>
          </a:p>
          <a:p>
            <a:pPr marL="109728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Implementation Leader|Developer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ChihYung Wu</a:t>
            </a:r>
          </a:p>
          <a:p>
            <a:pPr marL="109728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Design Leader|Developer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Macuei Mathiang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Security Leader|Tester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Ayodele Awoleye</a:t>
            </a:r>
          </a:p>
          <a:p>
            <a:pPr marL="109728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Configuration Leader|Tester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Josh Wildey</a:t>
            </a:r>
          </a:p>
          <a:p>
            <a:pPr marL="109728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Environment &amp; Integration Leader|Tester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communication: </a:t>
            </a:r>
            <a:r>
              <a:rPr lang="en-US" dirty="0" smtClean="0">
                <a:solidFill>
                  <a:srgbClr val="FF0000"/>
                </a:solidFill>
              </a:rPr>
              <a:t>Slack</a:t>
            </a:r>
          </a:p>
          <a:p>
            <a:r>
              <a:rPr lang="en-US" dirty="0" smtClean="0"/>
              <a:t>Documentation: </a:t>
            </a:r>
            <a:r>
              <a:rPr lang="en-US" dirty="0" smtClean="0">
                <a:solidFill>
                  <a:srgbClr val="FF0000"/>
                </a:solidFill>
              </a:rPr>
              <a:t>Google Drive</a:t>
            </a:r>
          </a:p>
          <a:p>
            <a:r>
              <a:rPr lang="en-US" dirty="0" smtClean="0"/>
              <a:t>Status Tracking: </a:t>
            </a:r>
            <a:r>
              <a:rPr lang="en-US" dirty="0" smtClean="0">
                <a:solidFill>
                  <a:srgbClr val="FF0000"/>
                </a:solidFill>
              </a:rPr>
              <a:t>Pivotal Tracker</a:t>
            </a:r>
          </a:p>
          <a:p>
            <a:r>
              <a:rPr lang="en-US" dirty="0" smtClean="0"/>
              <a:t>Programming Software: </a:t>
            </a:r>
            <a:r>
              <a:rPr lang="en-US" dirty="0" smtClean="0">
                <a:solidFill>
                  <a:srgbClr val="FF0000"/>
                </a:solidFill>
              </a:rPr>
              <a:t>Android Studio</a:t>
            </a:r>
          </a:p>
          <a:p>
            <a:r>
              <a:rPr lang="en-US" dirty="0" smtClean="0"/>
              <a:t>Version Control: </a:t>
            </a:r>
            <a:r>
              <a:rPr lang="en-US" dirty="0" smtClean="0">
                <a:solidFill>
                  <a:srgbClr val="FF0000"/>
                </a:solidFill>
              </a:rPr>
              <a:t>GitHub</a:t>
            </a:r>
          </a:p>
          <a:p>
            <a:r>
              <a:rPr lang="en-US" dirty="0" smtClean="0"/>
              <a:t>Backend/Database: </a:t>
            </a:r>
            <a:r>
              <a:rPr lang="en-US" dirty="0" smtClean="0">
                <a:solidFill>
                  <a:srgbClr val="FF0000"/>
                </a:solidFill>
              </a:rPr>
              <a:t>Django database</a:t>
            </a:r>
            <a:r>
              <a:rPr lang="en-US" dirty="0" smtClean="0"/>
              <a:t>? (whatever will be used on the web version)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create a functional Android application of the Requirement Tracker tool that is on the 3Blueprints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Login Screen</a:t>
            </a:r>
          </a:p>
          <a:p>
            <a:pPr lvl="1"/>
            <a:r>
              <a:rPr lang="en-US" dirty="0" smtClean="0"/>
              <a:t>Able to login/create an user account.</a:t>
            </a:r>
          </a:p>
          <a:p>
            <a:r>
              <a:rPr lang="en-US" dirty="0" smtClean="0"/>
              <a:t>View list of different projects for each account</a:t>
            </a:r>
          </a:p>
          <a:p>
            <a:pPr lvl="1"/>
            <a:r>
              <a:rPr lang="en-US" dirty="0" smtClean="0"/>
              <a:t>Logging in should bring user to main menu where all the projects associated with account will be listed.</a:t>
            </a:r>
          </a:p>
          <a:p>
            <a:r>
              <a:rPr lang="en-US" dirty="0" smtClean="0"/>
              <a:t>Option to create and modify user stories.</a:t>
            </a:r>
          </a:p>
          <a:p>
            <a:pPr lvl="1"/>
            <a:r>
              <a:rPr lang="en-US" dirty="0" smtClean="0"/>
              <a:t>Able to create new user story.</a:t>
            </a:r>
          </a:p>
          <a:p>
            <a:pPr lvl="1"/>
            <a:r>
              <a:rPr lang="en-US" dirty="0" smtClean="0"/>
              <a:t>Able to edit/delete each data field.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Rough Draft of User Interface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0" y="1990725"/>
            <a:ext cx="2882900" cy="43243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830" y="2362200"/>
            <a:ext cx="228600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730" y="2362200"/>
            <a:ext cx="2262989" cy="388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2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user groups have different permissions</a:t>
            </a:r>
          </a:p>
          <a:p>
            <a:pPr lvl="1"/>
            <a:r>
              <a:rPr lang="en-US" dirty="0" smtClean="0"/>
              <a:t>Project manager – can add/delete projects</a:t>
            </a:r>
          </a:p>
          <a:p>
            <a:pPr lvl="1"/>
            <a:r>
              <a:rPr lang="en-US" dirty="0" smtClean="0"/>
              <a:t>Programmers – can edit user stories</a:t>
            </a:r>
          </a:p>
          <a:p>
            <a:pPr lvl="1"/>
            <a:r>
              <a:rPr lang="en-US" dirty="0" smtClean="0"/>
              <a:t>Customers – can add user stories</a:t>
            </a:r>
          </a:p>
          <a:p>
            <a:r>
              <a:rPr lang="en-US" dirty="0" smtClean="0"/>
              <a:t>User stories are ranked so that most important ones are at the top of the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Tool</a:t>
            </a:r>
          </a:p>
          <a:p>
            <a:pPr lvl="1"/>
            <a:r>
              <a:rPr lang="en-US" dirty="0" smtClean="0"/>
              <a:t>Real-time chat</a:t>
            </a:r>
          </a:p>
          <a:p>
            <a:r>
              <a:rPr lang="en-US" dirty="0" smtClean="0"/>
              <a:t>Issue/Bug Tracker</a:t>
            </a:r>
          </a:p>
          <a:p>
            <a:pPr lvl="1"/>
            <a:r>
              <a:rPr lang="en-US" dirty="0" smtClean="0"/>
              <a:t>Ability to add new issues/bugs.</a:t>
            </a:r>
          </a:p>
          <a:p>
            <a:pPr lvl="1"/>
            <a:r>
              <a:rPr lang="en-US" dirty="0" smtClean="0"/>
              <a:t>Ability to update status of the issues/bugs.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1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SCRUM model</a:t>
            </a:r>
          </a:p>
          <a:p>
            <a:pPr lvl="1"/>
            <a:r>
              <a:rPr lang="en-US" dirty="0" smtClean="0"/>
              <a:t>Agile and iterative approach</a:t>
            </a:r>
          </a:p>
          <a:p>
            <a:r>
              <a:rPr lang="en-US" dirty="0" smtClean="0"/>
              <a:t>Divide into three main iterations</a:t>
            </a:r>
          </a:p>
          <a:p>
            <a:pPr lvl="1"/>
            <a:r>
              <a:rPr lang="en-US" dirty="0" smtClean="0"/>
              <a:t>Each iteration will last about  3 weeks.</a:t>
            </a:r>
          </a:p>
          <a:p>
            <a:r>
              <a:rPr lang="en-US" dirty="0" smtClean="0"/>
              <a:t>Iteration 1:</a:t>
            </a:r>
          </a:p>
          <a:p>
            <a:pPr lvl="1"/>
            <a:r>
              <a:rPr lang="en-US" dirty="0" smtClean="0"/>
              <a:t>Backend development – user login interface.</a:t>
            </a:r>
          </a:p>
          <a:p>
            <a:r>
              <a:rPr lang="en-US" dirty="0" smtClean="0"/>
              <a:t>Iteration 2:</a:t>
            </a:r>
          </a:p>
          <a:p>
            <a:pPr lvl="1"/>
            <a:r>
              <a:rPr lang="en-US" dirty="0" smtClean="0"/>
              <a:t>Functions to create user stories and modify them.</a:t>
            </a:r>
          </a:p>
          <a:p>
            <a:r>
              <a:rPr lang="en-US" dirty="0" smtClean="0"/>
              <a:t>Iteration 3:</a:t>
            </a:r>
          </a:p>
          <a:p>
            <a:pPr lvl="1"/>
            <a:r>
              <a:rPr lang="en-US" dirty="0" smtClean="0"/>
              <a:t>Ensure that Android application is functional.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379</TotalTime>
  <Words>1037</Words>
  <Application>Microsoft Office PowerPoint</Application>
  <PresentationFormat>On-screen Show (4:3)</PresentationFormat>
  <Paragraphs>212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MS Mincho</vt:lpstr>
      <vt:lpstr>Cambria</vt:lpstr>
      <vt:lpstr>Georgia</vt:lpstr>
      <vt:lpstr>Symbol</vt:lpstr>
      <vt:lpstr>Times New Roman</vt:lpstr>
      <vt:lpstr>Trebuchet MS</vt:lpstr>
      <vt:lpstr>Wingdings 2</vt:lpstr>
      <vt:lpstr>Urban</vt:lpstr>
      <vt:lpstr>Android Application – Requirement Tracker</vt:lpstr>
      <vt:lpstr>Team Members</vt:lpstr>
      <vt:lpstr>Project Tools</vt:lpstr>
      <vt:lpstr>Main Objective</vt:lpstr>
      <vt:lpstr>Essential Features</vt:lpstr>
      <vt:lpstr>Rough Draft of User Interface Layout</vt:lpstr>
      <vt:lpstr>Desirable Features</vt:lpstr>
      <vt:lpstr>Optional Features</vt:lpstr>
      <vt:lpstr>Management Plan</vt:lpstr>
      <vt:lpstr>Risk Management Plan</vt:lpstr>
      <vt:lpstr>PowerPoint Presentation</vt:lpstr>
      <vt:lpstr>Response/Action Plan:</vt:lpstr>
      <vt:lpstr>PowerPoint Presentation</vt:lpstr>
      <vt:lpstr>Process Improvement/Lessons Learned</vt:lpstr>
      <vt:lpstr>Process Improvement Part 2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3: Android Application</dc:title>
  <dc:creator>Danny-DC</dc:creator>
  <cp:lastModifiedBy>Chiu, Danny</cp:lastModifiedBy>
  <cp:revision>40</cp:revision>
  <dcterms:created xsi:type="dcterms:W3CDTF">2016-02-08T18:46:16Z</dcterms:created>
  <dcterms:modified xsi:type="dcterms:W3CDTF">2016-02-10T20:55:03Z</dcterms:modified>
</cp:coreProperties>
</file>