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6" name="Josh Wildey"/>
  <p:cmAuthor clrIdx="1" id="1" initials="" lastIdx="1" name="Danny Chiu"/>
  <p:cmAuthor clrIdx="2" id="2" initials="" lastIdx="1" name="Ayodele Awoley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Can we do really this right now?  I know we're not able to do the last one.  And we've only just exposed the user stories in the API.  We should only be putting in what we actually accomplished</p:text>
  </p:cm>
  <p:cm authorId="0" idx="2">
    <p:pos x="6000" y="100"/>
    <p:text>we should use a screen shot of the actual app instead of this mock up</p:text>
  </p:cm>
  <p:cm authorId="0" idx="3">
    <p:pos x="6000" y="200"/>
    <p:text>if we have one that is.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5">
    <p:pos x="6000" y="0"/>
    <p:text>These requirements don't really pertain to user stories, I would revise these.  We could still have these, but these requirements are more for authentication</p:text>
  </p:cm>
  <p:cm authorId="1" idx="1">
    <p:pos x="6000" y="100"/>
    <p:text>Perhaps change user stories to "authentication/sign-in." We will focus on user stories during our last iteration instead.</p:text>
  </p:cm>
  <p:cm authorId="0" idx="6">
    <p:pos x="6000" y="200"/>
    <p:text>we could do that, but we also exposed user stories in the code so far, so i think we need to add another section for user stories</p:text>
  </p:cm>
  <p:cm authorId="2" idx="1">
    <p:pos x="6000" y="300"/>
    <p:text>How does it look now?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4">
    <p:pos x="6000" y="0"/>
    <p:text>again, this first bullet point was completed at the end of the first iteration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Shape 26"/>
          <p:cNvSpPr/>
          <p:nvPr/>
        </p:nvSpPr>
        <p:spPr>
          <a:xfrm flipH="1" rot="10800000">
            <a:off x="5410200" y="3897009"/>
            <a:ext cx="3733800" cy="192023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Shape 27"/>
          <p:cNvSpPr/>
          <p:nvPr/>
        </p:nvSpPr>
        <p:spPr>
          <a:xfrm flipH="1" rot="10800000">
            <a:off x="5410200" y="4115166"/>
            <a:ext cx="3733800" cy="9143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Shape 28"/>
          <p:cNvSpPr/>
          <p:nvPr/>
        </p:nvSpPr>
        <p:spPr>
          <a:xfrm flipH="1" rot="10800000">
            <a:off x="5410200" y="4164403"/>
            <a:ext cx="1965959" cy="18287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Shape 29"/>
          <p:cNvSpPr/>
          <p:nvPr/>
        </p:nvSpPr>
        <p:spPr>
          <a:xfrm flipH="1" rot="10800000">
            <a:off x="5410200" y="4199572"/>
            <a:ext cx="1965959" cy="9143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5410200" y="3962400"/>
            <a:ext cx="3063240" cy="2743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7376507" y="4060982"/>
            <a:ext cx="1600199" cy="36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0" y="3649662"/>
            <a:ext cx="9144000" cy="24417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3675526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Shape 34"/>
          <p:cNvSpPr/>
          <p:nvPr/>
        </p:nvSpPr>
        <p:spPr>
          <a:xfrm flipH="1" rot="10800000">
            <a:off x="6414051" y="3643089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0" y="0"/>
            <a:ext cx="9144000" cy="37016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Shape 36"/>
          <p:cNvSpPr txBox="1"/>
          <p:nvPr>
            <p:ph type="ctrTitle"/>
          </p:nvPr>
        </p:nvSpPr>
        <p:spPr>
          <a:xfrm>
            <a:off x="457200" y="2401886"/>
            <a:ext cx="84582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457200" y="3899937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7" lvl="0" marL="64008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ctr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ctr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ctr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ctr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ctr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ctr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ctr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ctr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6705600" y="4206239"/>
            <a:ext cx="96011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5410200" y="4205287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320088" y="1135"/>
            <a:ext cx="747711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2409443" y="297179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686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26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619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563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 rot="5400000">
            <a:off x="4991100" y="2933699"/>
            <a:ext cx="5486399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 rot="5400000">
            <a:off x="838200" y="762000"/>
            <a:ext cx="5486399" cy="624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686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26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619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563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686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26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619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563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722312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Trebuchet MS"/>
              <a:buNone/>
              <a:defRPr b="1" i="0" sz="43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722312" y="3367087"/>
            <a:ext cx="7772400" cy="1509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19" lvl="0" marL="45720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21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51968" lvl="1" marL="658368" marR="0" rtl="0" algn="l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b="0" i="0" sz="18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5044" lvl="2" marL="923544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01675" lvl="3" marL="1179576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83388" lvl="4" marL="1389888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2249424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71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3131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19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107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873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690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648200" y="2249424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71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3131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19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107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873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690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81000" y="1143000"/>
            <a:ext cx="8381999" cy="106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81000" y="2244969"/>
            <a:ext cx="4041648" cy="457200"/>
          </a:xfrm>
          <a:prstGeom prst="rect">
            <a:avLst/>
          </a:prstGeom>
          <a:solidFill>
            <a:srgbClr val="2180F6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-7619" lvl="0" marL="45720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1" i="0" sz="1900" u="none" cap="none" strike="noStrik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51968" lvl="1" marL="658368" marR="0" rtl="0" algn="l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b="1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5044" lvl="2" marL="923544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01675" lvl="3" marL="1179576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83388" lvl="4" marL="1389888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1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721225" y="2244969"/>
            <a:ext cx="4041774" cy="457200"/>
          </a:xfrm>
          <a:prstGeom prst="rect">
            <a:avLst/>
          </a:prstGeom>
          <a:solidFill>
            <a:srgbClr val="2180F6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-7619" lvl="0" marL="45720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1" i="0" sz="1900" u="none" cap="none" strike="noStrik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51968" lvl="1" marL="658368" marR="0" rtl="0" algn="l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b="1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5044" lvl="2" marL="923544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01675" lvl="3" marL="1179576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83388" lvl="4" marL="1389888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1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381000" y="2708518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71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2496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107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000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817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4" type="body"/>
          </p:nvPr>
        </p:nvSpPr>
        <p:spPr>
          <a:xfrm>
            <a:off x="4718303" y="2708518"/>
            <a:ext cx="4041774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71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2496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107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000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817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1143000"/>
            <a:ext cx="8229600" cy="106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583679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5353496" y="1101970"/>
            <a:ext cx="3383280" cy="8778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1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5353496" y="2010726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144" lvl="0" marL="9144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51968" lvl="1" marL="658368" marR="0" rtl="0" algn="l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b="0" i="0" sz="12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5044" lvl="2" marL="923544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01675" lvl="3" marL="1179576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83388" lvl="4" marL="1389888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9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152400" y="776287"/>
            <a:ext cx="5102351" cy="5852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09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7416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2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26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746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563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-5400000">
            <a:off x="3393016" y="3156576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1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7" name="Shape 87"/>
          <p:cNvSpPr/>
          <p:nvPr>
            <p:ph idx="2" type="pic"/>
          </p:nvPr>
        </p:nvSpPr>
        <p:spPr>
          <a:xfrm>
            <a:off x="403670" y="1143000"/>
            <a:ext cx="4572000" cy="4572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686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26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619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563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088442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Georgia"/>
              <a:buNone/>
              <a:defRPr b="0" i="0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51968" lvl="1" marL="658368" marR="0" rtl="0" algn="l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b="0" i="0" sz="12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5044" lvl="2" marL="923544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01675" lvl="3" marL="1179576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83388" lvl="4" marL="1389888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9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366817"/>
            <a:ext cx="9144000" cy="84406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4000" cy="3106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308276"/>
            <a:ext cx="9144001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Shape 9"/>
          <p:cNvSpPr/>
          <p:nvPr/>
        </p:nvSpPr>
        <p:spPr>
          <a:xfrm flipH="1" rot="10800000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Shape 10"/>
          <p:cNvSpPr/>
          <p:nvPr/>
        </p:nvSpPr>
        <p:spPr>
          <a:xfrm flipH="1" rot="10800000">
            <a:off x="5410200" y="440112"/>
            <a:ext cx="3733800" cy="18003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5407339" y="497504"/>
            <a:ext cx="3063240" cy="2743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7373646" y="588943"/>
            <a:ext cx="1600199" cy="36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9084965" y="-2001"/>
            <a:ext cx="57625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9044481" y="-2001"/>
            <a:ext cx="27431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9025428" y="-2001"/>
            <a:ext cx="9143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8975422" y="-2001"/>
            <a:ext cx="27431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8915677" y="379"/>
            <a:ext cx="54863" cy="58521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8873475" y="379"/>
            <a:ext cx="9143" cy="585215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686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26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619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563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3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Relationship Id="rId5" Type="http://schemas.openxmlformats.org/officeDocument/2006/relationships/image" Target="../media/image00.png"/><Relationship Id="rId6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457200" y="2401886"/>
            <a:ext cx="84582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 Application – Requirement Tracker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457200" y="3899937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07" lvl="0" marL="64008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CS673 Group 3: </a:t>
            </a:r>
          </a:p>
          <a:p>
            <a:pPr indent="-507" lvl="0" marL="64008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/>
              <a:t>Iteration 2</a:t>
            </a:r>
          </a:p>
          <a:p>
            <a:pPr indent="-507" lvl="0" marL="64008" marR="0" rtl="0" algn="l">
              <a:spcBef>
                <a:spcPts val="30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rPr lang="en-US"/>
              <a:t>3</a:t>
            </a: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/</a:t>
            </a:r>
            <a:r>
              <a:rPr lang="en-US"/>
              <a:t>30</a:t>
            </a: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/2016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505200" y="5334000"/>
            <a:ext cx="5498124" cy="1403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07" lvl="0" marL="64008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Danny Chiu		Brian Kabuye		Ayodele Awoleye </a:t>
            </a:r>
            <a:r>
              <a:rPr lang="en-US" sz="22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ChihYung Wu</a:t>
            </a:r>
          </a:p>
          <a:p>
            <a:pPr indent="-507" lvl="0" marL="64008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Josh Wildey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Backend Development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2249424"/>
            <a:ext cx="8229600" cy="432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Requirements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all data communicated through REST API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Django performs the authentication of a user.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Android application must send the JSON web token in every request to the API (in the header of the http request)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Requirements Analysis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User Stories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developer, I want to authenticate an existing user by making a HTTP Post API call to the existing Django API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</a:pPr>
            <a:r>
              <a:rPr lang="en-US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user, I want to be able to log-in to my account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</a:pPr>
            <a:r>
              <a:rPr lang="en-US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user, I want to be able to view the project i’m currently working on</a:t>
            </a:r>
          </a:p>
          <a:p>
            <a:pPr indent="-381000" lvl="0" marL="457200">
              <a:spcBef>
                <a:spcPts val="0"/>
              </a:spcBef>
              <a:buSzPct val="100000"/>
              <a:buFont typeface="Arial"/>
            </a:pPr>
            <a:r>
              <a:rPr lang="en-US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user, I want to able to view the user stories associated with the project I’m currently working on.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Tasks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Expose web token over the API if a user is      successfully authenticated.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Add new urls to expose data objects over the API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Expose the project(s) the current user is working on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Expose user stories that were created in the project.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Understanding the Current System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Django/Python server does the heavy lifting.(Authentication, database management e.t.c)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Android Application communicates to Backend Server through API with JSON application requests(GET and POST)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Accomplishments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API provides the list of projects but doesn’t have filtering capabilities by user.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 signed in user can also view user stories in the current project.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DEMO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533400" y="6096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Team Members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600200"/>
            <a:ext cx="8305799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9615"/>
              <a:buFont typeface="Georgia"/>
              <a:buChar char="•"/>
            </a:pPr>
            <a:r>
              <a:rPr b="0" i="0" lang="en-US" sz="259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Danny Chiu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59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0" i="0" lang="en-US" sz="259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Team Leader|Requirement Leader|QA Leader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99615"/>
              <a:buFont typeface="Georgia"/>
              <a:buChar char="•"/>
            </a:pPr>
            <a:r>
              <a:rPr b="0" i="0" lang="en-US" sz="259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Brian Kabuye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59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b="0" i="0" lang="en-US" sz="259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Implementation Leader|App Developer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99615"/>
              <a:buFont typeface="Georgia"/>
              <a:buChar char="•"/>
            </a:pPr>
            <a:r>
              <a:rPr b="0" i="0" lang="en-US" sz="259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ChihYung Wu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59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b="0" i="0" lang="en-US" sz="259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Design Leader|App Developer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99615"/>
              <a:buFont typeface="Georgia"/>
              <a:buChar char="•"/>
            </a:pPr>
            <a:r>
              <a:rPr b="0" i="0" lang="en-US" sz="259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Ayodele Awoleye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59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b="0" i="0" lang="en-US" sz="259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Configuration Leader|</a:t>
            </a:r>
            <a:r>
              <a:rPr lang="en-US" sz="2590"/>
              <a:t>Server Developer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99615"/>
              <a:buFont typeface="Georgia"/>
              <a:buChar char="•"/>
            </a:pPr>
            <a:r>
              <a:rPr b="0" i="0" lang="en-US" sz="259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Josh Wildey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30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59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b="0" i="0" lang="en-US" sz="259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Environment &amp; Integration Leader|</a:t>
            </a:r>
            <a:r>
              <a:rPr lang="en-US" sz="2590"/>
              <a:t>Server Developer</a:t>
            </a:r>
            <a:r>
              <a:rPr b="0" i="0" lang="en-US" sz="259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Main Objective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2249424"/>
            <a:ext cx="8229600" cy="4325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want to create a functional Android application of the Requirement Tracker tool that is on the 3Blueprints website.</a:t>
            </a:r>
          </a:p>
          <a:p>
            <a:pPr indent="-264160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Essential Features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 Login Screen</a:t>
            </a:r>
          </a:p>
          <a:p>
            <a:pPr indent="-251968" lvl="1" marL="658368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Able to login/create an user account.</a:t>
            </a:r>
          </a:p>
          <a:p>
            <a:pPr indent="-264160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View list of different projects for each account</a:t>
            </a:r>
          </a:p>
          <a:p>
            <a:pPr indent="-251968" lvl="1" marL="658368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Logging in should bring user to main menu where all the projects associated with account will be listed.</a:t>
            </a:r>
          </a:p>
          <a:p>
            <a:pPr indent="-264160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Option to create and modify user stories.</a:t>
            </a:r>
          </a:p>
          <a:p>
            <a:pPr indent="-251968" lvl="1" marL="658368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Able to create new user story.</a:t>
            </a:r>
          </a:p>
          <a:p>
            <a:pPr indent="-25196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Able to edit/delete each data field.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en-US"/>
              <a:t>Iteration 2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/>
              <a:t>Main Objectives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1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▫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functions to create new, edit and delete user stories.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▫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sure all data is stored on backend database.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Process Improvement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Lack of communication - started to meet in person on the weekend to work on project.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Tasks/Accomplishments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224925" y="2249425"/>
            <a:ext cx="8461800" cy="448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UI Tasks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Create layout for project info and edit page.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Create layout for user story info and edit page.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Create layout for iteration info and edit page.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Create layout for user list info and edit page.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Tasks/Accomplishments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2249425"/>
            <a:ext cx="8124300" cy="432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  Code Tasks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Create function for displaying project name and description.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74" y="2618725"/>
            <a:ext cx="1873549" cy="31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412" y="2618724"/>
            <a:ext cx="1765187" cy="31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5894" y="2618726"/>
            <a:ext cx="1706905" cy="31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4149" y="2579450"/>
            <a:ext cx="1706900" cy="3143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Urban">
  <a:themeElements>
    <a:clrScheme name="Waveform">
      <a:dk1>
        <a:srgbClr val="000000"/>
      </a:dk1>
      <a:lt1>
        <a:srgbClr val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