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Shape 26"/>
          <p:cNvSpPr/>
          <p:nvPr/>
        </p:nvSpPr>
        <p:spPr>
          <a:xfrm flipH="1" rot="10800000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Shape 27"/>
          <p:cNvSpPr/>
          <p:nvPr/>
        </p:nvSpPr>
        <p:spPr>
          <a:xfrm flipH="1" rot="10800000">
            <a:off x="5410200" y="4115165"/>
            <a:ext cx="3733800" cy="9143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Shape 28"/>
          <p:cNvSpPr/>
          <p:nvPr/>
        </p:nvSpPr>
        <p:spPr>
          <a:xfrm flipH="1" rot="10800000">
            <a:off x="5410200" y="4164402"/>
            <a:ext cx="1965959" cy="1828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Shape 29"/>
          <p:cNvSpPr/>
          <p:nvPr/>
        </p:nvSpPr>
        <p:spPr>
          <a:xfrm flipH="1" rot="10800000">
            <a:off x="5410200" y="4199571"/>
            <a:ext cx="1965959" cy="9143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5410200" y="3962400"/>
            <a:ext cx="3063240" cy="27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7376507" y="4060982"/>
            <a:ext cx="1600198" cy="365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flipH="1" rot="10800000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457200" y="2401885"/>
            <a:ext cx="84582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7" lvl="0" marL="6400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05600" y="4206239"/>
            <a:ext cx="96011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144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78232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797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777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706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144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78232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797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777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706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144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78232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797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777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706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" lvl="0" marL="457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2249424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701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5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269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452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2249424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701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5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269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452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81000" y="1143000"/>
            <a:ext cx="8381999" cy="1069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81000" y="2244968"/>
            <a:ext cx="4041648" cy="457200"/>
          </a:xfrm>
          <a:prstGeom prst="rect">
            <a:avLst/>
          </a:prstGeom>
          <a:solidFill>
            <a:srgbClr val="2180F6">
              <a:alpha val="24313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721225" y="2244968"/>
            <a:ext cx="4041773" cy="457200"/>
          </a:xfrm>
          <a:prstGeom prst="rect">
            <a:avLst/>
          </a:prstGeom>
          <a:solidFill>
            <a:srgbClr val="2180F6">
              <a:alpha val="24313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/>
          <a:lstStyle>
            <a:lvl1pPr indent="-7619" lvl="0" marL="4572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3" type="body"/>
          </p:nvPr>
        </p:nvSpPr>
        <p:spPr>
          <a:xfrm>
            <a:off x="381000" y="2708517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2031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5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98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4" type="body"/>
          </p:nvPr>
        </p:nvSpPr>
        <p:spPr>
          <a:xfrm>
            <a:off x="4718303" y="2708517"/>
            <a:ext cx="4041773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0159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2031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5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98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1143000"/>
            <a:ext cx="8229600" cy="1069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583678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5353496" y="1101970"/>
            <a:ext cx="3383280" cy="877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5353496" y="2010725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144" lvl="0" marL="91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152400" y="776287"/>
            <a:ext cx="5102350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4224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03632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797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523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706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-5400000">
            <a:off x="3393015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403669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78232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797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777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706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5044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01675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83388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366816"/>
            <a:ext cx="9144000" cy="84405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308276"/>
            <a:ext cx="9144001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Shape 9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Shape 10"/>
          <p:cNvSpPr/>
          <p:nvPr/>
        </p:nvSpPr>
        <p:spPr>
          <a:xfrm flipH="1" rot="10800000">
            <a:off x="5410200" y="440111"/>
            <a:ext cx="3733800" cy="180034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5407339" y="497504"/>
            <a:ext cx="3063240" cy="2743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7373646" y="588943"/>
            <a:ext cx="1600198" cy="365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9084964" y="-2001"/>
            <a:ext cx="57624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9044481" y="-2001"/>
            <a:ext cx="27430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8975421" y="-2001"/>
            <a:ext cx="27430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915677" y="378"/>
            <a:ext cx="54862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873475" y="378"/>
            <a:ext cx="9143" cy="585215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9144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78232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79755" lvl="2" marL="9235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77724" lvl="3" marL="117957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70611" lvl="4" marL="138988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41655" lvl="5" marL="160934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2700" lvl="6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4317" lvl="7" marL="20299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5079" lvl="8" marL="22402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174735" y="2270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8.png"/><Relationship Id="rId4" Type="http://schemas.openxmlformats.org/officeDocument/2006/relationships/hyperlink" Target="https://github.com/maaaaz/androwar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457200" y="2401885"/>
            <a:ext cx="84582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Application – Requirement Tracker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CS673 Group 3: </a:t>
            </a:r>
          </a:p>
          <a:p>
            <a:pPr indent="-507" lvl="0" marL="6400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Iteration 2</a:t>
            </a:r>
          </a:p>
          <a:p>
            <a:pPr indent="-507" lvl="0" marL="6400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4/27/2016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3505200" y="5334000"/>
            <a:ext cx="5498124" cy="1403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07" lvl="0" marL="640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		Brian Kabuye		Ayodele Awoleye  ChihYung Wu</a:t>
            </a:r>
          </a:p>
          <a:p>
            <a:pPr indent="-507" lvl="0" marL="640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Essential Features - part 2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 list of user stories associated with project.</a:t>
            </a:r>
          </a:p>
          <a:p>
            <a:pPr indent="-86868" lvl="1" marL="6583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7692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Iteration screen will list all user stories associated with current iteration.</a:t>
            </a:r>
          </a:p>
          <a:p>
            <a:pPr indent="-86868" lvl="1" marL="65836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Icebox screen will list all user stories that are not on the iteration screen.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9299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 Example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88850" y="1888850"/>
            <a:ext cx="8766300" cy="483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Title: Login Authentication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Description: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a developer, I want to authenticate an existing user by making a HTTP POST request to the server API.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Tasks: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Verify that the Username and Password are actual strings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 class to handle API communication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functionality to post username and password to the server API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functionality to generate a web token on the web server if a user is successfully verified.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 Story Example - part 2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03425" y="2101950"/>
            <a:ext cx="8766300" cy="4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Acceptance Tests: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a username and password, an authentication request should be sent to the server API, then the API should process the request and verify the user.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a username and password, I want to verify that they are not empty strings, so that the application does not try to authenticate null values.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Given a successful POST request to the server API with correct credentials, a JSON Web Token should be return by the server so the user can access information stored by the server.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0" y="2352250"/>
            <a:ext cx="9144000" cy="354831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49" y="1654899"/>
            <a:ext cx="8469125" cy="5070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>
            <p:ph type="title"/>
          </p:nvPr>
        </p:nvSpPr>
        <p:spPr>
          <a:xfrm>
            <a:off x="78675" y="3165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 Class Diagram</a:t>
            </a: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98" y="1294450"/>
            <a:ext cx="8899674" cy="53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type="title"/>
          </p:nvPr>
        </p:nvSpPr>
        <p:spPr>
          <a:xfrm>
            <a:off x="156175" y="2276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Sequence Diagram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39850" y="634525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Architecture Diagram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(View)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50" y="1594498"/>
            <a:ext cx="5055600" cy="52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5954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Architecture Diagram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/>
              <a:t>(Controller &amp; Model)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0" y="2215575"/>
            <a:ext cx="6414699" cy="41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049375"/>
            <a:ext cx="5943599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78675" y="3165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Architecture Diagram</a:t>
            </a: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8675" y="31655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Architecture Diagram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262" y="1383350"/>
            <a:ext cx="7419475" cy="51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33400" y="609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3057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Danny Chiu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Team Leader|Requirement Leader|QA Leader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Brian Kabuye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Leader|App 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ChihYung Wu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Design Leader|App 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Ayodele Awoleye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Configuration Leader|Server Developer</a:t>
            </a:r>
          </a:p>
          <a:p>
            <a:pPr indent="-264160" lvl="0" marL="36576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99231"/>
              <a:buFont typeface="Georgia"/>
              <a:buChar char="•"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Josh Wildey</a:t>
            </a:r>
          </a:p>
          <a:p>
            <a:pPr indent="-8128" lvl="0" marL="10972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59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Environment &amp; Integration Leader|Server Developer 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Risk Management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Identified the top 12 risks associated with our project by listing impacts and response plan.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600" y="3678250"/>
            <a:ext cx="7248524" cy="245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Quality Management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ocus is on the number of tasks the application completes correctly.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Defect management</a:t>
            </a:r>
          </a:p>
          <a:p>
            <a:pPr lvl="1" rtl="0">
              <a:spcBef>
                <a:spcPts val="0"/>
              </a:spcBef>
            </a:pPr>
            <a:r>
              <a:rPr lang="en-US"/>
              <a:t>issues identified</a:t>
            </a:r>
          </a:p>
          <a:p>
            <a:pPr lvl="1" rtl="0">
              <a:spcBef>
                <a:spcPts val="0"/>
              </a:spcBef>
            </a:pPr>
            <a:r>
              <a:rPr lang="en-US"/>
              <a:t>issue resolved/managed</a:t>
            </a:r>
          </a:p>
          <a:p>
            <a:pPr indent="-228600" lvl="0" marL="457200" rtl="0">
              <a:spcBef>
                <a:spcPts val="0"/>
              </a:spcBef>
              <a:buClr>
                <a:schemeClr val="accent3"/>
              </a:buClr>
              <a:buSzPct val="100000"/>
              <a:buFont typeface="Georgia"/>
              <a:buChar char="•"/>
            </a:pPr>
            <a:r>
              <a:rPr lang="en-US"/>
              <a:t>Application can be run on Android phone.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7943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Testing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99757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Unit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test users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System testing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register test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login test cases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server test cases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White box testing</a:t>
            </a: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80200" y="5037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Testing Example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5" y="1628250"/>
            <a:ext cx="5619099" cy="486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Added SSL layer to existing Django server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Standard validation for sign-up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minimum character length for password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OWASP Top 10 risks for mobile application (2014)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M1: Weak Server Side Controls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M2: Insecure Data Storage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M3: Insufficient Transport Layer Protection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M4: Unintended Data Leakage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M5: Poor Authorization and Authentication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M6: Broken Cryptography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M7: Client Side Injection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M8: Security Decisions Via Untrusted Inputs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M9: Improper Session Handling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M10: Lack of Binary Protections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457200" y="367975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Android Security Practice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62" y="1272475"/>
            <a:ext cx="66960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860500" y="6140900"/>
            <a:ext cx="80763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Source: androwarn(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https://github.com/maaaaz/androwarn</a:t>
            </a:r>
            <a:r>
              <a:rPr lang="en-US"/>
              <a:t>), Mobile Security Lab Boston University(http://met-mobile.bu.edu/androweb)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 Improvement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Defined our tasks more clearly and made sure they were well-defined.</a:t>
            </a:r>
          </a:p>
          <a:p>
            <a:pPr indent="-457200" lvl="0" marL="55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Every member checked-in for weekly progress updates.</a:t>
            </a:r>
          </a:p>
          <a:p>
            <a:pPr indent="-457200" lvl="0" marL="55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Started to meet in person on the weekend to work on project.</a:t>
            </a:r>
          </a:p>
          <a:p>
            <a:pPr indent="0" lvl="0" marL="10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Achievement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created a basic requirement tracking tool mobile application.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allows a user to log-in and view only projects the user is associated with.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Each project lists the different user stories that are on the iteration list and icebox list. 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93725" y="2131025"/>
            <a:ext cx="8843700" cy="44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Communication - Difficult to ensure that everyone is on the same page.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Underestimating the time it took to finish each task.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Steep learning curve for Django and Android development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Lots of documentation reading.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714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Running application on phone instead of on the emulator.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9" name="Shape 309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Main Objective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2249424"/>
            <a:ext cx="8229600" cy="4325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want to create a functional Android application of the Requirement Tracker tool that adds an additional interface to the 3Blueprints website.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Status updates from team members to make it easier to track progress and identify where more resources is needed.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Acquired more knowledge about how web applications communicate via their APIs.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 more time to read documentations and tutorials.</a:t>
            </a: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2249424"/>
            <a:ext cx="8229600" cy="432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8635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rPr lang="en-US"/>
              <a:t>                              Thank you.</a:t>
            </a: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Tools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6416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Primary communication: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Slack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Documentation: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Google Drive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Status Tracking: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Pivotal Tracker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Programming Software: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Android Studio/Eclipse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Version Control: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GitHub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Backend/Database: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Django database</a:t>
            </a:r>
          </a:p>
          <a:p>
            <a:pPr indent="-264160" lvl="0" marL="36576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1 Summary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Added RESTful authentication framework using JWT (JSON web token)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Created login screen and sign up screen (GUI).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Added SSL layer to existing Django server.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2 Summary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Users are able to sign in and be properly authenticated.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Project list screen (GUI)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Users can view all projects but doesn’t have filtering capabilities yet. 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Iteration 3 Summary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Projects are now tied to users, only users assigned to that project can view the project/user stories.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Icebox screen and iteration screen (GUI)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/>
              <a:t>Sign-up screen is now functional.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 Analysis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2249425"/>
            <a:ext cx="84252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requirements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Users can use application to view and track projects and user stories.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Non-functional requirements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Portability: Application is readily available through installation of APK files.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/>
              <a:t>Essential Features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Login Screen</a:t>
            </a:r>
          </a:p>
          <a:p>
            <a:pPr indent="-2519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login by using correct credentials.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Signup Screen</a:t>
            </a:r>
          </a:p>
          <a:p>
            <a:pPr indent="-86868" lvl="1" marL="65836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</a:pPr>
            <a:r>
              <a:rPr b="0" i="0" lang="en-US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Able to create a new account.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/>
              <a:t>View list of different projects for each account</a:t>
            </a:r>
          </a:p>
          <a:p>
            <a:pPr lvl="1" rtl="0">
              <a:spcBef>
                <a:spcPts val="0"/>
              </a:spcBef>
            </a:pPr>
            <a:r>
              <a:rPr lang="en-US"/>
              <a:t>Selecting each project will display a project information screen.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Georgia"/>
              <a:buNone/>
            </a:pPr>
            <a:r>
              <a:t/>
            </a:r>
            <a:endParaRPr b="0" i="0" sz="26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174735" y="2271"/>
            <a:ext cx="762000" cy="365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rban">
  <a:themeElements>
    <a:clrScheme name="Waveform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