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5952B9A-5FEE-49B0-94ED-90EF2BD6A745}">
  <a:tblStyle styleId="{F5952B9A-5FEE-49B0-94ED-90EF2BD6A745}"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David</a:t>
            </a:r>
          </a:p>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 Content: Jackie</a:t>
            </a:r>
          </a:p>
          <a:p>
            <a:pPr lvl="0">
              <a:spcBef>
                <a:spcPts val="0"/>
              </a:spcBef>
              <a:buNone/>
            </a:pPr>
            <a:r>
              <a:t/>
            </a:r>
            <a:endParaRPr b="1"/>
          </a:p>
          <a:p>
            <a:pPr lvl="0">
              <a:spcBef>
                <a:spcPts val="0"/>
              </a:spcBef>
              <a:buNone/>
            </a:pPr>
            <a:r>
              <a:rPr b="1" lang="en"/>
              <a:t>Question to Answer:</a:t>
            </a:r>
          </a:p>
          <a:p>
            <a:pPr lvl="0" rtl="0">
              <a:spcBef>
                <a:spcPts val="0"/>
              </a:spcBef>
              <a:buNone/>
            </a:pPr>
            <a:r>
              <a:rPr b="1" lang="en"/>
              <a:t>What was achieved? What was the delta? Why?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 Content: Chris</a:t>
            </a:r>
          </a:p>
          <a:p>
            <a:pPr lvl="0">
              <a:spcBef>
                <a:spcPts val="0"/>
              </a:spcBef>
              <a:buNone/>
            </a:pPr>
            <a:r>
              <a:t/>
            </a:r>
            <a:endParaRPr b="1"/>
          </a:p>
          <a:p>
            <a:pPr lvl="0">
              <a:spcBef>
                <a:spcPts val="0"/>
              </a:spcBef>
              <a:buNone/>
            </a:pPr>
            <a:r>
              <a:rPr b="1" lang="en"/>
              <a:t>Question to Answer:</a:t>
            </a:r>
          </a:p>
          <a:p>
            <a:pPr lvl="0" rtl="0">
              <a:spcBef>
                <a:spcPts val="0"/>
              </a:spcBef>
              <a:buNone/>
            </a:pPr>
            <a:r>
              <a:rPr b="1" lang="en"/>
              <a:t>What was achieved? What was the delta? Why?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sz="1200"/>
              <a:t>Speaker + Content: Chris</a:t>
            </a:r>
          </a:p>
          <a:p>
            <a:pPr lvl="0">
              <a:spcBef>
                <a:spcPts val="0"/>
              </a:spcBef>
              <a:buNone/>
            </a:pPr>
            <a:r>
              <a:t/>
            </a:r>
            <a:endParaRPr b="1" sz="1200"/>
          </a:p>
          <a:p>
            <a:pPr lvl="0" rtl="0">
              <a:spcBef>
                <a:spcPts val="0"/>
              </a:spcBef>
              <a:buNone/>
            </a:pPr>
            <a:r>
              <a:rPr lang="en" sz="1200"/>
              <a:t>ChatNow notifications</a:t>
            </a:r>
          </a:p>
          <a:p>
            <a:pPr lvl="0" rtl="0">
              <a:spcBef>
                <a:spcPts val="0"/>
              </a:spcBef>
              <a:buNone/>
            </a:pPr>
            <a:r>
              <a:rPr lang="en" sz="1200"/>
              <a:t>Good level of testing</a:t>
            </a:r>
          </a:p>
          <a:p>
            <a:pPr lvl="0">
              <a:spcBef>
                <a:spcPts val="0"/>
              </a:spcBef>
              <a:buNone/>
            </a:pPr>
            <a:r>
              <a:rPr lang="en" sz="1200"/>
              <a:t>Focused on more essential features</a:t>
            </a:r>
          </a:p>
          <a:p>
            <a:pPr lvl="0">
              <a:spcBef>
                <a:spcPts val="0"/>
              </a:spcBef>
              <a:buNone/>
            </a:pPr>
            <a:r>
              <a:t/>
            </a:r>
            <a:endParaRPr b="1" sz="1200"/>
          </a:p>
          <a:p>
            <a:pPr lvl="0">
              <a:spcBef>
                <a:spcPts val="0"/>
              </a:spcBef>
              <a:buNone/>
            </a:pPr>
            <a:r>
              <a:rPr b="1" lang="en" sz="1200"/>
              <a:t>Question to Answer:</a:t>
            </a:r>
          </a:p>
          <a:p>
            <a:pPr indent="-288925" lvl="0" marL="457200">
              <a:lnSpc>
                <a:spcPct val="151578"/>
              </a:lnSpc>
              <a:spcBef>
                <a:spcPts val="1100"/>
              </a:spcBef>
              <a:spcAft>
                <a:spcPts val="1100"/>
              </a:spcAft>
              <a:buClr>
                <a:srgbClr val="980000"/>
              </a:buClr>
              <a:buSzPct val="95000"/>
            </a:pPr>
            <a:r>
              <a:rPr lang="en" sz="950">
                <a:solidFill>
                  <a:srgbClr val="980000"/>
                </a:solidFill>
              </a:rPr>
              <a:t>How did you using the program you created affect your project?</a:t>
            </a:r>
          </a:p>
          <a:p>
            <a:pPr lvl="0" rtl="0">
              <a:spcBef>
                <a:spcPts val="0"/>
              </a:spcBef>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David  Or SJ</a:t>
            </a:r>
          </a:p>
          <a:p>
            <a:pPr lvl="0">
              <a:spcBef>
                <a:spcPts val="0"/>
              </a:spcBef>
              <a:buNone/>
            </a:pPr>
            <a:r>
              <a:rPr b="1" lang="en"/>
              <a:t>Content: </a:t>
            </a:r>
          </a:p>
          <a:p>
            <a:pPr lvl="0">
              <a:spcBef>
                <a:spcPts val="0"/>
              </a:spcBef>
              <a:buNone/>
            </a:pPr>
            <a:r>
              <a:t/>
            </a:r>
            <a:endParaRPr b="1"/>
          </a:p>
          <a:p>
            <a:pPr lvl="0">
              <a:spcBef>
                <a:spcPts val="0"/>
              </a:spcBef>
              <a:buNone/>
            </a:pPr>
            <a:r>
              <a:rPr b="1" lang="en"/>
              <a:t>Question 1:David</a:t>
            </a:r>
          </a:p>
          <a:p>
            <a:pPr indent="-288925" lvl="0" marL="457200" rtl="0">
              <a:lnSpc>
                <a:spcPct val="115000"/>
              </a:lnSpc>
              <a:spcBef>
                <a:spcPts val="0"/>
              </a:spcBef>
              <a:spcAft>
                <a:spcPts val="1100"/>
              </a:spcAft>
              <a:buClr>
                <a:srgbClr val="444444"/>
              </a:buClr>
              <a:buSzPct val="95000"/>
              <a:buChar char="-"/>
            </a:pPr>
            <a:r>
              <a:rPr b="1" lang="en" sz="950">
                <a:solidFill>
                  <a:srgbClr val="444444"/>
                </a:solidFill>
                <a:highlight>
                  <a:srgbClr val="FFFFFF"/>
                </a:highlight>
              </a:rPr>
              <a:t>Did the process change during the semester? How? When? Why</a:t>
            </a:r>
          </a:p>
          <a:p>
            <a:pPr lvl="0">
              <a:spcBef>
                <a:spcPts val="0"/>
              </a:spcBef>
              <a:buNone/>
            </a:pPr>
            <a:r>
              <a:t/>
            </a:r>
            <a:endParaRPr b="1"/>
          </a:p>
          <a:p>
            <a:pPr lvl="0" rtl="0">
              <a:spcBef>
                <a:spcPts val="0"/>
              </a:spcBef>
              <a:buNone/>
            </a:pPr>
            <a:r>
              <a:rPr b="1" lang="en"/>
              <a:t>Question 2: Sang Joon </a:t>
            </a:r>
          </a:p>
          <a:p>
            <a:pPr indent="-288925" lvl="0" marL="457200" rtl="0">
              <a:spcBef>
                <a:spcPts val="0"/>
              </a:spcBef>
              <a:buClr>
                <a:srgbClr val="444444"/>
              </a:buClr>
              <a:buSzPct val="95000"/>
              <a:buChar char="-"/>
            </a:pPr>
            <a:r>
              <a:rPr b="1" lang="en" sz="950">
                <a:solidFill>
                  <a:srgbClr val="444444"/>
                </a:solidFill>
                <a:highlight>
                  <a:srgbClr val="FFFFFF"/>
                </a:highlight>
              </a:rPr>
              <a:t>For a software engineering perspective, what went well? What could have gone better? What improved over the semester? Why?</a:t>
            </a:r>
          </a:p>
          <a:p>
            <a:pPr lvl="0">
              <a:spcBef>
                <a:spcPts val="0"/>
              </a:spcBef>
              <a:buNone/>
            </a:pPr>
            <a:r>
              <a:t/>
            </a:r>
            <a:endParaRPr b="1"/>
          </a:p>
          <a:p>
            <a:pPr lvl="0">
              <a:spcBef>
                <a:spcPts val="0"/>
              </a:spcBef>
              <a:buNone/>
            </a:pPr>
            <a:r>
              <a:rPr b="1" lang="en"/>
              <a:t>The methodology is based upon five underlying values: communication, simplicity, feedback, courage, and respect. </a:t>
            </a:r>
          </a:p>
          <a:p>
            <a:pPr lvl="0">
              <a:spcBef>
                <a:spcPts val="0"/>
              </a:spcBef>
              <a:buNone/>
            </a:pPr>
            <a:r>
              <a:t/>
            </a:r>
            <a:endParaRPr b="1"/>
          </a:p>
          <a:p>
            <a:pPr lvl="0">
              <a:spcBef>
                <a:spcPts val="0"/>
              </a:spcBef>
              <a:buNone/>
            </a:pPr>
            <a:r>
              <a:rPr b="1" lang="en"/>
              <a:t>o Communication. XP has a culture of oral communication and its practices are designed to encourage interaction. The communication value is based on the observation that most project difficulties occur because someone should have spoken with someone else to clarify a question, collaborate, or obtain help. “Problems with projects can invariably be traced back to somebody not talking to somebody else about something important.” [6] </a:t>
            </a:r>
          </a:p>
          <a:p>
            <a:pPr lvl="0">
              <a:spcBef>
                <a:spcPts val="0"/>
              </a:spcBef>
              <a:buNone/>
            </a:pPr>
            <a:r>
              <a:t/>
            </a:r>
            <a:endParaRPr b="1"/>
          </a:p>
          <a:p>
            <a:pPr lvl="0">
              <a:spcBef>
                <a:spcPts val="0"/>
              </a:spcBef>
              <a:buNone/>
            </a:pPr>
            <a:r>
              <a:rPr b="1" lang="en"/>
              <a:t>o Simplicity. </a:t>
            </a:r>
          </a:p>
          <a:p>
            <a:pPr indent="-228600" lvl="0" marL="457200">
              <a:spcBef>
                <a:spcPts val="0"/>
              </a:spcBef>
              <a:buChar char="-"/>
            </a:pPr>
            <a:r>
              <a:rPr b="1" lang="en"/>
              <a:t>Design the simplest product that meets the customer’s needs. An important aspect of the value is to only design and code what is in the current requirements rather than to anticipate and plan for unstated requirements. </a:t>
            </a:r>
          </a:p>
          <a:p>
            <a:pPr lvl="0">
              <a:spcBef>
                <a:spcPts val="0"/>
              </a:spcBef>
              <a:buNone/>
            </a:pPr>
            <a:r>
              <a:t/>
            </a:r>
            <a:endParaRPr b="1"/>
          </a:p>
          <a:p>
            <a:pPr lvl="0">
              <a:spcBef>
                <a:spcPts val="0"/>
              </a:spcBef>
              <a:buNone/>
            </a:pPr>
            <a:r>
              <a:rPr b="1" lang="en"/>
              <a:t>o Feedback. </a:t>
            </a:r>
          </a:p>
          <a:p>
            <a:pPr indent="-228600" lvl="0" marL="457200">
              <a:spcBef>
                <a:spcPts val="0"/>
              </a:spcBef>
              <a:buChar char="-"/>
            </a:pPr>
            <a:r>
              <a:rPr b="1" lang="en"/>
              <a:t>The development team obtains feedback from the customers at the end of each iteration and external release. This feedback drives the next iteration. Additionally, there are very short design and implementation feedback loops built into the methodology via pair programming and test-driven development [44]. </a:t>
            </a:r>
          </a:p>
          <a:p>
            <a:pPr lvl="0">
              <a:spcBef>
                <a:spcPts val="0"/>
              </a:spcBef>
              <a:buNone/>
            </a:pPr>
            <a:r>
              <a:t/>
            </a:r>
            <a:endParaRPr b="1"/>
          </a:p>
          <a:p>
            <a:pPr lvl="0">
              <a:spcBef>
                <a:spcPts val="0"/>
              </a:spcBef>
              <a:buNone/>
            </a:pPr>
            <a:r>
              <a:rPr b="1" lang="en"/>
              <a:t>o Courage. </a:t>
            </a:r>
          </a:p>
          <a:p>
            <a:pPr indent="-228600" lvl="0" marL="457200">
              <a:spcBef>
                <a:spcPts val="0"/>
              </a:spcBef>
              <a:buChar char="-"/>
            </a:pPr>
            <a:r>
              <a:rPr b="1" lang="en"/>
              <a:t>The other three values allow the team to have courage in its actions and decision making. For example, the development team might have the courage to resist pressure to make unrealistic commitments. </a:t>
            </a:r>
          </a:p>
          <a:p>
            <a:pPr lvl="0">
              <a:spcBef>
                <a:spcPts val="0"/>
              </a:spcBef>
              <a:buNone/>
            </a:pPr>
            <a:r>
              <a:t/>
            </a:r>
            <a:endParaRPr b="1"/>
          </a:p>
          <a:p>
            <a:pPr lvl="0">
              <a:spcBef>
                <a:spcPts val="0"/>
              </a:spcBef>
              <a:buNone/>
            </a:pPr>
            <a:r>
              <a:rPr b="1" lang="en"/>
              <a:t>o Respect. </a:t>
            </a:r>
          </a:p>
          <a:p>
            <a:pPr indent="-228600" lvl="0" marL="457200" rtl="0">
              <a:spcBef>
                <a:spcPts val="0"/>
              </a:spcBef>
              <a:buChar char="-"/>
            </a:pPr>
            <a:r>
              <a:rPr b="1" lang="en"/>
              <a:t>Team members need to care about each other and about the project.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 Content: Jackie</a:t>
            </a:r>
          </a:p>
          <a:p>
            <a:pPr lvl="0">
              <a:spcBef>
                <a:spcPts val="0"/>
              </a:spcBef>
              <a:buNone/>
            </a:pPr>
            <a:r>
              <a:t/>
            </a:r>
            <a:endParaRPr b="1"/>
          </a:p>
          <a:p>
            <a:pPr lvl="0">
              <a:spcBef>
                <a:spcPts val="0"/>
              </a:spcBef>
              <a:buNone/>
            </a:pPr>
            <a:r>
              <a:rPr b="1" lang="en"/>
              <a:t>Question to Answer:</a:t>
            </a:r>
          </a:p>
          <a:p>
            <a:pPr indent="-288925" lvl="0" marL="457200" rtl="0">
              <a:lnSpc>
                <a:spcPct val="151578"/>
              </a:lnSpc>
              <a:spcBef>
                <a:spcPts val="1100"/>
              </a:spcBef>
              <a:spcAft>
                <a:spcPts val="1100"/>
              </a:spcAft>
              <a:buClr>
                <a:srgbClr val="444444"/>
              </a:buClr>
              <a:buSzPct val="95000"/>
            </a:pPr>
            <a:r>
              <a:rPr lang="en" sz="950">
                <a:solidFill>
                  <a:srgbClr val="444444"/>
                </a:solidFill>
                <a:highlight>
                  <a:srgbClr val="FFFFFF"/>
                </a:highlight>
              </a:rPr>
              <a:t>What are the top 3 lessons learned? Explain</a:t>
            </a:r>
          </a:p>
          <a:p>
            <a:pPr lvl="0" rtl="0">
              <a:spcBef>
                <a:spcPts val="0"/>
              </a:spcBef>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b="1" lang="en"/>
              <a:t>Demo: </a:t>
            </a:r>
          </a:p>
          <a:p>
            <a:pPr indent="-228600" lvl="0" marL="457200" rtl="0">
              <a:spcBef>
                <a:spcPts val="0"/>
              </a:spcBef>
              <a:buChar char="-"/>
            </a:pPr>
            <a:r>
              <a:rPr b="1" lang="en"/>
              <a:t>Dashboard and Login - Srivathsa</a:t>
            </a:r>
          </a:p>
          <a:p>
            <a:pPr indent="-228600" lvl="0" marL="457200" rtl="0">
              <a:spcBef>
                <a:spcPts val="0"/>
              </a:spcBef>
              <a:buChar char="-"/>
            </a:pPr>
            <a:r>
              <a:rPr b="1" lang="en"/>
              <a:t>Queued - Srivathsa</a:t>
            </a:r>
          </a:p>
          <a:p>
            <a:pPr indent="-228600" lvl="0" marL="457200" rtl="0">
              <a:spcBef>
                <a:spcPts val="0"/>
              </a:spcBef>
              <a:buChar char="-"/>
            </a:pPr>
            <a:r>
              <a:rPr b="1" lang="en"/>
              <a:t>ChatNow - Chris</a:t>
            </a:r>
          </a:p>
          <a:p>
            <a:pPr indent="-228600" lvl="0" marL="457200" rtl="0">
              <a:spcBef>
                <a:spcPts val="0"/>
              </a:spcBef>
              <a:buChar char="-"/>
            </a:pPr>
            <a:r>
              <a:rPr b="1" lang="en"/>
              <a:t>Bugs - Jackie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David</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Srivathsa</a:t>
            </a:r>
          </a:p>
          <a:p>
            <a:pPr lvl="0">
              <a:spcBef>
                <a:spcPts val="0"/>
              </a:spcBef>
              <a:buNone/>
            </a:pPr>
            <a:r>
              <a:rPr b="1" lang="en"/>
              <a:t>Content: Srivathsa</a:t>
            </a:r>
          </a:p>
          <a:p>
            <a:pPr lvl="0">
              <a:spcBef>
                <a:spcPts val="0"/>
              </a:spcBef>
              <a:buNone/>
            </a:pPr>
            <a:r>
              <a:t/>
            </a:r>
            <a:endParaRPr b="1"/>
          </a:p>
          <a:p>
            <a:pPr lvl="0">
              <a:spcBef>
                <a:spcPts val="0"/>
              </a:spcBef>
              <a:buNone/>
            </a:pPr>
            <a:r>
              <a:rPr b="1" lang="en"/>
              <a:t>Question to Answer:</a:t>
            </a:r>
          </a:p>
          <a:p>
            <a:pPr lvl="0">
              <a:spcBef>
                <a:spcPts val="0"/>
              </a:spcBef>
              <a:buNone/>
            </a:pPr>
            <a:r>
              <a:rPr lang="en" sz="1050">
                <a:solidFill>
                  <a:srgbClr val="980000"/>
                </a:solidFill>
              </a:rPr>
              <a:t>- What were the original goals of the project?</a:t>
            </a:r>
          </a:p>
          <a:p>
            <a:pPr lvl="0" rtl="0">
              <a:spcBef>
                <a:spcPts val="0"/>
              </a:spcBef>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David</a:t>
            </a:r>
          </a:p>
          <a:p>
            <a:pPr lvl="0">
              <a:spcBef>
                <a:spcPts val="0"/>
              </a:spcBef>
              <a:buNone/>
            </a:pPr>
            <a:r>
              <a:rPr b="1" lang="en"/>
              <a:t>Content: David</a:t>
            </a:r>
          </a:p>
          <a:p>
            <a:pPr lvl="0">
              <a:spcBef>
                <a:spcPts val="0"/>
              </a:spcBef>
              <a:buNone/>
            </a:pPr>
            <a:r>
              <a:t/>
            </a:r>
            <a:endParaRPr b="1"/>
          </a:p>
          <a:p>
            <a:pPr lvl="0">
              <a:spcBef>
                <a:spcPts val="0"/>
              </a:spcBef>
              <a:buNone/>
            </a:pPr>
            <a:r>
              <a:rPr b="1" lang="en"/>
              <a:t>Question to Answer:</a:t>
            </a:r>
          </a:p>
          <a:p>
            <a:pPr lvl="0">
              <a:spcBef>
                <a:spcPts val="0"/>
              </a:spcBef>
              <a:buNone/>
            </a:pPr>
            <a:r>
              <a:rPr lang="en" sz="1050">
                <a:solidFill>
                  <a:srgbClr val="980000"/>
                </a:solidFill>
              </a:rPr>
              <a:t>- Describe the team, organization, and skills</a:t>
            </a:r>
          </a:p>
          <a:p>
            <a:pPr lvl="0" rtl="0">
              <a:spcBef>
                <a:spcPts val="0"/>
              </a:spcBef>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David</a:t>
            </a:r>
          </a:p>
          <a:p>
            <a:pPr lvl="0">
              <a:spcBef>
                <a:spcPts val="0"/>
              </a:spcBef>
              <a:buNone/>
            </a:pPr>
            <a:r>
              <a:rPr b="1" lang="en"/>
              <a:t>Content: David</a:t>
            </a:r>
          </a:p>
          <a:p>
            <a:pPr lvl="0">
              <a:spcBef>
                <a:spcPts val="0"/>
              </a:spcBef>
              <a:buNone/>
            </a:pPr>
            <a:r>
              <a:t/>
            </a:r>
            <a:endParaRPr b="1"/>
          </a:p>
          <a:p>
            <a:pPr lvl="0">
              <a:spcBef>
                <a:spcPts val="0"/>
              </a:spcBef>
              <a:buNone/>
            </a:pPr>
            <a:r>
              <a:t/>
            </a:r>
            <a:endParaRPr b="1"/>
          </a:p>
          <a:p>
            <a:pPr lvl="0">
              <a:spcBef>
                <a:spcPts val="0"/>
              </a:spcBef>
              <a:buNone/>
            </a:pPr>
            <a:r>
              <a:rPr b="1" lang="en"/>
              <a:t>Question to Answer:</a:t>
            </a:r>
          </a:p>
          <a:p>
            <a:pPr lvl="0">
              <a:spcBef>
                <a:spcPts val="0"/>
              </a:spcBef>
              <a:buNone/>
            </a:pPr>
            <a:r>
              <a:rPr lang="en" sz="1050">
                <a:solidFill>
                  <a:srgbClr val="980000"/>
                </a:solidFill>
              </a:rPr>
              <a:t>- Describe the team, organization, and skills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Juan</a:t>
            </a:r>
          </a:p>
          <a:p>
            <a:pPr lvl="0">
              <a:spcBef>
                <a:spcPts val="0"/>
              </a:spcBef>
              <a:buNone/>
            </a:pPr>
            <a:r>
              <a:rPr b="1" lang="en"/>
              <a:t>Content: Juan</a:t>
            </a:r>
          </a:p>
          <a:p>
            <a:pPr lvl="0">
              <a:spcBef>
                <a:spcPts val="0"/>
              </a:spcBef>
              <a:buNone/>
            </a:pPr>
            <a:r>
              <a:t/>
            </a:r>
            <a:endParaRPr/>
          </a:p>
          <a:p>
            <a:pPr lvl="0">
              <a:spcBef>
                <a:spcPts val="0"/>
              </a:spcBef>
              <a:buNone/>
            </a:pPr>
            <a:r>
              <a:rPr lang="en"/>
              <a:t>Question to Answer:</a:t>
            </a:r>
          </a:p>
          <a:p>
            <a:pPr lvl="0">
              <a:spcBef>
                <a:spcPts val="0"/>
              </a:spcBef>
              <a:buNone/>
            </a:pPr>
            <a:r>
              <a:rPr lang="en" sz="1050">
                <a:solidFill>
                  <a:srgbClr val="980000"/>
                </a:solidFill>
              </a:rPr>
              <a:t>- Describe the development and software engineering process</a:t>
            </a:r>
          </a:p>
          <a:p>
            <a:pPr lvl="0">
              <a:spcBef>
                <a:spcPts val="0"/>
              </a:spcBef>
              <a:buNone/>
            </a:pPr>
            <a:r>
              <a:rPr lang="en" sz="1050">
                <a:solidFill>
                  <a:srgbClr val="980000"/>
                </a:solidFill>
              </a:rPr>
              <a:t> 	-  What attributes from other processes (Bohm, Waterfall) did you use?</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Juan</a:t>
            </a:r>
          </a:p>
          <a:p>
            <a:pPr lvl="0">
              <a:spcBef>
                <a:spcPts val="0"/>
              </a:spcBef>
              <a:buNone/>
            </a:pPr>
            <a:r>
              <a:rPr b="1" lang="en"/>
              <a:t>Content: -completed</a:t>
            </a:r>
          </a:p>
          <a:p>
            <a:pPr lvl="0">
              <a:spcBef>
                <a:spcPts val="0"/>
              </a:spcBef>
              <a:buNone/>
            </a:pPr>
            <a:r>
              <a:t/>
            </a:r>
            <a:endParaRPr b="1"/>
          </a:p>
          <a:p>
            <a:pPr lvl="0">
              <a:spcBef>
                <a:spcPts val="0"/>
              </a:spcBef>
              <a:buNone/>
            </a:pPr>
            <a:r>
              <a:rPr b="1" lang="en"/>
              <a:t>Question to Answer:</a:t>
            </a:r>
          </a:p>
          <a:p>
            <a:pPr lvl="0">
              <a:spcBef>
                <a:spcPts val="0"/>
              </a:spcBef>
              <a:buNone/>
            </a:pPr>
            <a:r>
              <a:rPr lang="en" sz="1050">
                <a:solidFill>
                  <a:srgbClr val="980000"/>
                </a:solidFill>
              </a:rPr>
              <a:t>- What patterns were used in the development?</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SangJoon</a:t>
            </a:r>
          </a:p>
          <a:p>
            <a:pPr lvl="0">
              <a:spcBef>
                <a:spcPts val="0"/>
              </a:spcBef>
              <a:buNone/>
            </a:pPr>
            <a:r>
              <a:rPr b="1" lang="en"/>
              <a:t>Content: SangJoon/David</a:t>
            </a:r>
          </a:p>
          <a:p>
            <a:pPr lvl="0">
              <a:spcBef>
                <a:spcPts val="0"/>
              </a:spcBef>
              <a:buNone/>
            </a:pPr>
            <a:r>
              <a:t/>
            </a:r>
            <a:endParaRPr b="1"/>
          </a:p>
          <a:p>
            <a:pPr lvl="0">
              <a:spcBef>
                <a:spcPts val="0"/>
              </a:spcBef>
              <a:buNone/>
            </a:pPr>
            <a:r>
              <a:rPr b="1" lang="en"/>
              <a:t>Question to Answer:</a:t>
            </a:r>
          </a:p>
          <a:p>
            <a:pPr lvl="0">
              <a:spcBef>
                <a:spcPts val="0"/>
              </a:spcBef>
              <a:buNone/>
            </a:pPr>
            <a:r>
              <a:rPr lang="en" sz="1050">
                <a:solidFill>
                  <a:srgbClr val="980000"/>
                </a:solidFill>
              </a:rPr>
              <a:t>What is your data model?</a:t>
            </a:r>
          </a:p>
          <a:p>
            <a:pPr lvl="0">
              <a:spcBef>
                <a:spcPts val="0"/>
              </a:spcBef>
              <a:buNone/>
            </a:pPr>
            <a:r>
              <a:t/>
            </a:r>
            <a:endParaRPr b="1"/>
          </a:p>
          <a:p>
            <a:pPr lvl="0" rtl="0">
              <a:spcBef>
                <a:spcPts val="0"/>
              </a:spcBef>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a:t>Speaker: SangJoon</a:t>
            </a:r>
          </a:p>
          <a:p>
            <a:pPr lvl="0">
              <a:spcBef>
                <a:spcPts val="0"/>
              </a:spcBef>
              <a:buNone/>
            </a:pPr>
            <a:r>
              <a:rPr b="1" lang="en"/>
              <a:t>Content: SangJoon</a:t>
            </a:r>
          </a:p>
          <a:p>
            <a:pPr lvl="0">
              <a:spcBef>
                <a:spcPts val="0"/>
              </a:spcBef>
              <a:buNone/>
            </a:pPr>
            <a:r>
              <a:t/>
            </a:r>
            <a:endParaRPr b="1"/>
          </a:p>
          <a:p>
            <a:pPr lvl="0">
              <a:spcBef>
                <a:spcPts val="0"/>
              </a:spcBef>
              <a:buNone/>
            </a:pPr>
            <a:r>
              <a:rPr b="1" lang="en"/>
              <a:t>Question to Answer:</a:t>
            </a:r>
          </a:p>
          <a:p>
            <a:pPr lvl="0">
              <a:spcBef>
                <a:spcPts val="0"/>
              </a:spcBef>
              <a:buNone/>
            </a:pPr>
            <a:r>
              <a:rPr b="1" lang="en"/>
              <a:t>What was achieved? What was the delta? Why?</a:t>
            </a:r>
          </a:p>
          <a:p>
            <a:pPr lvl="0">
              <a:spcBef>
                <a:spcPts val="0"/>
              </a:spcBef>
              <a:buNone/>
            </a:pPr>
            <a:r>
              <a:t/>
            </a:r>
            <a:endParaRPr b="1"/>
          </a:p>
          <a:p>
            <a:pPr lvl="0">
              <a:spcBef>
                <a:spcPts val="0"/>
              </a:spcBef>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uproject.thirdelement.com" TargetMode="External"/><Relationship Id="rId4" Type="http://schemas.openxmlformats.org/officeDocument/2006/relationships/image" Target="../media/image04.png"/><Relationship Id="rId5"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285750" y="1278325"/>
            <a:ext cx="8572500" cy="26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idx="4294967295" type="body"/>
          </p:nvPr>
        </p:nvSpPr>
        <p:spPr>
          <a:xfrm>
            <a:off x="311700" y="1321375"/>
            <a:ext cx="4137900" cy="3618000"/>
          </a:xfrm>
          <a:prstGeom prst="rect">
            <a:avLst/>
          </a:prstGeom>
        </p:spPr>
        <p:txBody>
          <a:bodyPr anchorCtr="0" anchor="t" bIns="91425" lIns="91425" rIns="91425" tIns="91425">
            <a:noAutofit/>
          </a:bodyPr>
          <a:lstStyle/>
          <a:p>
            <a:pPr lvl="0" rtl="0">
              <a:spcBef>
                <a:spcPts val="0"/>
              </a:spcBef>
              <a:spcAft>
                <a:spcPts val="0"/>
              </a:spcAft>
              <a:buNone/>
            </a:pPr>
            <a:r>
              <a:rPr b="1" i="1" lang="en" sz="2000" u="sng">
                <a:solidFill>
                  <a:srgbClr val="000000"/>
                </a:solidFill>
                <a:latin typeface="Proxima Nova"/>
                <a:ea typeface="Proxima Nova"/>
                <a:cs typeface="Proxima Nova"/>
                <a:sym typeface="Proxima Nova"/>
              </a:rPr>
              <a:t>Features</a:t>
            </a:r>
          </a:p>
          <a:p>
            <a:pPr lvl="0" rtl="0">
              <a:spcBef>
                <a:spcPts val="0"/>
              </a:spcBef>
              <a:spcAft>
                <a:spcPts val="0"/>
              </a:spcAft>
              <a:buNone/>
            </a:pPr>
            <a:r>
              <a:t/>
            </a:r>
            <a:endParaRPr i="1" sz="1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Must haves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Create issues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Set priority, severity, and status of issue</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Identify who reported issue</a:t>
            </a:r>
          </a:p>
          <a:p>
            <a:pPr lvl="0" rtl="0">
              <a:lnSpc>
                <a:spcPct val="100000"/>
              </a:lnSpc>
              <a:spcBef>
                <a:spcPts val="0"/>
              </a:spcBef>
              <a:spcAft>
                <a:spcPts val="0"/>
              </a:spcAft>
              <a:buNone/>
            </a:pPr>
            <a:r>
              <a:t/>
            </a:r>
            <a:endParaRPr sz="1000">
              <a:solidFill>
                <a:srgbClr val="000000"/>
              </a:solidFill>
              <a:latin typeface="Proxima Nova"/>
              <a:ea typeface="Proxima Nova"/>
              <a:cs typeface="Proxima Nova"/>
              <a:sym typeface="Proxima Nova"/>
            </a:endParaRPr>
          </a:p>
          <a:p>
            <a:pPr lvl="0" rtl="0">
              <a:lnSpc>
                <a:spcPct val="100000"/>
              </a:lnSpc>
              <a:spcBef>
                <a:spcPts val="0"/>
              </a:spcBef>
              <a:spcAft>
                <a:spcPts val="0"/>
              </a:spcAft>
              <a:buClr>
                <a:srgbClr val="000000"/>
              </a:buClr>
              <a:buSzPct val="55000"/>
              <a:buFont typeface="Arial"/>
              <a:buNone/>
            </a:pPr>
            <a:r>
              <a:rPr b="1" lang="en" sz="2000">
                <a:solidFill>
                  <a:srgbClr val="000000"/>
                </a:solidFill>
                <a:latin typeface="Proxima Nova"/>
                <a:ea typeface="Proxima Nova"/>
                <a:cs typeface="Proxima Nova"/>
                <a:sym typeface="Proxima Nova"/>
              </a:rPr>
              <a:t>Wants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Comment on issue</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Assign issue responsibility</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Attach screenshots to issue</a:t>
            </a:r>
          </a:p>
        </p:txBody>
      </p:sp>
      <p:graphicFrame>
        <p:nvGraphicFramePr>
          <p:cNvPr id="138" name="Shape 138"/>
          <p:cNvGraphicFramePr/>
          <p:nvPr/>
        </p:nvGraphicFramePr>
        <p:xfrm>
          <a:off x="311700" y="824975"/>
          <a:ext cx="3000000" cy="3000000"/>
        </p:xfrm>
        <a:graphic>
          <a:graphicData uri="http://schemas.openxmlformats.org/drawingml/2006/table">
            <a:tbl>
              <a:tblPr>
                <a:noFill/>
                <a:tableStyleId>{F5952B9A-5FEE-49B0-94ED-90EF2BD6A745}</a:tableStyleId>
              </a:tblPr>
              <a:tblGrid>
                <a:gridCol w="733275"/>
                <a:gridCol w="7474075"/>
              </a:tblGrid>
              <a:tr h="12700">
                <a:tc>
                  <a:txBody>
                    <a:bodyPr>
                      <a:noAutofit/>
                    </a:bodyPr>
                    <a:lstStyle/>
                    <a:p>
                      <a:pPr lvl="0" rtl="0">
                        <a:spcBef>
                          <a:spcPts val="0"/>
                        </a:spcBef>
                        <a:buNone/>
                      </a:pPr>
                      <a:r>
                        <a:rPr b="1" lang="en" sz="1800">
                          <a:latin typeface="Proxima Nova"/>
                          <a:ea typeface="Proxima Nova"/>
                          <a:cs typeface="Proxima Nova"/>
                          <a:sym typeface="Proxima Nova"/>
                        </a:rPr>
                        <a:t>Team</a:t>
                      </a:r>
                    </a:p>
                  </a:txBody>
                  <a:tcPr marT="63500" marB="63500" marR="63500" marL="63500"/>
                </a:tc>
                <a:tc>
                  <a:txBody>
                    <a:bodyPr>
                      <a:noAutofit/>
                    </a:bodyPr>
                    <a:lstStyle/>
                    <a:p>
                      <a:pPr lvl="0" rtl="0">
                        <a:spcBef>
                          <a:spcPts val="0"/>
                        </a:spcBef>
                        <a:buNone/>
                      </a:pPr>
                      <a:r>
                        <a:rPr lang="en" sz="1800">
                          <a:latin typeface="Proxima Nova"/>
                          <a:ea typeface="Proxima Nova"/>
                          <a:cs typeface="Proxima Nova"/>
                          <a:sym typeface="Proxima Nova"/>
                        </a:rPr>
                        <a:t>Blair, Pham, Lee, Carducci</a:t>
                      </a:r>
                    </a:p>
                  </a:txBody>
                  <a:tcPr marT="63500" marB="63500" marR="63500" marL="63500"/>
                </a:tc>
              </a:tr>
            </a:tbl>
          </a:graphicData>
        </a:graphic>
      </p:graphicFrame>
      <p:sp>
        <p:nvSpPr>
          <p:cNvPr id="139" name="Shape 139"/>
          <p:cNvSpPr txBox="1"/>
          <p:nvPr>
            <p:ph idx="4294967295" type="body"/>
          </p:nvPr>
        </p:nvSpPr>
        <p:spPr>
          <a:xfrm>
            <a:off x="4645475" y="1909200"/>
            <a:ext cx="3892200" cy="30303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Nice to haves</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Tag and  favorite issues</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Link issue to Queued story</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Maintain history</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Custom fields</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Filtering of issue list</a:t>
            </a:r>
          </a:p>
        </p:txBody>
      </p:sp>
      <p:sp>
        <p:nvSpPr>
          <p:cNvPr id="140" name="Shape 14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b="1" lang="en">
                <a:latin typeface="Proxima Nova"/>
                <a:ea typeface="Proxima Nova"/>
                <a:cs typeface="Proxima Nova"/>
                <a:sym typeface="Proxima Nova"/>
              </a:rPr>
              <a:t>Bugs: Issue Tracker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4294967295" type="body"/>
          </p:nvPr>
        </p:nvSpPr>
        <p:spPr>
          <a:xfrm>
            <a:off x="311700" y="1339325"/>
            <a:ext cx="3847800" cy="3338700"/>
          </a:xfrm>
          <a:prstGeom prst="rect">
            <a:avLst/>
          </a:prstGeom>
        </p:spPr>
        <p:txBody>
          <a:bodyPr anchorCtr="0" anchor="t" bIns="91425" lIns="91425" rIns="91425" tIns="91425">
            <a:noAutofit/>
          </a:bodyPr>
          <a:lstStyle/>
          <a:p>
            <a:pPr lvl="0" rtl="0">
              <a:spcBef>
                <a:spcPts val="0"/>
              </a:spcBef>
              <a:spcAft>
                <a:spcPts val="0"/>
              </a:spcAft>
              <a:buNone/>
            </a:pPr>
            <a:r>
              <a:rPr b="1" i="1" lang="en" sz="2000" u="sng">
                <a:solidFill>
                  <a:srgbClr val="000000"/>
                </a:solidFill>
                <a:latin typeface="Proxima Nova"/>
                <a:ea typeface="Proxima Nova"/>
                <a:cs typeface="Proxima Nova"/>
                <a:sym typeface="Proxima Nova"/>
              </a:rPr>
              <a:t>Features</a:t>
            </a:r>
          </a:p>
          <a:p>
            <a:pPr indent="0" lvl="0" marL="0" rtl="0">
              <a:lnSpc>
                <a:spcPct val="100000"/>
              </a:lnSpc>
              <a:spcBef>
                <a:spcPts val="0"/>
              </a:spcBef>
              <a:spcAft>
                <a:spcPts val="0"/>
              </a:spcAft>
              <a:buNone/>
            </a:pPr>
            <a:r>
              <a:t/>
            </a:r>
            <a:endParaRPr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Must haves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Create a channel</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Retain chat history</a:t>
            </a:r>
          </a:p>
          <a:p>
            <a:pPr lvl="0" rtl="0">
              <a:lnSpc>
                <a:spcPct val="100000"/>
              </a:lnSpc>
              <a:spcBef>
                <a:spcPts val="0"/>
              </a:spcBef>
              <a:spcAft>
                <a:spcPts val="0"/>
              </a:spcAft>
              <a:buNone/>
            </a:pPr>
            <a:r>
              <a:t/>
            </a:r>
            <a:endParaRPr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Wants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Send private messages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Search</a:t>
            </a:r>
          </a:p>
        </p:txBody>
      </p:sp>
      <p:graphicFrame>
        <p:nvGraphicFramePr>
          <p:cNvPr id="146" name="Shape 146"/>
          <p:cNvGraphicFramePr/>
          <p:nvPr/>
        </p:nvGraphicFramePr>
        <p:xfrm>
          <a:off x="311700" y="823800"/>
          <a:ext cx="3000000" cy="3000000"/>
        </p:xfrm>
        <a:graphic>
          <a:graphicData uri="http://schemas.openxmlformats.org/drawingml/2006/table">
            <a:tbl>
              <a:tblPr>
                <a:noFill/>
                <a:tableStyleId>{F5952B9A-5FEE-49B0-94ED-90EF2BD6A745}</a:tableStyleId>
              </a:tblPr>
              <a:tblGrid>
                <a:gridCol w="732675"/>
                <a:gridCol w="7382300"/>
              </a:tblGrid>
              <a:tr h="12700">
                <a:tc>
                  <a:txBody>
                    <a:bodyPr>
                      <a:noAutofit/>
                    </a:bodyPr>
                    <a:lstStyle/>
                    <a:p>
                      <a:pPr lvl="0" rtl="0">
                        <a:spcBef>
                          <a:spcPts val="0"/>
                        </a:spcBef>
                        <a:buNone/>
                      </a:pPr>
                      <a:r>
                        <a:rPr b="1" lang="en" sz="1800">
                          <a:latin typeface="Proxima Nova"/>
                          <a:ea typeface="Proxima Nova"/>
                          <a:cs typeface="Proxima Nova"/>
                          <a:sym typeface="Proxima Nova"/>
                        </a:rPr>
                        <a:t>Team</a:t>
                      </a:r>
                    </a:p>
                  </a:txBody>
                  <a:tcPr marT="63500" marB="63500" marR="63500" marL="63500"/>
                </a:tc>
                <a:tc>
                  <a:txBody>
                    <a:bodyPr>
                      <a:noAutofit/>
                    </a:bodyPr>
                    <a:lstStyle/>
                    <a:p>
                      <a:pPr lvl="0" rtl="0">
                        <a:spcBef>
                          <a:spcPts val="0"/>
                        </a:spcBef>
                        <a:buNone/>
                      </a:pPr>
                      <a:r>
                        <a:rPr lang="en" sz="1800">
                          <a:latin typeface="Proxima Nova"/>
                          <a:ea typeface="Proxima Nova"/>
                          <a:cs typeface="Proxima Nova"/>
                          <a:sym typeface="Proxima Nova"/>
                        </a:rPr>
                        <a:t>Carducci, Blair, Landaverde, Rajagopal</a:t>
                      </a:r>
                    </a:p>
                  </a:txBody>
                  <a:tcPr marT="63500" marB="63500" marR="63500" marL="63500"/>
                </a:tc>
              </a:tr>
            </a:tbl>
          </a:graphicData>
        </a:graphic>
      </p:graphicFrame>
      <p:sp>
        <p:nvSpPr>
          <p:cNvPr id="147" name="Shape 147"/>
          <p:cNvSpPr txBox="1"/>
          <p:nvPr>
            <p:ph idx="4294967295" type="body"/>
          </p:nvPr>
        </p:nvSpPr>
        <p:spPr>
          <a:xfrm>
            <a:off x="4159475" y="1339325"/>
            <a:ext cx="4267200" cy="3338700"/>
          </a:xfrm>
          <a:prstGeom prst="rect">
            <a:avLst/>
          </a:prstGeom>
        </p:spPr>
        <p:txBody>
          <a:bodyPr anchorCtr="0" anchor="t" bIns="91425" lIns="91425" rIns="91425" tIns="91425">
            <a:noAutofit/>
          </a:bodyPr>
          <a:lstStyle/>
          <a:p>
            <a:pPr indent="0" lvl="0" marL="0" rtl="0">
              <a:lnSpc>
                <a:spcPct val="100000"/>
              </a:lnSpc>
              <a:spcBef>
                <a:spcPts val="0"/>
              </a:spcBef>
              <a:spcAft>
                <a:spcPts val="0"/>
              </a:spcAft>
              <a:buNone/>
            </a:pPr>
            <a:r>
              <a:t/>
            </a:r>
            <a:endParaRPr b="1"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t/>
            </a:r>
            <a:endParaRPr b="1"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Nice to haves</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Share files</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Audio/Video chat</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Email Notifications</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Archive/unarchive a channel</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Online status of other users</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New private message notification</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Infinite scrolling</a:t>
            </a:r>
          </a:p>
          <a:p>
            <a:pPr lvl="0" rtl="0">
              <a:lnSpc>
                <a:spcPct val="100000"/>
              </a:lnSpc>
              <a:spcBef>
                <a:spcPts val="0"/>
              </a:spcBef>
              <a:spcAft>
                <a:spcPts val="0"/>
              </a:spcAft>
              <a:buNone/>
            </a:pPr>
            <a:r>
              <a:t/>
            </a:r>
            <a:endParaRPr sz="2000">
              <a:solidFill>
                <a:srgbClr val="000000"/>
              </a:solidFill>
              <a:latin typeface="Proxima Nova"/>
              <a:ea typeface="Proxima Nova"/>
              <a:cs typeface="Proxima Nova"/>
              <a:sym typeface="Proxima Nova"/>
            </a:endParaRPr>
          </a:p>
        </p:txBody>
      </p:sp>
      <p:sp>
        <p:nvSpPr>
          <p:cNvPr id="148" name="Shape 148"/>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b="1" lang="en">
                <a:latin typeface="Proxima Nova"/>
                <a:ea typeface="Proxima Nova"/>
                <a:cs typeface="Proxima Nova"/>
                <a:sym typeface="Proxima Nova"/>
              </a:rPr>
              <a:t>ChatNow: Chat system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Software Pilot</a:t>
            </a:r>
          </a:p>
        </p:txBody>
      </p:sp>
      <p:sp>
        <p:nvSpPr>
          <p:cNvPr id="154" name="Shape 154"/>
          <p:cNvSpPr txBox="1"/>
          <p:nvPr/>
        </p:nvSpPr>
        <p:spPr>
          <a:xfrm>
            <a:off x="49200" y="1062900"/>
            <a:ext cx="8924700" cy="519600"/>
          </a:xfrm>
          <a:prstGeom prst="rect">
            <a:avLst/>
          </a:prstGeom>
          <a:noFill/>
          <a:ln>
            <a:noFill/>
          </a:ln>
        </p:spPr>
        <p:txBody>
          <a:bodyPr anchorCtr="0" anchor="ctr" bIns="91425" lIns="91425" rIns="91425" tIns="91425">
            <a:noAutofit/>
          </a:bodyPr>
          <a:lstStyle/>
          <a:p>
            <a:pPr indent="457200" lvl="0" rtl="0">
              <a:spcBef>
                <a:spcPts val="0"/>
              </a:spcBef>
              <a:buNone/>
            </a:pPr>
            <a:r>
              <a:rPr b="1" lang="en" sz="1800"/>
              <a:t>How did using the program “uProject” affect the project?</a:t>
            </a:r>
          </a:p>
        </p:txBody>
      </p:sp>
      <p:sp>
        <p:nvSpPr>
          <p:cNvPr id="155" name="Shape 155"/>
          <p:cNvSpPr txBox="1"/>
          <p:nvPr/>
        </p:nvSpPr>
        <p:spPr>
          <a:xfrm>
            <a:off x="563850" y="2240400"/>
            <a:ext cx="8361000" cy="1309500"/>
          </a:xfrm>
          <a:prstGeom prst="rect">
            <a:avLst/>
          </a:prstGeom>
          <a:noFill/>
          <a:ln>
            <a:noFill/>
          </a:ln>
        </p:spPr>
        <p:txBody>
          <a:bodyPr anchorCtr="0" anchor="ctr" bIns="91425" lIns="91425" rIns="91425" tIns="91425">
            <a:noAutofit/>
          </a:bodyPr>
          <a:lstStyle/>
          <a:p>
            <a:pPr indent="-342900" lvl="0" marL="457200" rtl="0">
              <a:lnSpc>
                <a:spcPct val="200000"/>
              </a:lnSpc>
              <a:spcBef>
                <a:spcPts val="0"/>
              </a:spcBef>
              <a:buSzPct val="100000"/>
              <a:buChar char="●"/>
            </a:pPr>
            <a:r>
              <a:rPr lang="en" sz="1800"/>
              <a:t>More functionality</a:t>
            </a:r>
          </a:p>
          <a:p>
            <a:pPr indent="-342900" lvl="0" marL="457200" rtl="0">
              <a:lnSpc>
                <a:spcPct val="200000"/>
              </a:lnSpc>
              <a:spcBef>
                <a:spcPts val="0"/>
              </a:spcBef>
              <a:buSzPct val="100000"/>
              <a:buChar char="●"/>
            </a:pPr>
            <a:r>
              <a:rPr lang="en" sz="1800"/>
              <a:t>More testing</a:t>
            </a:r>
          </a:p>
          <a:p>
            <a:pPr lvl="0" rtl="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Retrospective </a:t>
            </a:r>
          </a:p>
        </p:txBody>
      </p:sp>
      <p:sp>
        <p:nvSpPr>
          <p:cNvPr id="161" name="Shape 161"/>
          <p:cNvSpPr txBox="1"/>
          <p:nvPr/>
        </p:nvSpPr>
        <p:spPr>
          <a:xfrm>
            <a:off x="201600" y="971550"/>
            <a:ext cx="8740800" cy="3972900"/>
          </a:xfrm>
          <a:prstGeom prst="rect">
            <a:avLst/>
          </a:prstGeom>
          <a:noFill/>
          <a:ln>
            <a:noFill/>
          </a:ln>
        </p:spPr>
        <p:txBody>
          <a:bodyPr anchorCtr="0" anchor="t" bIns="91425" lIns="91425" rIns="91425" tIns="91425">
            <a:noAutofit/>
          </a:bodyPr>
          <a:lstStyle/>
          <a:p>
            <a:pPr lvl="0">
              <a:spcBef>
                <a:spcPts val="0"/>
              </a:spcBef>
              <a:buNone/>
            </a:pPr>
            <a:r>
              <a:rPr lang="en" sz="1800"/>
              <a:t>Did the process change during the semester? How? When? Why</a:t>
            </a:r>
          </a:p>
          <a:p>
            <a:pPr lvl="0">
              <a:spcBef>
                <a:spcPts val="0"/>
              </a:spcBef>
              <a:buNone/>
            </a:pPr>
            <a:r>
              <a:t/>
            </a:r>
            <a:endParaRPr/>
          </a:p>
          <a:p>
            <a:pPr indent="0" lvl="0" marL="457200" rtl="0">
              <a:spcBef>
                <a:spcPts val="0"/>
              </a:spcBef>
              <a:buNone/>
            </a:pPr>
            <a:r>
              <a:rPr b="1" lang="en"/>
              <a:t>Iteration 2</a:t>
            </a:r>
          </a:p>
          <a:p>
            <a:pPr indent="0" lvl="0" marL="457200" rtl="0">
              <a:spcBef>
                <a:spcPts val="0"/>
              </a:spcBef>
              <a:buNone/>
            </a:pPr>
            <a:r>
              <a:rPr lang="en"/>
              <a:t>Each meeting spoke about what we did in the past week, what we are working on next week, and if anything is holding us up.</a:t>
            </a:r>
          </a:p>
          <a:p>
            <a:pPr lvl="0" rtl="0">
              <a:spcBef>
                <a:spcPts val="0"/>
              </a:spcBef>
              <a:buNone/>
            </a:pPr>
            <a:r>
              <a:t/>
            </a:r>
            <a:endParaRPr/>
          </a:p>
          <a:p>
            <a:pPr lvl="0" rtl="0">
              <a:spcBef>
                <a:spcPts val="0"/>
              </a:spcBef>
              <a:buNone/>
            </a:pPr>
            <a:r>
              <a:rPr lang="en" sz="1800"/>
              <a:t>For a software engineering perspective, what went well? What could have gone better? What improved over the semester? Why?</a:t>
            </a:r>
          </a:p>
          <a:p>
            <a:pPr lvl="0" rtl="0">
              <a:spcBef>
                <a:spcPts val="0"/>
              </a:spcBef>
              <a:buNone/>
            </a:pPr>
            <a:r>
              <a:t/>
            </a:r>
            <a:endParaRPr/>
          </a:p>
          <a:p>
            <a:pPr indent="-228600" lvl="0" marL="457200" rtl="0">
              <a:spcBef>
                <a:spcPts val="0"/>
              </a:spcBef>
              <a:buChar char="●"/>
            </a:pPr>
            <a:r>
              <a:rPr lang="en"/>
              <a:t>Planning lead to a consistent flow of work.</a:t>
            </a:r>
          </a:p>
          <a:p>
            <a:pPr indent="-228600" lvl="0" marL="457200" rtl="0">
              <a:spcBef>
                <a:spcPts val="0"/>
              </a:spcBef>
              <a:buChar char="●"/>
            </a:pPr>
            <a:r>
              <a:rPr lang="en"/>
              <a:t>Over the semester, team discussed better and played to individual strengths.</a:t>
            </a:r>
          </a:p>
          <a:p>
            <a:pPr indent="-228600" lvl="0" marL="457200" rtl="0">
              <a:spcBef>
                <a:spcPts val="0"/>
              </a:spcBef>
              <a:buChar char="●"/>
            </a:pPr>
            <a:r>
              <a:rPr lang="en"/>
              <a:t>Last minute changes can make you sink or swim.</a:t>
            </a:r>
          </a:p>
          <a:p>
            <a:pPr indent="-228600" lvl="0" marL="457200" rtl="0">
              <a:spcBef>
                <a:spcPts val="0"/>
              </a:spcBef>
              <a:buChar char="●"/>
            </a:pPr>
            <a:r>
              <a:rPr lang="en"/>
              <a:t>Agile worked well for our team: Extreme Programming</a:t>
            </a:r>
          </a:p>
          <a:p>
            <a:pPr indent="-228600" lvl="1" marL="914400" rtl="0">
              <a:spcBef>
                <a:spcPts val="0"/>
              </a:spcBef>
              <a:buChar char="○"/>
            </a:pPr>
            <a:r>
              <a:rPr lang="en"/>
              <a:t>Communication, Simplicity, Feedback (Short Loops), Courage, Respect, </a:t>
            </a:r>
          </a:p>
          <a:p>
            <a:pPr indent="-228600" lvl="1" marL="914400" rtl="0">
              <a:spcBef>
                <a:spcPts val="0"/>
              </a:spcBef>
              <a:buChar char="○"/>
            </a:pPr>
            <a:r>
              <a:rPr lang="en"/>
              <a:t>Deliver working software frequently, self-organizing team, Continuous Integration, Incremental Design</a:t>
            </a:r>
          </a:p>
          <a:p>
            <a:pPr indent="-228600" lvl="0" marL="457200" rtl="0">
              <a:spcBef>
                <a:spcPts val="0"/>
              </a:spcBef>
              <a:buChar char="●"/>
            </a:pPr>
            <a:r>
              <a:rPr lang="en"/>
              <a:t>Improvement - Test First Programming (Lack of)</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Lessons Learned</a:t>
            </a:r>
          </a:p>
        </p:txBody>
      </p:sp>
      <p:sp>
        <p:nvSpPr>
          <p:cNvPr id="167" name="Shape 167"/>
          <p:cNvSpPr txBox="1"/>
          <p:nvPr/>
        </p:nvSpPr>
        <p:spPr>
          <a:xfrm>
            <a:off x="0" y="782600"/>
            <a:ext cx="8826600" cy="2927400"/>
          </a:xfrm>
          <a:prstGeom prst="rect">
            <a:avLst/>
          </a:prstGeom>
          <a:noFill/>
          <a:ln>
            <a:noFill/>
          </a:ln>
        </p:spPr>
        <p:txBody>
          <a:bodyPr anchorCtr="0" anchor="ctr" bIns="91425" lIns="91425" rIns="91425" tIns="91425">
            <a:noAutofit/>
          </a:bodyPr>
          <a:lstStyle/>
          <a:p>
            <a:pPr indent="-342900" lvl="0" marL="457200" rtl="0">
              <a:spcBef>
                <a:spcPts val="0"/>
              </a:spcBef>
              <a:buSzPct val="100000"/>
              <a:buAutoNum type="arabicPeriod"/>
            </a:pPr>
            <a:r>
              <a:rPr lang="en" sz="1800"/>
              <a:t>Success of the project was very dependent on how self motivated we all were. </a:t>
            </a:r>
          </a:p>
          <a:p>
            <a:pPr lvl="0" rtl="0">
              <a:spcBef>
                <a:spcPts val="0"/>
              </a:spcBef>
              <a:buNone/>
            </a:pPr>
            <a:r>
              <a:t/>
            </a:r>
            <a:endParaRPr sz="1800"/>
          </a:p>
          <a:p>
            <a:pPr indent="-342900" lvl="0" marL="457200" rtl="0">
              <a:spcBef>
                <a:spcPts val="0"/>
              </a:spcBef>
              <a:buSzPct val="100000"/>
              <a:buAutoNum type="arabicPeriod"/>
            </a:pPr>
            <a:r>
              <a:rPr lang="en" sz="1800"/>
              <a:t>Planning, communication and setting expectations early on was crucial to starting the project off to a productive start. </a:t>
            </a:r>
            <a:br>
              <a:rPr lang="en" sz="1800"/>
            </a:br>
          </a:p>
          <a:p>
            <a:pPr indent="-342900" lvl="0" marL="457200" rtl="0">
              <a:spcBef>
                <a:spcPts val="0"/>
              </a:spcBef>
              <a:buSzPct val="100000"/>
              <a:buAutoNum type="arabicPeriod"/>
            </a:pPr>
            <a:r>
              <a:rPr lang="en" sz="1800"/>
              <a:t>Lack of NodeJS knowledge did not significantly limit </a:t>
            </a:r>
            <a:r>
              <a:rPr lang="en" sz="1800"/>
              <a:t>productivity</a:t>
            </a:r>
            <a:r>
              <a:rPr lang="en" sz="1800"/>
              <a:t>. </a:t>
            </a:r>
            <a:r>
              <a:rPr lang="en" sz="1800"/>
              <a:t>Choosing a technology that allowed us to get setup and coding quickly was essentially to our success.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 type="body"/>
          </p:nvPr>
        </p:nvSpPr>
        <p:spPr>
          <a:xfrm>
            <a:off x="471900" y="1919075"/>
            <a:ext cx="3999900" cy="27101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sz="1800" u="sng">
                <a:solidFill>
                  <a:schemeClr val="hlink"/>
                </a:solidFill>
                <a:latin typeface="Proxima Nova"/>
                <a:ea typeface="Proxima Nova"/>
                <a:cs typeface="Proxima Nova"/>
                <a:sym typeface="Proxima Nova"/>
                <a:hlinkClick r:id="rId3"/>
              </a:rPr>
              <a:t>http://uproject.thirdelement.com</a:t>
            </a:r>
          </a:p>
          <a:p>
            <a:pPr lvl="0" rtl="0">
              <a:lnSpc>
                <a:spcPct val="100000"/>
              </a:lnSpc>
              <a:spcBef>
                <a:spcPts val="0"/>
              </a:spcBef>
              <a:spcAft>
                <a:spcPts val="0"/>
              </a:spcAft>
              <a:buNone/>
            </a:pPr>
            <a:r>
              <a:t/>
            </a:r>
            <a:endParaRPr b="1" i="1" sz="1800">
              <a:solidFill>
                <a:srgbClr val="000000"/>
              </a:solidFill>
              <a:latin typeface="Proxima Nova"/>
              <a:ea typeface="Proxima Nova"/>
              <a:cs typeface="Proxima Nova"/>
              <a:sym typeface="Proxima Nova"/>
            </a:endParaRPr>
          </a:p>
          <a:p>
            <a:pPr lvl="0" rtl="0">
              <a:lnSpc>
                <a:spcPct val="100000"/>
              </a:lnSpc>
              <a:spcBef>
                <a:spcPts val="0"/>
              </a:spcBef>
              <a:spcAft>
                <a:spcPts val="0"/>
              </a:spcAft>
              <a:buNone/>
            </a:pPr>
            <a:r>
              <a:t/>
            </a:r>
            <a:endParaRPr b="1" i="1" sz="1800">
              <a:solidFill>
                <a:srgbClr val="000000"/>
              </a:solidFill>
              <a:latin typeface="Proxima Nova"/>
              <a:ea typeface="Proxima Nova"/>
              <a:cs typeface="Proxima Nova"/>
              <a:sym typeface="Proxima Nova"/>
            </a:endParaRPr>
          </a:p>
        </p:txBody>
      </p:sp>
      <p:sp>
        <p:nvSpPr>
          <p:cNvPr id="173" name="Shape 17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b="1" lang="en">
                <a:latin typeface="Proxima Nova"/>
                <a:ea typeface="Proxima Nova"/>
                <a:cs typeface="Proxima Nova"/>
                <a:sym typeface="Proxima Nova"/>
              </a:rPr>
              <a:t>Demo</a:t>
            </a:r>
          </a:p>
        </p:txBody>
      </p:sp>
      <p:sp>
        <p:nvSpPr>
          <p:cNvPr id="174" name="Shape 17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7-07 at 7.24.19 PM.png" id="175" name="Shape 175"/>
          <p:cNvPicPr preferRelativeResize="0"/>
          <p:nvPr/>
        </p:nvPicPr>
        <p:blipFill>
          <a:blip r:embed="rId4">
            <a:alphaModFix/>
          </a:blip>
          <a:stretch>
            <a:fillRect/>
          </a:stretch>
        </p:blipFill>
        <p:spPr>
          <a:xfrm>
            <a:off x="4339677" y="1919075"/>
            <a:ext cx="4623742" cy="2710198"/>
          </a:xfrm>
          <a:prstGeom prst="rect">
            <a:avLst/>
          </a:prstGeom>
          <a:noFill/>
          <a:ln>
            <a:noFill/>
          </a:ln>
        </p:spPr>
      </p:pic>
      <p:pic>
        <p:nvPicPr>
          <p:cNvPr id="176" name="Shape 176"/>
          <p:cNvPicPr preferRelativeResize="0"/>
          <p:nvPr/>
        </p:nvPicPr>
        <p:blipFill>
          <a:blip r:embed="rId5">
            <a:alphaModFix/>
          </a:blip>
          <a:stretch>
            <a:fillRect/>
          </a:stretch>
        </p:blipFill>
        <p:spPr>
          <a:xfrm>
            <a:off x="1226375" y="2396400"/>
            <a:ext cx="2080475" cy="208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361500" y="1838625"/>
            <a:ext cx="8222100" cy="933600"/>
          </a:xfrm>
          <a:prstGeom prst="rect">
            <a:avLst/>
          </a:prstGeom>
        </p:spPr>
        <p:txBody>
          <a:bodyPr anchorCtr="0" anchor="b" bIns="91425" lIns="91425" rIns="91425" tIns="91425">
            <a:noAutofit/>
          </a:bodyPr>
          <a:lstStyle/>
          <a:p>
            <a:pPr lvl="0">
              <a:lnSpc>
                <a:spcPct val="120000"/>
              </a:lnSpc>
              <a:spcBef>
                <a:spcPts val="7200"/>
              </a:spcBef>
              <a:buNone/>
            </a:pPr>
            <a:r>
              <a:rPr b="1" lang="en">
                <a:solidFill>
                  <a:srgbClr val="FFFFFF"/>
                </a:solidFill>
                <a:latin typeface="Proxima Nova"/>
                <a:ea typeface="Proxima Nova"/>
                <a:cs typeface="Proxima Nova"/>
                <a:sym typeface="Proxima Nova"/>
              </a:rPr>
              <a:t>μProject - Iteration 3</a:t>
            </a:r>
          </a:p>
        </p:txBody>
      </p:sp>
      <p:sp>
        <p:nvSpPr>
          <p:cNvPr id="73" name="Shape 73"/>
          <p:cNvSpPr txBox="1"/>
          <p:nvPr>
            <p:ph idx="1" type="subTitle"/>
          </p:nvPr>
        </p:nvSpPr>
        <p:spPr>
          <a:xfrm>
            <a:off x="671250" y="3174875"/>
            <a:ext cx="1541400" cy="17301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By OneTeam:</a:t>
            </a:r>
          </a:p>
        </p:txBody>
      </p:sp>
      <p:sp>
        <p:nvSpPr>
          <p:cNvPr id="74" name="Shape 74"/>
          <p:cNvSpPr txBox="1"/>
          <p:nvPr/>
        </p:nvSpPr>
        <p:spPr>
          <a:xfrm>
            <a:off x="2212650" y="3274775"/>
            <a:ext cx="1970400" cy="1554000"/>
          </a:xfrm>
          <a:prstGeom prst="rect">
            <a:avLst/>
          </a:prstGeom>
          <a:noFill/>
          <a:ln>
            <a:noFill/>
          </a:ln>
        </p:spPr>
        <p:txBody>
          <a:bodyPr anchorCtr="0" anchor="ctr" bIns="91425" lIns="91425" rIns="91425" tIns="91425">
            <a:noAutofit/>
          </a:bodyPr>
          <a:lstStyle/>
          <a:p>
            <a:pPr lvl="0" rtl="0">
              <a:spcBef>
                <a:spcPts val="0"/>
              </a:spcBef>
              <a:buNone/>
            </a:pPr>
            <a:r>
              <a:rPr lang="en" sz="1600">
                <a:solidFill>
                  <a:schemeClr val="lt1"/>
                </a:solidFill>
                <a:latin typeface="Proxima Nova"/>
                <a:ea typeface="Proxima Nova"/>
                <a:cs typeface="Proxima Nova"/>
                <a:sym typeface="Proxima Nova"/>
              </a:rPr>
              <a:t>David Blair</a:t>
            </a:r>
          </a:p>
          <a:p>
            <a:pPr indent="0" lvl="0" marL="0" rtl="0">
              <a:spcBef>
                <a:spcPts val="0"/>
              </a:spcBef>
              <a:buNone/>
            </a:pPr>
            <a:r>
              <a:rPr lang="en" sz="1600">
                <a:solidFill>
                  <a:schemeClr val="lt1"/>
                </a:solidFill>
                <a:latin typeface="Proxima Nova"/>
                <a:ea typeface="Proxima Nova"/>
                <a:cs typeface="Proxima Nova"/>
                <a:sym typeface="Proxima Nova"/>
              </a:rPr>
              <a:t>Christian Carducci</a:t>
            </a:r>
          </a:p>
          <a:p>
            <a:pPr indent="0" lvl="0" marL="0" rtl="0">
              <a:spcBef>
                <a:spcPts val="0"/>
              </a:spcBef>
              <a:buNone/>
            </a:pPr>
            <a:r>
              <a:rPr lang="en" sz="1600">
                <a:solidFill>
                  <a:schemeClr val="lt1"/>
                </a:solidFill>
                <a:latin typeface="Proxima Nova"/>
                <a:ea typeface="Proxima Nova"/>
                <a:cs typeface="Proxima Nova"/>
                <a:sym typeface="Proxima Nova"/>
              </a:rPr>
              <a:t>Juan Landaverde</a:t>
            </a:r>
          </a:p>
          <a:p>
            <a:pPr indent="0" lvl="0" marL="0" rtl="0">
              <a:spcBef>
                <a:spcPts val="0"/>
              </a:spcBef>
              <a:buNone/>
            </a:pPr>
            <a:r>
              <a:rPr lang="en" sz="1600">
                <a:solidFill>
                  <a:schemeClr val="lt1"/>
                </a:solidFill>
                <a:latin typeface="Proxima Nova"/>
                <a:ea typeface="Proxima Nova"/>
                <a:cs typeface="Proxima Nova"/>
                <a:sym typeface="Proxima Nova"/>
              </a:rPr>
              <a:t>Sang-Joon Lee</a:t>
            </a:r>
          </a:p>
          <a:p>
            <a:pPr indent="0" lvl="0" marL="0" rtl="0">
              <a:spcBef>
                <a:spcPts val="0"/>
              </a:spcBef>
              <a:buNone/>
            </a:pPr>
            <a:r>
              <a:rPr lang="en" sz="1600">
                <a:solidFill>
                  <a:schemeClr val="lt1"/>
                </a:solidFill>
                <a:latin typeface="Proxima Nova"/>
                <a:ea typeface="Proxima Nova"/>
                <a:cs typeface="Proxima Nova"/>
                <a:sym typeface="Proxima Nova"/>
              </a:rPr>
              <a:t>Jacqueline Pham</a:t>
            </a:r>
          </a:p>
          <a:p>
            <a:pPr indent="0" lvl="0" marL="0" rtl="0">
              <a:spcBef>
                <a:spcPts val="0"/>
              </a:spcBef>
              <a:buNone/>
            </a:pPr>
            <a:r>
              <a:rPr lang="en" sz="1600">
                <a:solidFill>
                  <a:schemeClr val="lt1"/>
                </a:solidFill>
                <a:latin typeface="Proxima Nova"/>
                <a:ea typeface="Proxima Nova"/>
                <a:cs typeface="Proxima Nova"/>
                <a:sym typeface="Proxima Nova"/>
              </a:rPr>
              <a:t>Srivathsa Rajagopal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Goals</a:t>
            </a:r>
          </a:p>
        </p:txBody>
      </p:sp>
      <p:sp>
        <p:nvSpPr>
          <p:cNvPr id="80" name="Shape 80"/>
          <p:cNvSpPr txBox="1"/>
          <p:nvPr/>
        </p:nvSpPr>
        <p:spPr>
          <a:xfrm>
            <a:off x="528725" y="983725"/>
            <a:ext cx="8511000" cy="4036800"/>
          </a:xfrm>
          <a:prstGeom prst="rect">
            <a:avLst/>
          </a:prstGeom>
          <a:noFill/>
          <a:ln>
            <a:noFill/>
          </a:ln>
        </p:spPr>
        <p:txBody>
          <a:bodyPr anchorCtr="0" anchor="ctr" bIns="91425" lIns="91425" rIns="91425" tIns="91425">
            <a:noAutofit/>
          </a:bodyPr>
          <a:lstStyle/>
          <a:p>
            <a:pPr lvl="0" rtl="0">
              <a:lnSpc>
                <a:spcPct val="150000"/>
              </a:lnSpc>
              <a:spcBef>
                <a:spcPts val="0"/>
              </a:spcBef>
              <a:buNone/>
            </a:pPr>
            <a:r>
              <a:rPr b="1" lang="en" sz="1800">
                <a:solidFill>
                  <a:srgbClr val="039BE5"/>
                </a:solidFill>
                <a:latin typeface="Proxima Nova"/>
                <a:ea typeface="Proxima Nova"/>
                <a:cs typeface="Proxima Nova"/>
                <a:sym typeface="Proxima Nova"/>
              </a:rPr>
              <a:t>Purpose of Application: </a:t>
            </a:r>
          </a:p>
          <a:p>
            <a:pPr indent="-342900" lvl="0" marL="457200" rtl="0">
              <a:lnSpc>
                <a:spcPct val="115000"/>
              </a:lnSpc>
              <a:spcBef>
                <a:spcPts val="0"/>
              </a:spcBef>
              <a:buSzPct val="100000"/>
              <a:buFont typeface="Proxima Nova"/>
              <a:buChar char="●"/>
            </a:pPr>
            <a:r>
              <a:rPr lang="en" sz="1800">
                <a:latin typeface="Proxima Nova"/>
                <a:ea typeface="Proxima Nova"/>
                <a:cs typeface="Proxima Nova"/>
                <a:sym typeface="Proxima Nova"/>
              </a:rPr>
              <a:t>To provide capabilities to support a software project using </a:t>
            </a:r>
            <a:r>
              <a:rPr b="1" i="1" lang="en" sz="1800">
                <a:latin typeface="Proxima Nova"/>
                <a:ea typeface="Proxima Nova"/>
                <a:cs typeface="Proxima Nova"/>
                <a:sym typeface="Proxima Nova"/>
              </a:rPr>
              <a:t>Agile</a:t>
            </a:r>
            <a:r>
              <a:rPr lang="en" sz="1800">
                <a:latin typeface="Proxima Nova"/>
                <a:ea typeface="Proxima Nova"/>
                <a:cs typeface="Proxima Nova"/>
                <a:sym typeface="Proxima Nova"/>
              </a:rPr>
              <a:t> methodology through a </a:t>
            </a:r>
            <a:r>
              <a:rPr b="1" i="1" lang="en" sz="1800">
                <a:latin typeface="Proxima Nova"/>
                <a:ea typeface="Proxima Nova"/>
                <a:cs typeface="Proxima Nova"/>
                <a:sym typeface="Proxima Nova"/>
              </a:rPr>
              <a:t>basic</a:t>
            </a:r>
            <a:r>
              <a:rPr lang="en" sz="1800">
                <a:latin typeface="Proxima Nova"/>
                <a:ea typeface="Proxima Nova"/>
                <a:cs typeface="Proxima Nova"/>
                <a:sym typeface="Proxima Nova"/>
              </a:rPr>
              <a:t> project management tool package.</a:t>
            </a:r>
          </a:p>
          <a:p>
            <a:pPr lvl="0" rtl="0">
              <a:lnSpc>
                <a:spcPct val="100000"/>
              </a:lnSpc>
              <a:spcBef>
                <a:spcPts val="0"/>
              </a:spcBef>
              <a:buNone/>
            </a:pPr>
            <a:r>
              <a:t/>
            </a:r>
            <a:endParaRPr sz="1000">
              <a:latin typeface="Proxima Nova"/>
              <a:ea typeface="Proxima Nova"/>
              <a:cs typeface="Proxima Nova"/>
              <a:sym typeface="Proxima Nova"/>
            </a:endParaRPr>
          </a:p>
          <a:p>
            <a:pPr lvl="0" rtl="0">
              <a:lnSpc>
                <a:spcPct val="150000"/>
              </a:lnSpc>
              <a:spcBef>
                <a:spcPts val="0"/>
              </a:spcBef>
              <a:buNone/>
            </a:pPr>
            <a:r>
              <a:rPr b="1" lang="en" sz="1800">
                <a:solidFill>
                  <a:srgbClr val="039BE5"/>
                </a:solidFill>
                <a:latin typeface="Proxima Nova"/>
                <a:ea typeface="Proxima Nova"/>
                <a:cs typeface="Proxima Nova"/>
                <a:sym typeface="Proxima Nova"/>
              </a:rPr>
              <a:t>Major Functionalities:</a:t>
            </a:r>
          </a:p>
          <a:p>
            <a:pPr indent="-342900" lvl="0" marL="457200" rtl="0">
              <a:lnSpc>
                <a:spcPct val="115000"/>
              </a:lnSpc>
              <a:spcBef>
                <a:spcPts val="0"/>
              </a:spcBef>
              <a:buSzPct val="100000"/>
              <a:buFont typeface="Proxima Nova"/>
              <a:buChar char="●"/>
            </a:pPr>
            <a:r>
              <a:rPr lang="en" sz="1800">
                <a:latin typeface="Proxima Nova"/>
                <a:ea typeface="Proxima Nova"/>
                <a:cs typeface="Proxima Nova"/>
                <a:sym typeface="Proxima Nova"/>
              </a:rPr>
              <a:t>Management Component - </a:t>
            </a:r>
            <a:r>
              <a:rPr lang="en" sz="1800">
                <a:latin typeface="Proxima Nova"/>
                <a:ea typeface="Proxima Nova"/>
                <a:cs typeface="Proxima Nova"/>
                <a:sym typeface="Proxima Nova"/>
              </a:rPr>
              <a:t>Planning and Tracking Requirements; </a:t>
            </a:r>
            <a:r>
              <a:rPr b="1" i="1" lang="en" sz="2000">
                <a:latin typeface="Proxima Nova"/>
                <a:ea typeface="Proxima Nova"/>
                <a:cs typeface="Proxima Nova"/>
                <a:sym typeface="Proxima Nova"/>
              </a:rPr>
              <a:t>macro </a:t>
            </a:r>
            <a:r>
              <a:rPr lang="en" sz="1800">
                <a:latin typeface="Proxima Nova"/>
                <a:ea typeface="Proxima Nova"/>
                <a:cs typeface="Proxima Nova"/>
                <a:sym typeface="Proxima Nova"/>
              </a:rPr>
              <a:t>level</a:t>
            </a:r>
          </a:p>
          <a:p>
            <a:pPr indent="-342900" lvl="0" marL="457200" rtl="0">
              <a:lnSpc>
                <a:spcPct val="115000"/>
              </a:lnSpc>
              <a:spcBef>
                <a:spcPts val="0"/>
              </a:spcBef>
              <a:buSzPct val="100000"/>
              <a:buFont typeface="Proxima Nova"/>
              <a:buChar char="●"/>
            </a:pPr>
            <a:r>
              <a:rPr lang="en" sz="1800">
                <a:latin typeface="Proxima Nova"/>
                <a:ea typeface="Proxima Nova"/>
                <a:cs typeface="Proxima Nova"/>
                <a:sym typeface="Proxima Nova"/>
              </a:rPr>
              <a:t>Communication Component - Group and Private channels</a:t>
            </a:r>
          </a:p>
          <a:p>
            <a:pPr indent="-342900" lvl="0" marL="457200" rtl="0">
              <a:lnSpc>
                <a:spcPct val="115000"/>
              </a:lnSpc>
              <a:spcBef>
                <a:spcPts val="0"/>
              </a:spcBef>
              <a:buSzPct val="100000"/>
              <a:buFont typeface="Proxima Nova"/>
              <a:buChar char="●"/>
            </a:pPr>
            <a:r>
              <a:rPr lang="en" sz="1800">
                <a:latin typeface="Proxima Nova"/>
                <a:ea typeface="Proxima Nova"/>
                <a:cs typeface="Proxima Nova"/>
                <a:sym typeface="Proxima Nova"/>
              </a:rPr>
              <a:t>Issue Management Component - Planning and Tracking progress; </a:t>
            </a:r>
            <a:r>
              <a:rPr b="1" i="1" lang="en" sz="1600">
                <a:latin typeface="Proxima Nova"/>
                <a:ea typeface="Proxima Nova"/>
                <a:cs typeface="Proxima Nova"/>
                <a:sym typeface="Proxima Nova"/>
              </a:rPr>
              <a:t>micro </a:t>
            </a:r>
            <a:r>
              <a:rPr lang="en" sz="1800">
                <a:latin typeface="Proxima Nova"/>
                <a:ea typeface="Proxima Nova"/>
                <a:cs typeface="Proxima Nova"/>
                <a:sym typeface="Proxima Nova"/>
              </a:rPr>
              <a:t>level</a:t>
            </a:r>
          </a:p>
          <a:p>
            <a:pPr lvl="0" rtl="0">
              <a:lnSpc>
                <a:spcPct val="150000"/>
              </a:lnSpc>
              <a:spcBef>
                <a:spcPts val="0"/>
              </a:spcBef>
              <a:buNone/>
            </a:pPr>
            <a:r>
              <a:t/>
            </a:r>
            <a:endParaRPr b="1" sz="1000">
              <a:solidFill>
                <a:srgbClr val="039BE5"/>
              </a:solidFill>
              <a:latin typeface="Proxima Nova"/>
              <a:ea typeface="Proxima Nova"/>
              <a:cs typeface="Proxima Nova"/>
              <a:sym typeface="Proxima Nova"/>
            </a:endParaRPr>
          </a:p>
          <a:p>
            <a:pPr lvl="0" rtl="0">
              <a:lnSpc>
                <a:spcPct val="150000"/>
              </a:lnSpc>
              <a:spcBef>
                <a:spcPts val="0"/>
              </a:spcBef>
              <a:buNone/>
            </a:pPr>
            <a:r>
              <a:rPr b="1" lang="en" sz="1800">
                <a:solidFill>
                  <a:srgbClr val="039BE5"/>
                </a:solidFill>
                <a:latin typeface="Proxima Nova"/>
                <a:ea typeface="Proxima Nova"/>
                <a:cs typeface="Proxima Nova"/>
                <a:sym typeface="Proxima Nova"/>
              </a:rPr>
              <a:t>General Idea</a:t>
            </a:r>
          </a:p>
          <a:p>
            <a:pPr indent="457200" lvl="0" marL="457200" rtl="0">
              <a:lnSpc>
                <a:spcPct val="115000"/>
              </a:lnSpc>
              <a:spcBef>
                <a:spcPts val="0"/>
              </a:spcBef>
              <a:buNone/>
            </a:pPr>
            <a:r>
              <a:rPr lang="en" sz="1800">
                <a:latin typeface="Proxima Nova"/>
                <a:ea typeface="Proxima Nova"/>
                <a:cs typeface="Proxima Nova"/>
                <a:sym typeface="Proxima Nova"/>
              </a:rPr>
              <a:t>Clean UI		 Usability		[Must haves, Wants, Nice to do]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Team, Organization, Skills</a:t>
            </a:r>
          </a:p>
        </p:txBody>
      </p:sp>
      <p:pic>
        <p:nvPicPr>
          <p:cNvPr id="86" name="Shape 86"/>
          <p:cNvPicPr preferRelativeResize="0"/>
          <p:nvPr/>
        </p:nvPicPr>
        <p:blipFill>
          <a:blip r:embed="rId3">
            <a:alphaModFix/>
          </a:blip>
          <a:stretch>
            <a:fillRect/>
          </a:stretch>
        </p:blipFill>
        <p:spPr>
          <a:xfrm>
            <a:off x="758512" y="1122525"/>
            <a:ext cx="1290275" cy="885000"/>
          </a:xfrm>
          <a:prstGeom prst="rect">
            <a:avLst/>
          </a:prstGeom>
          <a:noFill/>
          <a:ln>
            <a:noFill/>
          </a:ln>
        </p:spPr>
      </p:pic>
      <p:sp>
        <p:nvSpPr>
          <p:cNvPr id="87" name="Shape 87"/>
          <p:cNvSpPr txBox="1"/>
          <p:nvPr/>
        </p:nvSpPr>
        <p:spPr>
          <a:xfrm>
            <a:off x="182250" y="1853147"/>
            <a:ext cx="3036900" cy="9552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a:t>
            </a:r>
            <a:r>
              <a:rPr b="1" lang="en" sz="1600">
                <a:latin typeface="Proxima Nova"/>
                <a:ea typeface="Proxima Nova"/>
                <a:cs typeface="Proxima Nova"/>
                <a:sym typeface="Proxima Nova"/>
              </a:rPr>
              <a:t>Chris Carducci</a:t>
            </a:r>
          </a:p>
          <a:p>
            <a:pPr indent="-292100" lvl="0" marL="457200" rtl="0">
              <a:spcBef>
                <a:spcPts val="0"/>
              </a:spcBef>
              <a:buSzPct val="62500"/>
              <a:buFont typeface="Proxima Nova"/>
            </a:pPr>
            <a:r>
              <a:rPr lang="en" sz="1600">
                <a:latin typeface="Proxima Nova"/>
                <a:ea typeface="Proxima Nova"/>
                <a:cs typeface="Proxima Nova"/>
                <a:sym typeface="Proxima Nova"/>
              </a:rPr>
              <a:t>PM Iteration 1</a:t>
            </a:r>
          </a:p>
          <a:p>
            <a:pPr indent="-292100" lvl="0" marL="457200" rtl="0">
              <a:spcBef>
                <a:spcPts val="0"/>
              </a:spcBef>
              <a:buSzPct val="62500"/>
              <a:buFont typeface="Proxima Nova"/>
            </a:pPr>
            <a:r>
              <a:rPr lang="en" sz="1600">
                <a:latin typeface="Proxima Nova"/>
                <a:ea typeface="Proxima Nova"/>
                <a:cs typeface="Proxima Nova"/>
                <a:sym typeface="Proxima Nova"/>
              </a:rPr>
              <a:t>Chat Room Lead</a:t>
            </a:r>
          </a:p>
        </p:txBody>
      </p:sp>
      <p:sp>
        <p:nvSpPr>
          <p:cNvPr id="88" name="Shape 88"/>
          <p:cNvSpPr txBox="1"/>
          <p:nvPr/>
        </p:nvSpPr>
        <p:spPr>
          <a:xfrm>
            <a:off x="3092950" y="3945650"/>
            <a:ext cx="2779500" cy="9552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a:t>
            </a:r>
            <a:r>
              <a:rPr b="1" lang="en" sz="1600">
                <a:latin typeface="Proxima Nova"/>
                <a:ea typeface="Proxima Nova"/>
                <a:cs typeface="Proxima Nova"/>
                <a:sym typeface="Proxima Nova"/>
              </a:rPr>
              <a:t>Jackie Pham</a:t>
            </a:r>
          </a:p>
          <a:p>
            <a:pPr indent="-292100" lvl="0" marL="457200" rtl="0">
              <a:spcBef>
                <a:spcPts val="0"/>
              </a:spcBef>
              <a:buSzPct val="62500"/>
              <a:buFont typeface="Proxima Nova"/>
            </a:pPr>
            <a:r>
              <a:rPr lang="en" sz="1600">
                <a:latin typeface="Proxima Nova"/>
                <a:ea typeface="Proxima Nova"/>
                <a:cs typeface="Proxima Nova"/>
                <a:sym typeface="Proxima Nova"/>
              </a:rPr>
              <a:t>Issue Management Dev</a:t>
            </a:r>
          </a:p>
          <a:p>
            <a:pPr indent="-292100" lvl="0" marL="457200" rtl="0">
              <a:spcBef>
                <a:spcPts val="0"/>
              </a:spcBef>
              <a:buSzPct val="62500"/>
              <a:buFont typeface="Proxima Nova"/>
            </a:pPr>
            <a:r>
              <a:rPr lang="en" sz="1600">
                <a:latin typeface="Proxima Nova"/>
                <a:ea typeface="Proxima Nova"/>
                <a:cs typeface="Proxima Nova"/>
                <a:sym typeface="Proxima Nova"/>
              </a:rPr>
              <a:t>UX Analyst</a:t>
            </a:r>
          </a:p>
        </p:txBody>
      </p:sp>
      <p:sp>
        <p:nvSpPr>
          <p:cNvPr id="89" name="Shape 89"/>
          <p:cNvSpPr txBox="1"/>
          <p:nvPr/>
        </p:nvSpPr>
        <p:spPr>
          <a:xfrm>
            <a:off x="2745971" y="1853150"/>
            <a:ext cx="3036900" cy="9552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a:t>
            </a:r>
            <a:r>
              <a:rPr b="1" lang="en" sz="1600">
                <a:latin typeface="Proxima Nova"/>
                <a:ea typeface="Proxima Nova"/>
                <a:cs typeface="Proxima Nova"/>
                <a:sym typeface="Proxima Nova"/>
              </a:rPr>
              <a:t>David Blair</a:t>
            </a:r>
          </a:p>
          <a:p>
            <a:pPr indent="-292100" lvl="0" marL="457200" rtl="0">
              <a:spcBef>
                <a:spcPts val="0"/>
              </a:spcBef>
              <a:buSzPct val="62500"/>
              <a:buFont typeface="Proxima Nova"/>
            </a:pPr>
            <a:r>
              <a:rPr lang="en" sz="1600">
                <a:latin typeface="Proxima Nova"/>
                <a:ea typeface="Proxima Nova"/>
                <a:cs typeface="Proxima Nova"/>
                <a:sym typeface="Proxima Nova"/>
              </a:rPr>
              <a:t>PM Iteration 2</a:t>
            </a:r>
          </a:p>
          <a:p>
            <a:pPr indent="-292100" lvl="0" marL="457200" rtl="0">
              <a:spcBef>
                <a:spcPts val="0"/>
              </a:spcBef>
              <a:buSzPct val="62500"/>
              <a:buFont typeface="Proxima Nova"/>
            </a:pPr>
            <a:r>
              <a:rPr lang="en" sz="1600">
                <a:latin typeface="Proxima Nova"/>
                <a:ea typeface="Proxima Nova"/>
                <a:cs typeface="Proxima Nova"/>
                <a:sym typeface="Proxima Nova"/>
              </a:rPr>
              <a:t>Issue Management Lead</a:t>
            </a:r>
          </a:p>
        </p:txBody>
      </p:sp>
      <p:sp>
        <p:nvSpPr>
          <p:cNvPr id="90" name="Shape 90"/>
          <p:cNvSpPr txBox="1"/>
          <p:nvPr/>
        </p:nvSpPr>
        <p:spPr>
          <a:xfrm>
            <a:off x="5869850" y="3957575"/>
            <a:ext cx="3171600" cy="8850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a:t>
            </a:r>
            <a:r>
              <a:rPr b="1" lang="en" sz="1600">
                <a:latin typeface="Proxima Nova"/>
                <a:ea typeface="Proxima Nova"/>
                <a:cs typeface="Proxima Nova"/>
                <a:sym typeface="Proxima Nova"/>
              </a:rPr>
              <a:t>Sang-Joon Lee</a:t>
            </a:r>
          </a:p>
          <a:p>
            <a:pPr indent="-292100" lvl="0" marL="457200" rtl="0">
              <a:spcBef>
                <a:spcPts val="0"/>
              </a:spcBef>
              <a:buSzPct val="62500"/>
              <a:buFont typeface="Proxima Nova"/>
            </a:pPr>
            <a:r>
              <a:rPr lang="en" sz="1600">
                <a:latin typeface="Proxima Nova"/>
                <a:ea typeface="Proxima Nova"/>
                <a:cs typeface="Proxima Nova"/>
                <a:sym typeface="Proxima Nova"/>
              </a:rPr>
              <a:t>PM Iteration 3</a:t>
            </a:r>
          </a:p>
          <a:p>
            <a:pPr indent="-292100" lvl="0" marL="457200" rtl="0">
              <a:spcBef>
                <a:spcPts val="0"/>
              </a:spcBef>
              <a:buSzPct val="62500"/>
              <a:buFont typeface="Proxima Nova"/>
            </a:pPr>
            <a:r>
              <a:rPr lang="en" sz="1600">
                <a:latin typeface="Proxima Nova"/>
                <a:ea typeface="Proxima Nova"/>
                <a:cs typeface="Proxima Nova"/>
                <a:sym typeface="Proxima Nova"/>
              </a:rPr>
              <a:t>Project Management Dev</a:t>
            </a:r>
          </a:p>
        </p:txBody>
      </p:sp>
      <p:sp>
        <p:nvSpPr>
          <p:cNvPr id="91" name="Shape 91"/>
          <p:cNvSpPr txBox="1"/>
          <p:nvPr/>
        </p:nvSpPr>
        <p:spPr>
          <a:xfrm>
            <a:off x="5869850" y="1705600"/>
            <a:ext cx="3036900" cy="9552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J</a:t>
            </a:r>
            <a:r>
              <a:rPr b="1" lang="en" sz="1600">
                <a:latin typeface="Proxima Nova"/>
                <a:ea typeface="Proxima Nova"/>
                <a:cs typeface="Proxima Nova"/>
                <a:sym typeface="Proxima Nova"/>
              </a:rPr>
              <a:t>uan Landaverde</a:t>
            </a:r>
          </a:p>
          <a:p>
            <a:pPr indent="-292100" lvl="0" marL="457200" rtl="0">
              <a:spcBef>
                <a:spcPts val="0"/>
              </a:spcBef>
              <a:buSzPct val="62500"/>
              <a:buFont typeface="Proxima Nova"/>
            </a:pPr>
            <a:r>
              <a:rPr lang="en" sz="1600">
                <a:latin typeface="Proxima Nova"/>
                <a:ea typeface="Proxima Nova"/>
                <a:cs typeface="Proxima Nova"/>
                <a:sym typeface="Proxima Nova"/>
              </a:rPr>
              <a:t>Project Management  Lead</a:t>
            </a:r>
          </a:p>
        </p:txBody>
      </p:sp>
      <p:sp>
        <p:nvSpPr>
          <p:cNvPr id="92" name="Shape 92"/>
          <p:cNvSpPr txBox="1"/>
          <p:nvPr/>
        </p:nvSpPr>
        <p:spPr>
          <a:xfrm>
            <a:off x="102537" y="3921800"/>
            <a:ext cx="2902200" cy="1002900"/>
          </a:xfrm>
          <a:prstGeom prst="rect">
            <a:avLst/>
          </a:prstGeom>
          <a:noFill/>
          <a:ln>
            <a:noFill/>
          </a:ln>
        </p:spPr>
        <p:txBody>
          <a:bodyPr anchorCtr="0" anchor="ctr" bIns="91425" lIns="91425" rIns="91425" tIns="91425">
            <a:noAutofit/>
          </a:bodyPr>
          <a:lstStyle/>
          <a:p>
            <a:pPr lvl="0" rtl="0" algn="l">
              <a:spcBef>
                <a:spcPts val="0"/>
              </a:spcBef>
              <a:buNone/>
            </a:pPr>
            <a:r>
              <a:rPr b="1" lang="en" sz="1600">
                <a:latin typeface="Proxima Nova"/>
                <a:ea typeface="Proxima Nova"/>
                <a:cs typeface="Proxima Nova"/>
                <a:sym typeface="Proxima Nova"/>
              </a:rPr>
              <a:t>         </a:t>
            </a:r>
            <a:r>
              <a:rPr b="1" lang="en" sz="1600">
                <a:latin typeface="Proxima Nova"/>
                <a:ea typeface="Proxima Nova"/>
                <a:cs typeface="Proxima Nova"/>
                <a:sym typeface="Proxima Nova"/>
              </a:rPr>
              <a:t>Srivathsa Rajagopal</a:t>
            </a:r>
          </a:p>
          <a:p>
            <a:pPr indent="-292100" lvl="0" marL="457200" rtl="0">
              <a:spcBef>
                <a:spcPts val="0"/>
              </a:spcBef>
              <a:buSzPct val="62500"/>
              <a:buFont typeface="Proxima Nova"/>
              <a:buChar char="●"/>
            </a:pPr>
            <a:r>
              <a:rPr lang="en" sz="1600">
                <a:latin typeface="Proxima Nova"/>
                <a:ea typeface="Proxima Nova"/>
                <a:cs typeface="Proxima Nova"/>
                <a:sym typeface="Proxima Nova"/>
              </a:rPr>
              <a:t>Project Management Dev</a:t>
            </a:r>
          </a:p>
          <a:p>
            <a:pPr indent="-292100" lvl="0" marL="457200" rtl="0">
              <a:spcBef>
                <a:spcPts val="0"/>
              </a:spcBef>
              <a:buSzPct val="62500"/>
              <a:buFont typeface="Proxima Nova"/>
              <a:buChar char="●"/>
            </a:pPr>
            <a:r>
              <a:rPr lang="en" sz="1600">
                <a:latin typeface="Proxima Nova"/>
                <a:ea typeface="Proxima Nova"/>
                <a:cs typeface="Proxima Nova"/>
                <a:sym typeface="Proxima Nova"/>
              </a:rPr>
              <a:t>QA Analyst</a:t>
            </a:r>
          </a:p>
        </p:txBody>
      </p:sp>
      <p:pic>
        <p:nvPicPr>
          <p:cNvPr id="93" name="Shape 93"/>
          <p:cNvPicPr preferRelativeResize="0"/>
          <p:nvPr/>
        </p:nvPicPr>
        <p:blipFill>
          <a:blip r:embed="rId3">
            <a:alphaModFix/>
          </a:blip>
          <a:stretch>
            <a:fillRect/>
          </a:stretch>
        </p:blipFill>
        <p:spPr>
          <a:xfrm>
            <a:off x="3619275" y="1122525"/>
            <a:ext cx="1290275" cy="885000"/>
          </a:xfrm>
          <a:prstGeom prst="rect">
            <a:avLst/>
          </a:prstGeom>
          <a:noFill/>
          <a:ln>
            <a:noFill/>
          </a:ln>
        </p:spPr>
      </p:pic>
      <p:pic>
        <p:nvPicPr>
          <p:cNvPr id="94" name="Shape 94"/>
          <p:cNvPicPr preferRelativeResize="0"/>
          <p:nvPr/>
        </p:nvPicPr>
        <p:blipFill>
          <a:blip r:embed="rId3">
            <a:alphaModFix/>
          </a:blip>
          <a:stretch>
            <a:fillRect/>
          </a:stretch>
        </p:blipFill>
        <p:spPr>
          <a:xfrm>
            <a:off x="6280537" y="1071275"/>
            <a:ext cx="1290275" cy="885000"/>
          </a:xfrm>
          <a:prstGeom prst="rect">
            <a:avLst/>
          </a:prstGeom>
          <a:noFill/>
          <a:ln>
            <a:noFill/>
          </a:ln>
        </p:spPr>
      </p:pic>
      <p:pic>
        <p:nvPicPr>
          <p:cNvPr id="95" name="Shape 95"/>
          <p:cNvPicPr preferRelativeResize="0"/>
          <p:nvPr/>
        </p:nvPicPr>
        <p:blipFill>
          <a:blip r:embed="rId3">
            <a:alphaModFix/>
          </a:blip>
          <a:stretch>
            <a:fillRect/>
          </a:stretch>
        </p:blipFill>
        <p:spPr>
          <a:xfrm>
            <a:off x="758512" y="3186850"/>
            <a:ext cx="1290275" cy="885000"/>
          </a:xfrm>
          <a:prstGeom prst="rect">
            <a:avLst/>
          </a:prstGeom>
          <a:noFill/>
          <a:ln>
            <a:noFill/>
          </a:ln>
        </p:spPr>
      </p:pic>
      <p:pic>
        <p:nvPicPr>
          <p:cNvPr id="96" name="Shape 96"/>
          <p:cNvPicPr preferRelativeResize="0"/>
          <p:nvPr/>
        </p:nvPicPr>
        <p:blipFill>
          <a:blip r:embed="rId3">
            <a:alphaModFix/>
          </a:blip>
          <a:stretch>
            <a:fillRect/>
          </a:stretch>
        </p:blipFill>
        <p:spPr>
          <a:xfrm>
            <a:off x="3906962" y="3186850"/>
            <a:ext cx="1290275" cy="885000"/>
          </a:xfrm>
          <a:prstGeom prst="rect">
            <a:avLst/>
          </a:prstGeom>
          <a:noFill/>
          <a:ln>
            <a:noFill/>
          </a:ln>
        </p:spPr>
      </p:pic>
      <p:pic>
        <p:nvPicPr>
          <p:cNvPr id="97" name="Shape 97"/>
          <p:cNvPicPr preferRelativeResize="0"/>
          <p:nvPr/>
        </p:nvPicPr>
        <p:blipFill>
          <a:blip r:embed="rId3">
            <a:alphaModFix/>
          </a:blip>
          <a:stretch>
            <a:fillRect/>
          </a:stretch>
        </p:blipFill>
        <p:spPr>
          <a:xfrm>
            <a:off x="6309162" y="3186850"/>
            <a:ext cx="1290275" cy="88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nvSpPr>
        <p:spPr>
          <a:xfrm>
            <a:off x="98250" y="16350"/>
            <a:ext cx="8826600" cy="6027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FFFFFF"/>
                </a:solidFill>
                <a:latin typeface="Roboto"/>
                <a:ea typeface="Roboto"/>
                <a:cs typeface="Roboto"/>
                <a:sym typeface="Roboto"/>
              </a:rPr>
              <a:t>Work Plan</a:t>
            </a:r>
          </a:p>
        </p:txBody>
      </p:sp>
      <p:graphicFrame>
        <p:nvGraphicFramePr>
          <p:cNvPr id="103" name="Shape 103"/>
          <p:cNvGraphicFramePr/>
          <p:nvPr/>
        </p:nvGraphicFramePr>
        <p:xfrm>
          <a:off x="228125" y="731525"/>
          <a:ext cx="3000000" cy="3000000"/>
        </p:xfrm>
        <a:graphic>
          <a:graphicData uri="http://schemas.openxmlformats.org/drawingml/2006/table">
            <a:tbl>
              <a:tblPr>
                <a:noFill/>
                <a:tableStyleId>{F5952B9A-5FEE-49B0-94ED-90EF2BD6A745}</a:tableStyleId>
              </a:tblPr>
              <a:tblGrid>
                <a:gridCol w="6008025"/>
                <a:gridCol w="434800"/>
                <a:gridCol w="434800"/>
                <a:gridCol w="434800"/>
                <a:gridCol w="423450"/>
                <a:gridCol w="423450"/>
                <a:gridCol w="423450"/>
              </a:tblGrid>
              <a:tr h="309700">
                <a:tc>
                  <a:txBody>
                    <a:bodyPr>
                      <a:noAutofit/>
                    </a:bodyPr>
                    <a:lstStyle/>
                    <a:p>
                      <a:pPr lvl="0" rtl="0">
                        <a:spcBef>
                          <a:spcPts val="0"/>
                        </a:spcBef>
                        <a:buNone/>
                      </a:pPr>
                      <a:r>
                        <a:rPr b="1" lang="en" sz="1000">
                          <a:latin typeface="Proxima Nova"/>
                          <a:ea typeface="Proxima Nova"/>
                          <a:cs typeface="Proxima Nova"/>
                          <a:sym typeface="Proxima Nova"/>
                        </a:rPr>
                        <a:t>WORK PLAN/PERSON LOADING</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DB</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CC</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JL</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SL</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JP</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SR</a:t>
                      </a:r>
                    </a:p>
                  </a:txBody>
                  <a:tcPr marT="63500" marB="63500" marR="63500" marL="63500">
                    <a:solidFill>
                      <a:srgbClr val="FFF2CC"/>
                    </a:solidFill>
                  </a:tcPr>
                </a:tc>
              </a:tr>
              <a:tr h="309700">
                <a:tc>
                  <a:txBody>
                    <a:bodyPr>
                      <a:noAutofit/>
                    </a:bodyPr>
                    <a:lstStyle/>
                    <a:p>
                      <a:pPr lvl="0" rtl="0" algn="r">
                        <a:spcBef>
                          <a:spcPts val="0"/>
                        </a:spcBef>
                        <a:buNone/>
                      </a:pPr>
                      <a:r>
                        <a:rPr b="1" i="1" lang="en" sz="1000">
                          <a:latin typeface="Proxima Nova"/>
                          <a:ea typeface="Proxima Nova"/>
                          <a:cs typeface="Proxima Nova"/>
                          <a:sym typeface="Proxima Nova"/>
                        </a:rPr>
                        <a:t>Activity Responsibilities:</a:t>
                      </a: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D9D9D9"/>
                    </a:solidFill>
                  </a:tcPr>
                </a:tc>
              </a:tr>
              <a:tr h="309700">
                <a:tc>
                  <a:txBody>
                    <a:bodyPr>
                      <a:noAutofit/>
                    </a:bodyPr>
                    <a:lstStyle/>
                    <a:p>
                      <a:pPr lvl="0" rtl="0">
                        <a:spcBef>
                          <a:spcPts val="0"/>
                        </a:spcBef>
                        <a:buNone/>
                      </a:pPr>
                      <a:r>
                        <a:rPr b="1" lang="en" sz="1000">
                          <a:latin typeface="Proxima Nova"/>
                          <a:ea typeface="Proxima Nova"/>
                          <a:cs typeface="Proxima Nova"/>
                          <a:sym typeface="Proxima Nova"/>
                        </a:rPr>
                        <a:t>Queued: Project Management Tool</a:t>
                      </a: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XX</a:t>
                      </a: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b="1"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b="1" sz="1000">
                        <a:latin typeface="Proxima Nova"/>
                        <a:ea typeface="Proxima Nova"/>
                        <a:cs typeface="Proxima Nova"/>
                        <a:sym typeface="Proxima Nova"/>
                      </a:endParaRPr>
                    </a:p>
                  </a:txBody>
                  <a:tcPr marT="63500" marB="63500" marR="63500" marL="63500">
                    <a:solidFill>
                      <a:srgbClr val="FFF2CC"/>
                    </a:solidFill>
                  </a:tcPr>
                </a:tc>
              </a:tr>
              <a:tr h="309700">
                <a:tc>
                  <a:txBody>
                    <a:bodyPr>
                      <a:noAutofit/>
                    </a:bodyPr>
                    <a:lstStyle/>
                    <a:p>
                      <a:pPr lvl="0" rtl="0">
                        <a:spcBef>
                          <a:spcPts val="0"/>
                        </a:spcBef>
                        <a:buNone/>
                      </a:pPr>
                      <a:r>
                        <a:rPr i="1" lang="en" sz="1000">
                          <a:latin typeface="Proxima Nova"/>
                          <a:ea typeface="Proxima Nova"/>
                          <a:cs typeface="Proxima Nova"/>
                          <a:sym typeface="Proxima Nova"/>
                        </a:rPr>
                        <a:t>Objective 1.</a:t>
                      </a:r>
                      <a:r>
                        <a:rPr lang="en" sz="1000">
                          <a:latin typeface="Proxima Nova"/>
                          <a:ea typeface="Proxima Nova"/>
                          <a:cs typeface="Proxima Nova"/>
                          <a:sym typeface="Proxima Nova"/>
                        </a:rPr>
                        <a:t> Develop foundation of the Project Management Tool (Iteration 1)</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2.</a:t>
                      </a:r>
                      <a:r>
                        <a:rPr lang="en" sz="1000">
                          <a:latin typeface="Proxima Nova"/>
                          <a:ea typeface="Proxima Nova"/>
                          <a:cs typeface="Proxima Nova"/>
                          <a:sym typeface="Proxima Nova"/>
                        </a:rPr>
                        <a:t> Implement primary and secondary functionality (Iteration 2)</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3.</a:t>
                      </a:r>
                      <a:r>
                        <a:rPr lang="en" sz="1000">
                          <a:latin typeface="Proxima Nova"/>
                          <a:ea typeface="Proxima Nova"/>
                          <a:cs typeface="Proxima Nova"/>
                          <a:sym typeface="Proxima Nova"/>
                        </a:rPr>
                        <a:t> Pilot Project Management Tool for quality and finalize documentation (Iteration 3)</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r>
              <a:tr h="309700">
                <a:tc>
                  <a:txBody>
                    <a:bodyPr>
                      <a:noAutofit/>
                    </a:bodyPr>
                    <a:lstStyle/>
                    <a:p>
                      <a:pPr lvl="0" rtl="0">
                        <a:spcBef>
                          <a:spcPts val="0"/>
                        </a:spcBef>
                        <a:buNone/>
                      </a:pPr>
                      <a:r>
                        <a:rPr b="1" lang="en" sz="1000">
                          <a:latin typeface="Proxima Nova"/>
                          <a:ea typeface="Proxima Nova"/>
                          <a:cs typeface="Proxima Nova"/>
                          <a:sym typeface="Proxima Nova"/>
                        </a:rPr>
                        <a:t>ChatNow: Chat System</a:t>
                      </a: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XX</a:t>
                      </a: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r>
              <a:tr h="309700">
                <a:tc>
                  <a:txBody>
                    <a:bodyPr>
                      <a:noAutofit/>
                    </a:bodyPr>
                    <a:lstStyle/>
                    <a:p>
                      <a:pPr lvl="0" rtl="0">
                        <a:spcBef>
                          <a:spcPts val="0"/>
                        </a:spcBef>
                        <a:buNone/>
                      </a:pPr>
                      <a:r>
                        <a:rPr i="1" lang="en" sz="1000">
                          <a:latin typeface="Proxima Nova"/>
                          <a:ea typeface="Proxima Nova"/>
                          <a:cs typeface="Proxima Nova"/>
                          <a:sym typeface="Proxima Nova"/>
                        </a:rPr>
                        <a:t>Objective 1.</a:t>
                      </a:r>
                      <a:r>
                        <a:rPr lang="en" sz="1000">
                          <a:latin typeface="Proxima Nova"/>
                          <a:ea typeface="Proxima Nova"/>
                          <a:cs typeface="Proxima Nova"/>
                          <a:sym typeface="Proxima Nova"/>
                        </a:rPr>
                        <a:t> Develop foundation of the Chat System (Iteration 1)</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2.</a:t>
                      </a:r>
                      <a:r>
                        <a:rPr lang="en" sz="1000">
                          <a:latin typeface="Proxima Nova"/>
                          <a:ea typeface="Proxima Nova"/>
                          <a:cs typeface="Proxima Nova"/>
                          <a:sym typeface="Proxima Nova"/>
                        </a:rPr>
                        <a:t> Implement primary and secondary functionality (Iteration 2)</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3.</a:t>
                      </a:r>
                      <a:r>
                        <a:rPr lang="en" sz="1000">
                          <a:latin typeface="Proxima Nova"/>
                          <a:ea typeface="Proxima Nova"/>
                          <a:cs typeface="Proxima Nova"/>
                          <a:sym typeface="Proxima Nova"/>
                        </a:rPr>
                        <a:t> Pilot Chat System for quality and finalize documentation (Iteration 3)</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r>
              <a:tr h="309700">
                <a:tc>
                  <a:txBody>
                    <a:bodyPr>
                      <a:noAutofit/>
                    </a:bodyPr>
                    <a:lstStyle/>
                    <a:p>
                      <a:pPr lvl="0" rtl="0">
                        <a:spcBef>
                          <a:spcPts val="0"/>
                        </a:spcBef>
                        <a:buNone/>
                      </a:pPr>
                      <a:r>
                        <a:rPr b="1" lang="en" sz="1000">
                          <a:latin typeface="Proxima Nova"/>
                          <a:ea typeface="Proxima Nova"/>
                          <a:cs typeface="Proxima Nova"/>
                          <a:sym typeface="Proxima Nova"/>
                        </a:rPr>
                        <a:t>Bugs: Issue Tracker</a:t>
                      </a:r>
                    </a:p>
                  </a:txBody>
                  <a:tcPr marT="63500" marB="63500" marR="63500" marL="63500">
                    <a:solidFill>
                      <a:srgbClr val="FFF2CC"/>
                    </a:solidFill>
                  </a:tcPr>
                </a:tc>
                <a:tc>
                  <a:txBody>
                    <a:bodyPr>
                      <a:noAutofit/>
                    </a:bodyPr>
                    <a:lstStyle/>
                    <a:p>
                      <a:pPr lvl="0" rtl="0">
                        <a:spcBef>
                          <a:spcPts val="0"/>
                        </a:spcBef>
                        <a:buNone/>
                      </a:pPr>
                      <a:r>
                        <a:rPr b="1" lang="en" sz="1000">
                          <a:latin typeface="Proxima Nova"/>
                          <a:ea typeface="Proxima Nova"/>
                          <a:cs typeface="Proxima Nova"/>
                          <a:sym typeface="Proxima Nova"/>
                        </a:rPr>
                        <a:t>XX</a:t>
                      </a: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solidFill>
                      <a:srgbClr val="FFF2CC"/>
                    </a:solidFill>
                  </a:tcPr>
                </a:tc>
              </a:tr>
              <a:tr h="309700">
                <a:tc>
                  <a:txBody>
                    <a:bodyPr>
                      <a:noAutofit/>
                    </a:bodyPr>
                    <a:lstStyle/>
                    <a:p>
                      <a:pPr lvl="0" rtl="0">
                        <a:spcBef>
                          <a:spcPts val="0"/>
                        </a:spcBef>
                        <a:buNone/>
                      </a:pPr>
                      <a:r>
                        <a:rPr i="1" lang="en" sz="1000">
                          <a:latin typeface="Proxima Nova"/>
                          <a:ea typeface="Proxima Nova"/>
                          <a:cs typeface="Proxima Nova"/>
                          <a:sym typeface="Proxima Nova"/>
                        </a:rPr>
                        <a:t>Objective 1.</a:t>
                      </a:r>
                      <a:r>
                        <a:rPr lang="en" sz="1000">
                          <a:latin typeface="Proxima Nova"/>
                          <a:ea typeface="Proxima Nova"/>
                          <a:cs typeface="Proxima Nova"/>
                          <a:sym typeface="Proxima Nova"/>
                        </a:rPr>
                        <a:t> </a:t>
                      </a:r>
                      <a:r>
                        <a:rPr i="1" lang="en" sz="1000">
                          <a:latin typeface="Proxima Nova"/>
                          <a:ea typeface="Proxima Nova"/>
                          <a:cs typeface="Proxima Nova"/>
                          <a:sym typeface="Proxima Nova"/>
                        </a:rPr>
                        <a:t>Develop foundation of the Issue Tracking System</a:t>
                      </a:r>
                      <a:r>
                        <a:rPr lang="en" sz="1000">
                          <a:latin typeface="Proxima Nova"/>
                          <a:ea typeface="Proxima Nova"/>
                          <a:cs typeface="Proxima Nova"/>
                          <a:sym typeface="Proxima Nova"/>
                        </a:rPr>
                        <a:t> (Iteration 1)</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2.</a:t>
                      </a:r>
                      <a:r>
                        <a:rPr lang="en" sz="1000">
                          <a:latin typeface="Proxima Nova"/>
                          <a:ea typeface="Proxima Nova"/>
                          <a:cs typeface="Proxima Nova"/>
                          <a:sym typeface="Proxima Nova"/>
                        </a:rPr>
                        <a:t> </a:t>
                      </a:r>
                      <a:r>
                        <a:rPr i="1" lang="en" sz="1000">
                          <a:latin typeface="Proxima Nova"/>
                          <a:ea typeface="Proxima Nova"/>
                          <a:cs typeface="Proxima Nova"/>
                          <a:sym typeface="Proxima Nova"/>
                        </a:rPr>
                        <a:t>Implement primary and secondary functionality</a:t>
                      </a:r>
                      <a:r>
                        <a:rPr lang="en" sz="1000">
                          <a:latin typeface="Proxima Nova"/>
                          <a:ea typeface="Proxima Nova"/>
                          <a:cs typeface="Proxima Nova"/>
                          <a:sym typeface="Proxima Nova"/>
                        </a:rPr>
                        <a:t> (Iteration 2)</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r>
              <a:tr h="309700">
                <a:tc>
                  <a:txBody>
                    <a:bodyPr>
                      <a:noAutofit/>
                    </a:bodyPr>
                    <a:lstStyle/>
                    <a:p>
                      <a:pPr lvl="0" rtl="0">
                        <a:spcBef>
                          <a:spcPts val="0"/>
                        </a:spcBef>
                        <a:buNone/>
                      </a:pPr>
                      <a:r>
                        <a:rPr i="1" lang="en" sz="1000">
                          <a:latin typeface="Proxima Nova"/>
                          <a:ea typeface="Proxima Nova"/>
                          <a:cs typeface="Proxima Nova"/>
                          <a:sym typeface="Proxima Nova"/>
                        </a:rPr>
                        <a:t>Objective 3.</a:t>
                      </a:r>
                      <a:r>
                        <a:rPr lang="en" sz="1000">
                          <a:latin typeface="Proxima Nova"/>
                          <a:ea typeface="Proxima Nova"/>
                          <a:cs typeface="Proxima Nova"/>
                          <a:sym typeface="Proxima Nova"/>
                        </a:rPr>
                        <a:t> </a:t>
                      </a:r>
                      <a:r>
                        <a:rPr i="1" lang="en" sz="1000">
                          <a:latin typeface="Proxima Nova"/>
                          <a:ea typeface="Proxima Nova"/>
                          <a:cs typeface="Proxima Nova"/>
                          <a:sym typeface="Proxima Nova"/>
                        </a:rPr>
                        <a:t>Pilot Issue Tracking System for quality and finalize documentation</a:t>
                      </a:r>
                      <a:r>
                        <a:rPr lang="en" sz="1000">
                          <a:latin typeface="Proxima Nova"/>
                          <a:ea typeface="Proxima Nova"/>
                          <a:cs typeface="Proxima Nova"/>
                          <a:sym typeface="Proxima Nova"/>
                        </a:rPr>
                        <a:t> (Iteration 3)</a:t>
                      </a: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c>
                  <a:txBody>
                    <a:bodyPr>
                      <a:noAutofit/>
                    </a:bodyPr>
                    <a:lstStyle/>
                    <a:p>
                      <a:pPr lvl="0" rtl="0">
                        <a:spcBef>
                          <a:spcPts val="0"/>
                        </a:spcBef>
                        <a:buNone/>
                      </a:pPr>
                      <a:r>
                        <a:rPr lang="en" sz="1000">
                          <a:latin typeface="Proxima Nova"/>
                          <a:ea typeface="Proxima Nova"/>
                          <a:cs typeface="Proxima Nova"/>
                          <a:sym typeface="Proxima Nova"/>
                        </a:rPr>
                        <a:t>X</a:t>
                      </a:r>
                    </a:p>
                  </a:txBody>
                  <a:tcPr marT="63500" marB="63500" marR="63500" marL="63500"/>
                </a:tc>
                <a:tc>
                  <a:txBody>
                    <a:bodyPr>
                      <a:noAutofit/>
                    </a:bodyPr>
                    <a:lstStyle/>
                    <a:p>
                      <a:pPr lvl="0" rtl="0">
                        <a:spcBef>
                          <a:spcPts val="0"/>
                        </a:spcBef>
                        <a:buNone/>
                      </a:pPr>
                      <a:r>
                        <a:t/>
                      </a:r>
                      <a:endParaRPr sz="1000">
                        <a:latin typeface="Proxima Nova"/>
                        <a:ea typeface="Proxima Nova"/>
                        <a:cs typeface="Proxima Nova"/>
                        <a:sym typeface="Proxima Nova"/>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Software Engineering Process</a:t>
            </a:r>
          </a:p>
        </p:txBody>
      </p:sp>
      <p:sp>
        <p:nvSpPr>
          <p:cNvPr id="109" name="Shape 109"/>
          <p:cNvSpPr txBox="1"/>
          <p:nvPr/>
        </p:nvSpPr>
        <p:spPr>
          <a:xfrm>
            <a:off x="195775" y="791100"/>
            <a:ext cx="8142300" cy="3827400"/>
          </a:xfrm>
          <a:prstGeom prst="rect">
            <a:avLst/>
          </a:prstGeom>
          <a:noFill/>
          <a:ln>
            <a:noFill/>
          </a:ln>
        </p:spPr>
        <p:txBody>
          <a:bodyPr anchorCtr="0" anchor="t" bIns="91425" lIns="91425" rIns="91425" tIns="91425">
            <a:noAutofit/>
          </a:bodyPr>
          <a:lstStyle/>
          <a:p>
            <a:pPr lvl="0" rtl="0">
              <a:spcBef>
                <a:spcPts val="0"/>
              </a:spcBef>
              <a:buNone/>
            </a:pPr>
            <a:r>
              <a:rPr lang="en" sz="1800"/>
              <a:t>Agile Methodology: A</a:t>
            </a:r>
            <a:r>
              <a:rPr lang="en" sz="1800"/>
              <a:t>gile is nothing more than a set of values and principles</a:t>
            </a:r>
          </a:p>
          <a:p>
            <a:pPr lvl="0" rtl="0">
              <a:spcBef>
                <a:spcPts val="0"/>
              </a:spcBef>
              <a:buNone/>
            </a:pPr>
            <a:r>
              <a:t/>
            </a:r>
            <a:endParaRPr sz="1800"/>
          </a:p>
          <a:p>
            <a:pPr indent="-342900" lvl="1" marL="914400" rtl="0">
              <a:spcBef>
                <a:spcPts val="0"/>
              </a:spcBef>
              <a:buSzPct val="100000"/>
              <a:buChar char="○"/>
            </a:pPr>
            <a:r>
              <a:rPr lang="en" sz="1800"/>
              <a:t> Twice a week “stand-up” meetings:</a:t>
            </a:r>
          </a:p>
          <a:p>
            <a:pPr indent="-342900" lvl="2" marL="1371600" rtl="0">
              <a:spcBef>
                <a:spcPts val="0"/>
              </a:spcBef>
              <a:buSzPct val="100000"/>
              <a:buChar char="■"/>
            </a:pPr>
            <a:r>
              <a:rPr lang="en" sz="1800"/>
              <a:t>What have you been working on?	</a:t>
            </a:r>
          </a:p>
          <a:p>
            <a:pPr indent="-342900" lvl="2" marL="1371600" rtl="0">
              <a:spcBef>
                <a:spcPts val="0"/>
              </a:spcBef>
              <a:buSzPct val="100000"/>
              <a:buChar char="■"/>
            </a:pPr>
            <a:r>
              <a:rPr lang="en" sz="1800"/>
              <a:t>Any issues?</a:t>
            </a:r>
          </a:p>
          <a:p>
            <a:pPr indent="-342900" lvl="2" marL="1371600" rtl="0">
              <a:spcBef>
                <a:spcPts val="0"/>
              </a:spcBef>
              <a:spcAft>
                <a:spcPts val="1000"/>
              </a:spcAft>
              <a:buSzPct val="100000"/>
              <a:buChar char="■"/>
            </a:pPr>
            <a:r>
              <a:rPr lang="en" sz="1800"/>
              <a:t>What will you work on for the rest of the week?</a:t>
            </a:r>
          </a:p>
          <a:p>
            <a:pPr indent="-342900" lvl="1" marL="914400" rtl="0">
              <a:spcBef>
                <a:spcPts val="0"/>
              </a:spcBef>
              <a:spcAft>
                <a:spcPts val="1000"/>
              </a:spcAft>
              <a:buSzPct val="100000"/>
              <a:buChar char="○"/>
            </a:pPr>
            <a:r>
              <a:rPr lang="en" sz="1800"/>
              <a:t>Iteration project manager acting as Scrum master</a:t>
            </a:r>
          </a:p>
          <a:p>
            <a:pPr indent="-342900" lvl="1" marL="914400" rtl="0">
              <a:spcBef>
                <a:spcPts val="0"/>
              </a:spcBef>
              <a:buSzPct val="100000"/>
              <a:buChar char="○"/>
            </a:pPr>
            <a:r>
              <a:rPr lang="en" sz="1800"/>
              <a:t>3 Iterations</a:t>
            </a:r>
          </a:p>
          <a:p>
            <a:pPr indent="-342900" lvl="2" marL="1371600" rtl="0">
              <a:spcBef>
                <a:spcPts val="0"/>
              </a:spcBef>
              <a:spcAft>
                <a:spcPts val="1000"/>
              </a:spcAft>
              <a:buSzPct val="100000"/>
              <a:buChar char="■"/>
            </a:pPr>
            <a:r>
              <a:rPr lang="en" sz="1800"/>
              <a:t>Planning, development, testing, repeat until features are production ready</a:t>
            </a:r>
          </a:p>
          <a:p>
            <a:pPr indent="-342900" lvl="1" marL="914400" rtl="0">
              <a:spcBef>
                <a:spcPts val="0"/>
              </a:spcBef>
              <a:buSzPct val="100000"/>
              <a:buChar char="○"/>
            </a:pPr>
            <a:r>
              <a:rPr lang="en" sz="1800"/>
              <a:t>Work divided in 3 components</a:t>
            </a:r>
          </a:p>
          <a:p>
            <a:pPr indent="-342900" lvl="2" marL="1371600" rtl="0">
              <a:spcBef>
                <a:spcPts val="0"/>
              </a:spcBef>
              <a:buSzPct val="100000"/>
              <a:buChar char="■"/>
            </a:pPr>
            <a:r>
              <a:rPr lang="en" sz="1800"/>
              <a:t>Members added to each component</a:t>
            </a:r>
          </a:p>
          <a:p>
            <a:pPr lvl="0">
              <a:spcBef>
                <a:spcPts val="0"/>
              </a:spcBef>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b="1" lang="en"/>
              <a:t>Software Patterns</a:t>
            </a:r>
          </a:p>
        </p:txBody>
      </p:sp>
      <p:sp>
        <p:nvSpPr>
          <p:cNvPr id="115" name="Shape 115"/>
          <p:cNvSpPr txBox="1"/>
          <p:nvPr/>
        </p:nvSpPr>
        <p:spPr>
          <a:xfrm>
            <a:off x="425850" y="846975"/>
            <a:ext cx="8499000" cy="3788100"/>
          </a:xfrm>
          <a:prstGeom prst="rect">
            <a:avLst/>
          </a:prstGeom>
          <a:noFill/>
          <a:ln>
            <a:noFill/>
          </a:ln>
        </p:spPr>
        <p:txBody>
          <a:bodyPr anchorCtr="0" anchor="ctr" bIns="91425" lIns="91425" rIns="91425" tIns="91425">
            <a:noAutofit/>
          </a:bodyPr>
          <a:lstStyle/>
          <a:p>
            <a:pPr lvl="0" rtl="0">
              <a:lnSpc>
                <a:spcPct val="150000"/>
              </a:lnSpc>
              <a:spcBef>
                <a:spcPts val="0"/>
              </a:spcBef>
              <a:buNone/>
            </a:pPr>
            <a:r>
              <a:t/>
            </a:r>
            <a:endParaRPr sz="1800"/>
          </a:p>
          <a:p>
            <a:pPr indent="-355600" lvl="0" marL="457200" rtl="0">
              <a:lnSpc>
                <a:spcPct val="150000"/>
              </a:lnSpc>
              <a:spcBef>
                <a:spcPts val="0"/>
              </a:spcBef>
              <a:buSzPct val="100000"/>
              <a:buChar char="●"/>
            </a:pPr>
            <a:r>
              <a:rPr lang="en" sz="2000"/>
              <a:t>Model View Controller</a:t>
            </a:r>
          </a:p>
          <a:p>
            <a:pPr indent="-342900" lvl="1" marL="914400" rtl="0">
              <a:lnSpc>
                <a:spcPct val="150000"/>
              </a:lnSpc>
              <a:spcBef>
                <a:spcPts val="0"/>
              </a:spcBef>
              <a:buSzPct val="100000"/>
              <a:buChar char="○"/>
            </a:pPr>
            <a:r>
              <a:rPr b="1" lang="en" sz="1800"/>
              <a:t>Model</a:t>
            </a:r>
          </a:p>
          <a:p>
            <a:pPr indent="-342900" lvl="2" marL="1371600" rtl="0">
              <a:lnSpc>
                <a:spcPct val="150000"/>
              </a:lnSpc>
              <a:spcBef>
                <a:spcPts val="0"/>
              </a:spcBef>
              <a:buSzPct val="100000"/>
              <a:buChar char="■"/>
            </a:pPr>
            <a:r>
              <a:rPr lang="en" sz="1800"/>
              <a:t>MySql DB</a:t>
            </a:r>
          </a:p>
          <a:p>
            <a:pPr indent="-342900" lvl="1" marL="914400" rtl="0">
              <a:lnSpc>
                <a:spcPct val="150000"/>
              </a:lnSpc>
              <a:spcBef>
                <a:spcPts val="0"/>
              </a:spcBef>
              <a:buSzPct val="100000"/>
              <a:buChar char="○"/>
            </a:pPr>
            <a:r>
              <a:rPr b="1" lang="en" sz="1800"/>
              <a:t>View</a:t>
            </a:r>
            <a:r>
              <a:rPr lang="en" sz="1800"/>
              <a:t> - templates</a:t>
            </a:r>
          </a:p>
          <a:p>
            <a:pPr indent="-342900" lvl="2" marL="1371600" rtl="0">
              <a:lnSpc>
                <a:spcPct val="150000"/>
              </a:lnSpc>
              <a:spcBef>
                <a:spcPts val="0"/>
              </a:spcBef>
              <a:buSzPct val="100000"/>
              <a:buChar char="■"/>
            </a:pPr>
            <a:r>
              <a:rPr lang="en" sz="1800"/>
              <a:t>HandlebarsJS</a:t>
            </a:r>
          </a:p>
          <a:p>
            <a:pPr indent="-342900" lvl="2" marL="1371600" rtl="0">
              <a:lnSpc>
                <a:spcPct val="150000"/>
              </a:lnSpc>
              <a:spcBef>
                <a:spcPts val="0"/>
              </a:spcBef>
              <a:buSzPct val="100000"/>
              <a:buChar char="■"/>
            </a:pPr>
            <a:r>
              <a:rPr lang="en" sz="1800"/>
              <a:t>Bootstrap</a:t>
            </a:r>
          </a:p>
          <a:p>
            <a:pPr indent="-342900" lvl="2" marL="1371600" rtl="0">
              <a:lnSpc>
                <a:spcPct val="150000"/>
              </a:lnSpc>
              <a:spcBef>
                <a:spcPts val="0"/>
              </a:spcBef>
              <a:buSzPct val="100000"/>
              <a:buChar char="■"/>
            </a:pPr>
            <a:r>
              <a:rPr lang="en" sz="1800"/>
              <a:t>jQuery, Various small libraries</a:t>
            </a:r>
          </a:p>
          <a:p>
            <a:pPr indent="-342900" lvl="1" marL="914400" rtl="0">
              <a:lnSpc>
                <a:spcPct val="150000"/>
              </a:lnSpc>
              <a:spcBef>
                <a:spcPts val="0"/>
              </a:spcBef>
              <a:buSzPct val="100000"/>
              <a:buChar char="○"/>
            </a:pPr>
            <a:r>
              <a:rPr b="1" lang="en" sz="1800"/>
              <a:t>Controller</a:t>
            </a:r>
          </a:p>
          <a:p>
            <a:pPr indent="-342900" lvl="2" marL="1371600" rtl="0">
              <a:lnSpc>
                <a:spcPct val="150000"/>
              </a:lnSpc>
              <a:spcBef>
                <a:spcPts val="0"/>
              </a:spcBef>
              <a:buSzPct val="100000"/>
              <a:buChar char="■"/>
            </a:pPr>
            <a:r>
              <a:rPr lang="en" sz="1800"/>
              <a:t>NodeJS, ExpressJS, SocketIO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Data Model</a:t>
            </a:r>
          </a:p>
        </p:txBody>
      </p:sp>
      <p:pic>
        <p:nvPicPr>
          <p:cNvPr id="121" name="Shape 121"/>
          <p:cNvPicPr preferRelativeResize="0"/>
          <p:nvPr/>
        </p:nvPicPr>
        <p:blipFill>
          <a:blip r:embed="rId3">
            <a:alphaModFix/>
          </a:blip>
          <a:stretch>
            <a:fillRect/>
          </a:stretch>
        </p:blipFill>
        <p:spPr>
          <a:xfrm>
            <a:off x="0" y="1238500"/>
            <a:ext cx="9143998" cy="3006450"/>
          </a:xfrm>
          <a:prstGeom prst="rect">
            <a:avLst/>
          </a:prstGeom>
          <a:noFill/>
          <a:ln>
            <a:noFill/>
          </a:ln>
        </p:spPr>
      </p:pic>
      <p:cxnSp>
        <p:nvCxnSpPr>
          <p:cNvPr id="122" name="Shape 122"/>
          <p:cNvCxnSpPr/>
          <p:nvPr/>
        </p:nvCxnSpPr>
        <p:spPr>
          <a:xfrm flipH="1" rot="-5400000">
            <a:off x="3603400" y="2764275"/>
            <a:ext cx="1638900" cy="237000"/>
          </a:xfrm>
          <a:prstGeom prst="bentConnector3">
            <a:avLst>
              <a:gd fmla="val 99393" name="adj1"/>
            </a:avLst>
          </a:prstGeom>
          <a:noFill/>
          <a:ln cap="flat" cmpd="sng" w="9525">
            <a:solidFill>
              <a:schemeClr val="dk2"/>
            </a:solidFill>
            <a:prstDash val="solid"/>
            <a:round/>
            <a:headEnd len="lg" w="lg" type="none"/>
            <a:tailEnd len="lg" w="lg" type="none"/>
          </a:ln>
        </p:spPr>
      </p:cxnSp>
      <p:sp>
        <p:nvSpPr>
          <p:cNvPr id="123" name="Shape 123"/>
          <p:cNvSpPr/>
          <p:nvPr/>
        </p:nvSpPr>
        <p:spPr>
          <a:xfrm>
            <a:off x="7424025" y="3020950"/>
            <a:ext cx="1719900" cy="1451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4" name="Shape 124"/>
          <p:cNvCxnSpPr/>
          <p:nvPr/>
        </p:nvCxnSpPr>
        <p:spPr>
          <a:xfrm rot="5400000">
            <a:off x="7048900" y="3070275"/>
            <a:ext cx="947700" cy="533100"/>
          </a:xfrm>
          <a:prstGeom prst="bentConnector3">
            <a:avLst>
              <a:gd fmla="val 98963" name="adj1"/>
            </a:avLst>
          </a:prstGeom>
          <a:noFill/>
          <a:ln cap="flat" cmpd="sng" w="9525">
            <a:solidFill>
              <a:schemeClr val="dk2"/>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graphicFrame>
        <p:nvGraphicFramePr>
          <p:cNvPr id="129" name="Shape 129"/>
          <p:cNvGraphicFramePr/>
          <p:nvPr/>
        </p:nvGraphicFramePr>
        <p:xfrm>
          <a:off x="311700" y="847650"/>
          <a:ext cx="3000000" cy="3000000"/>
        </p:xfrm>
        <a:graphic>
          <a:graphicData uri="http://schemas.openxmlformats.org/drawingml/2006/table">
            <a:tbl>
              <a:tblPr>
                <a:noFill/>
                <a:tableStyleId>{F5952B9A-5FEE-49B0-94ED-90EF2BD6A745}</a:tableStyleId>
              </a:tblPr>
              <a:tblGrid>
                <a:gridCol w="768325"/>
                <a:gridCol w="7531425"/>
              </a:tblGrid>
              <a:tr h="376300">
                <a:tc>
                  <a:txBody>
                    <a:bodyPr>
                      <a:noAutofit/>
                    </a:bodyPr>
                    <a:lstStyle/>
                    <a:p>
                      <a:pPr lvl="0" rtl="0">
                        <a:spcBef>
                          <a:spcPts val="0"/>
                        </a:spcBef>
                        <a:buNone/>
                      </a:pPr>
                      <a:r>
                        <a:rPr b="1" lang="en" sz="1800">
                          <a:latin typeface="Proxima Nova"/>
                          <a:ea typeface="Proxima Nova"/>
                          <a:cs typeface="Proxima Nova"/>
                          <a:sym typeface="Proxima Nova"/>
                        </a:rPr>
                        <a:t>Team</a:t>
                      </a:r>
                    </a:p>
                  </a:txBody>
                  <a:tcPr marT="63500" marB="63500" marR="63500" marL="63500"/>
                </a:tc>
                <a:tc>
                  <a:txBody>
                    <a:bodyPr>
                      <a:noAutofit/>
                    </a:bodyPr>
                    <a:lstStyle/>
                    <a:p>
                      <a:pPr lvl="0" rtl="0">
                        <a:spcBef>
                          <a:spcPts val="0"/>
                        </a:spcBef>
                        <a:buNone/>
                      </a:pPr>
                      <a:r>
                        <a:rPr lang="en" sz="1800">
                          <a:latin typeface="Proxima Nova"/>
                          <a:ea typeface="Proxima Nova"/>
                          <a:cs typeface="Proxima Nova"/>
                          <a:sym typeface="Proxima Nova"/>
                        </a:rPr>
                        <a:t>Landaverde, Lee, Rajagopal, Carducci, Pham</a:t>
                      </a:r>
                    </a:p>
                  </a:txBody>
                  <a:tcPr marT="63500" marB="63500" marR="63500" marL="63500"/>
                </a:tc>
              </a:tr>
            </a:tbl>
          </a:graphicData>
        </a:graphic>
      </p:graphicFrame>
      <p:sp>
        <p:nvSpPr>
          <p:cNvPr id="130" name="Shape 13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b="1" lang="en">
                <a:latin typeface="Proxima Nova"/>
                <a:ea typeface="Proxima Nova"/>
                <a:cs typeface="Proxima Nova"/>
                <a:sym typeface="Proxima Nova"/>
              </a:rPr>
              <a:t>Queued: Project Management Tool</a:t>
            </a:r>
          </a:p>
        </p:txBody>
      </p:sp>
      <p:sp>
        <p:nvSpPr>
          <p:cNvPr id="131" name="Shape 131"/>
          <p:cNvSpPr txBox="1"/>
          <p:nvPr>
            <p:ph idx="4294967295" type="body"/>
          </p:nvPr>
        </p:nvSpPr>
        <p:spPr>
          <a:xfrm>
            <a:off x="311700" y="1339325"/>
            <a:ext cx="3847800" cy="3338700"/>
          </a:xfrm>
          <a:prstGeom prst="rect">
            <a:avLst/>
          </a:prstGeom>
        </p:spPr>
        <p:txBody>
          <a:bodyPr anchorCtr="0" anchor="t" bIns="91425" lIns="91425" rIns="91425" tIns="91425">
            <a:noAutofit/>
          </a:bodyPr>
          <a:lstStyle/>
          <a:p>
            <a:pPr lvl="0" rtl="0">
              <a:spcBef>
                <a:spcPts val="0"/>
              </a:spcBef>
              <a:spcAft>
                <a:spcPts val="0"/>
              </a:spcAft>
              <a:buNone/>
            </a:pPr>
            <a:r>
              <a:rPr b="1" i="1" lang="en" sz="2000" u="sng">
                <a:solidFill>
                  <a:srgbClr val="000000"/>
                </a:solidFill>
                <a:latin typeface="Proxima Nova"/>
                <a:ea typeface="Proxima Nova"/>
                <a:cs typeface="Proxima Nova"/>
                <a:sym typeface="Proxima Nova"/>
              </a:rPr>
              <a:t>Features</a:t>
            </a:r>
          </a:p>
          <a:p>
            <a:pPr indent="0" lvl="0" marL="0" rtl="0">
              <a:lnSpc>
                <a:spcPct val="100000"/>
              </a:lnSpc>
              <a:spcBef>
                <a:spcPts val="0"/>
              </a:spcBef>
              <a:spcAft>
                <a:spcPts val="0"/>
              </a:spcAft>
              <a:buNone/>
            </a:pPr>
            <a:r>
              <a:t/>
            </a:r>
            <a:endParaRPr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Must haves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Create and manage users, projects, and stories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Manage story list (backlog, current, done, release)</a:t>
            </a:r>
          </a:p>
          <a:p>
            <a:pPr lvl="0" rtl="0">
              <a:lnSpc>
                <a:spcPct val="100000"/>
              </a:lnSpc>
              <a:spcBef>
                <a:spcPts val="0"/>
              </a:spcBef>
              <a:spcAft>
                <a:spcPts val="0"/>
              </a:spcAft>
              <a:buNone/>
            </a:pPr>
            <a:r>
              <a:t/>
            </a:r>
            <a:endParaRPr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Wants</a:t>
            </a:r>
          </a:p>
          <a:p>
            <a:pPr indent="-355600" lvl="0" marL="457200" rtl="0">
              <a:lnSpc>
                <a:spcPct val="100000"/>
              </a:lnSpc>
              <a:spcBef>
                <a:spcPts val="0"/>
              </a:spcBef>
              <a:spcAft>
                <a:spcPts val="0"/>
              </a:spcAft>
              <a:buClr>
                <a:srgbClr val="B7B7B7"/>
              </a:buClr>
              <a:buSzPct val="100000"/>
              <a:buFont typeface="Proxima Nova"/>
              <a:buChar char="●"/>
            </a:pPr>
            <a:r>
              <a:rPr lang="en" sz="2000">
                <a:solidFill>
                  <a:srgbClr val="B7B7B7"/>
                </a:solidFill>
                <a:latin typeface="Proxima Nova"/>
                <a:ea typeface="Proxima Nova"/>
                <a:cs typeface="Proxima Nova"/>
                <a:sym typeface="Proxima Nova"/>
              </a:rPr>
              <a:t>Manage iterations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Assign story type</a:t>
            </a:r>
          </a:p>
        </p:txBody>
      </p:sp>
      <p:sp>
        <p:nvSpPr>
          <p:cNvPr id="132" name="Shape 132"/>
          <p:cNvSpPr txBox="1"/>
          <p:nvPr>
            <p:ph idx="4294967295" type="body"/>
          </p:nvPr>
        </p:nvSpPr>
        <p:spPr>
          <a:xfrm>
            <a:off x="4159475" y="1339325"/>
            <a:ext cx="4267200" cy="3526500"/>
          </a:xfrm>
          <a:prstGeom prst="rect">
            <a:avLst/>
          </a:prstGeom>
        </p:spPr>
        <p:txBody>
          <a:bodyPr anchorCtr="0" anchor="t" bIns="91425" lIns="91425" rIns="91425" tIns="91425">
            <a:noAutofit/>
          </a:bodyPr>
          <a:lstStyle/>
          <a:p>
            <a:pPr indent="0" lvl="0" marL="0" rtl="0">
              <a:lnSpc>
                <a:spcPct val="100000"/>
              </a:lnSpc>
              <a:spcBef>
                <a:spcPts val="0"/>
              </a:spcBef>
              <a:spcAft>
                <a:spcPts val="0"/>
              </a:spcAft>
              <a:buNone/>
            </a:pPr>
            <a:r>
              <a:t/>
            </a:r>
            <a:endParaRPr b="1"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t/>
            </a:r>
            <a:endParaRPr b="1" sz="2000">
              <a:solidFill>
                <a:srgbClr val="000000"/>
              </a:solidFill>
              <a:latin typeface="Proxima Nova"/>
              <a:ea typeface="Proxima Nova"/>
              <a:cs typeface="Proxima Nova"/>
              <a:sym typeface="Proxima Nova"/>
            </a:endParaRPr>
          </a:p>
          <a:p>
            <a:pPr indent="0" lvl="0" marL="0" rtl="0">
              <a:lnSpc>
                <a:spcPct val="100000"/>
              </a:lnSpc>
              <a:spcBef>
                <a:spcPts val="0"/>
              </a:spcBef>
              <a:spcAft>
                <a:spcPts val="0"/>
              </a:spcAft>
              <a:buNone/>
            </a:pPr>
            <a:r>
              <a:rPr b="1" lang="en" sz="2000">
                <a:solidFill>
                  <a:srgbClr val="000000"/>
                </a:solidFill>
                <a:latin typeface="Proxima Nova"/>
                <a:ea typeface="Proxima Nova"/>
                <a:cs typeface="Proxima Nova"/>
                <a:sym typeface="Proxima Nova"/>
              </a:rPr>
              <a:t>Nice to haves</a:t>
            </a:r>
          </a:p>
          <a:p>
            <a:pPr indent="-355600" lvl="0" marL="457200" rtl="0">
              <a:lnSpc>
                <a:spcPct val="100000"/>
              </a:lnSpc>
              <a:spcBef>
                <a:spcPts val="0"/>
              </a:spcBef>
              <a:spcAft>
                <a:spcPts val="0"/>
              </a:spcAft>
              <a:buClr>
                <a:srgbClr val="000000"/>
              </a:buClr>
              <a:buSzPct val="100000"/>
              <a:buFont typeface="Proxima Nova"/>
              <a:buChar char="✓"/>
            </a:pPr>
            <a:r>
              <a:rPr lang="en" sz="2000">
                <a:solidFill>
                  <a:srgbClr val="000000"/>
                </a:solidFill>
                <a:latin typeface="Proxima Nova"/>
                <a:ea typeface="Proxima Nova"/>
                <a:cs typeface="Proxima Nova"/>
                <a:sym typeface="Proxima Nova"/>
              </a:rPr>
              <a:t>Multiple projects</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Search</a:t>
            </a:r>
          </a:p>
          <a:p>
            <a:pPr indent="-355600" lvl="0" marL="457200" rtl="0">
              <a:lnSpc>
                <a:spcPct val="100000"/>
              </a:lnSpc>
              <a:spcBef>
                <a:spcPts val="0"/>
              </a:spcBef>
              <a:spcAft>
                <a:spcPts val="0"/>
              </a:spcAft>
              <a:buClr>
                <a:srgbClr val="B7B7B7"/>
              </a:buClr>
              <a:buSzPct val="100000"/>
              <a:buFont typeface="Proxima Nova"/>
            </a:pPr>
            <a:r>
              <a:rPr lang="en" sz="2000">
                <a:solidFill>
                  <a:srgbClr val="B7B7B7"/>
                </a:solidFill>
                <a:latin typeface="Proxima Nova"/>
                <a:ea typeface="Proxima Nova"/>
                <a:cs typeface="Proxima Nova"/>
                <a:sym typeface="Proxima Nova"/>
              </a:rPr>
              <a:t>View progress, history, and stories by individual</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Prioritization via drag-and-drop</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View of user owned stories</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Email notification on due date</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Archive projects, stories</a:t>
            </a:r>
          </a:p>
          <a:p>
            <a:pPr indent="-355600" lvl="0" marL="457200" rtl="0">
              <a:lnSpc>
                <a:spcPct val="100000"/>
              </a:lnSpc>
              <a:spcBef>
                <a:spcPts val="0"/>
              </a:spcBef>
              <a:spcAft>
                <a:spcPts val="0"/>
              </a:spcAft>
              <a:buClr>
                <a:schemeClr val="accent2"/>
              </a:buClr>
              <a:buSzPct val="100000"/>
              <a:buFont typeface="Proxima Nova"/>
              <a:buChar char="✓"/>
            </a:pPr>
            <a:r>
              <a:rPr lang="en" sz="2000">
                <a:solidFill>
                  <a:schemeClr val="accent2"/>
                </a:solidFill>
                <a:latin typeface="Proxima Nova"/>
                <a:ea typeface="Proxima Nova"/>
                <a:cs typeface="Proxima Nova"/>
                <a:sym typeface="Proxima Nova"/>
              </a:rPr>
              <a:t>Scroll bar for lists</a:t>
            </a:r>
          </a:p>
          <a:p>
            <a:pPr lvl="0" rtl="0">
              <a:lnSpc>
                <a:spcPct val="100000"/>
              </a:lnSpc>
              <a:spcBef>
                <a:spcPts val="0"/>
              </a:spcBef>
              <a:spcAft>
                <a:spcPts val="0"/>
              </a:spcAft>
              <a:buNone/>
            </a:pPr>
            <a:r>
              <a:t/>
            </a:r>
            <a:endParaRPr sz="2000">
              <a:solidFill>
                <a:schemeClr val="accent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