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vml" ContentType="application/vnd.openxmlformats-officedocument.vmlDrawing"/>
  <Default Extension="rels" ContentType="application/vnd.openxmlformats-package.relationships+xml"/>
  <Default Extension="emf" ContentType="image/x-emf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800" r:id="rId2"/>
  </p:sldIdLst>
  <p:sldSz cx="9144000" cy="6858000" type="letter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43"/>
  </p:normalViewPr>
  <p:slideViewPr>
    <p:cSldViewPr snapToGrid="0">
      <p:cViewPr>
        <p:scale>
          <a:sx n="131" d="100"/>
          <a:sy n="131" d="100"/>
        </p:scale>
        <p:origin x="968" y="-448"/>
      </p:cViewPr>
      <p:guideLst>
        <p:guide orient="horz" pos="2448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792" tIns="46897" rIns="93792" bIns="46897" numCol="1" anchor="t" anchorCtr="0" compatLnSpc="1">
            <a:prstTxWarp prst="textNoShape">
              <a:avLst/>
            </a:prstTxWarp>
          </a:bodyPr>
          <a:lstStyle>
            <a:lvl1pPr defTabSz="938213">
              <a:defRPr sz="120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792" tIns="46897" rIns="93792" bIns="46897" numCol="1" anchor="t" anchorCtr="0" compatLnSpc="1">
            <a:prstTxWarp prst="textNoShape">
              <a:avLst/>
            </a:prstTxWarp>
          </a:bodyPr>
          <a:lstStyle>
            <a:lvl1pPr algn="r" defTabSz="938213">
              <a:defRPr sz="120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49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792" tIns="46897" rIns="93792" bIns="46897" numCol="1" anchor="b" anchorCtr="0" compatLnSpc="1">
            <a:prstTxWarp prst="textNoShape">
              <a:avLst/>
            </a:prstTxWarp>
          </a:bodyPr>
          <a:lstStyle>
            <a:lvl1pPr defTabSz="938213">
              <a:defRPr sz="120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792" tIns="46897" rIns="93792" bIns="46897" numCol="1" anchor="b" anchorCtr="0" compatLnSpc="1">
            <a:prstTxWarp prst="textNoShape">
              <a:avLst/>
            </a:prstTxWarp>
          </a:bodyPr>
          <a:lstStyle>
            <a:lvl1pPr algn="r" defTabSz="938213">
              <a:defRPr sz="1200" smtClean="0"/>
            </a:lvl1pPr>
          </a:lstStyle>
          <a:p>
            <a:pPr>
              <a:defRPr/>
            </a:pPr>
            <a:fld id="{1C849B3A-7202-42AB-BA37-E227E8E17F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453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4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74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33" tIns="45717" rIns="91433" bIns="45717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4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33" tIns="45717" rIns="91433" bIns="45717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 smtClean="0"/>
            </a:lvl1pPr>
          </a:lstStyle>
          <a:p>
            <a:pPr>
              <a:defRPr/>
            </a:pPr>
            <a:fld id="{9BE19BD1-8203-426F-9815-562F215F81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4038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8575303-0003-4861-8850-D4149BC71CCE}" type="slidenum">
              <a:rPr lang="en-US"/>
              <a:pPr/>
              <a:t>1</a:t>
            </a:fld>
            <a:endParaRPr lang="en-US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45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A40B5-12CC-4F1E-BEE2-F9FFD2D547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7B0468-0024-48C9-89E7-861982B7F6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4526FF-6E0B-4B19-8F8D-B50816142C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6DC8B5-9579-4E39-82D5-5BFD391F83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52E8A8-46F9-4C72-BABB-8CCE760BB9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D73395-8D57-4698-B579-43B545A40B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977E70-F374-4790-8096-609E692335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9089E5-0CC2-4630-9F6E-1E1591F410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82467F-2E9A-4DE6-A787-F58BC90DAE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76E56-97C8-4439-9374-3BCA53B87D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12C75E-9405-4A34-9DA8-697A823C72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14631A5-DB73-4AFB-B00A-FCE89B9CE6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MS PGothic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MS PGothic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MS PGothic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MS PGothic" pitchFamily="34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Microsoft_Word_97_-_2004_Document1.doc"/><Relationship Id="rId5" Type="http://schemas.openxmlformats.org/officeDocument/2006/relationships/image" Target="../media/image1.emf"/><Relationship Id="rId6" Type="http://schemas.openxmlformats.org/officeDocument/2006/relationships/oleObject" Target="../embeddings/Microsoft_Word_97_-_2004_Document2.doc"/><Relationship Id="rId7" Type="http://schemas.openxmlformats.org/officeDocument/2006/relationships/image" Target="../media/image2.emf"/><Relationship Id="rId8" Type="http://schemas.openxmlformats.org/officeDocument/2006/relationships/oleObject" Target="../embeddings/Microsoft_Word_97_-_2004_Document3.doc"/><Relationship Id="rId9" Type="http://schemas.openxmlformats.org/officeDocument/2006/relationships/image" Target="../media/image3.emf"/><Relationship Id="rId10" Type="http://schemas.openxmlformats.org/officeDocument/2006/relationships/oleObject" Target="../embeddings/Microsoft_Word_97_-_2004_Document4.doc"/><Relationship Id="rId11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Text Box 16"/>
          <p:cNvSpPr txBox="1">
            <a:spLocks noChangeArrowheads="1"/>
          </p:cNvSpPr>
          <p:nvPr/>
        </p:nvSpPr>
        <p:spPr bwMode="auto">
          <a:xfrm>
            <a:off x="8339251" y="198058"/>
            <a:ext cx="685800" cy="2555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91416" tIns="45708" rIns="91416" bIns="45708"/>
          <a:lstStyle/>
          <a:p>
            <a:endParaRPr lang="en-US" sz="600">
              <a:latin typeface="Arial" charset="0"/>
            </a:endParaRPr>
          </a:p>
        </p:txBody>
      </p:sp>
      <p:graphicFrame>
        <p:nvGraphicFramePr>
          <p:cNvPr id="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5925565"/>
              </p:ext>
            </p:extLst>
          </p:nvPr>
        </p:nvGraphicFramePr>
        <p:xfrm>
          <a:off x="7490026" y="488950"/>
          <a:ext cx="1590675" cy="345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5" name="Document" r:id="rId4" imgW="2585160" imgH="5576828" progId="Word.Document.8">
                  <p:embed/>
                </p:oleObj>
              </mc:Choice>
              <mc:Fallback>
                <p:oleObj name="Document" r:id="rId4" imgW="2585160" imgH="5576828" progId="Word.Document.8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0026" y="488950"/>
                        <a:ext cx="1590675" cy="345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" name="Rectangle 2"/>
          <p:cNvSpPr>
            <a:spLocks noChangeArrowheads="1"/>
          </p:cNvSpPr>
          <p:nvPr/>
        </p:nvSpPr>
        <p:spPr bwMode="auto">
          <a:xfrm>
            <a:off x="762000" y="1803400"/>
            <a:ext cx="3154363" cy="3175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lIns="92050" tIns="46026" rIns="92050" bIns="46026">
            <a:spAutoFit/>
          </a:bodyPr>
          <a:lstStyle/>
          <a:p>
            <a:pPr algn="ctr"/>
            <a:r>
              <a:rPr lang="en-US" sz="1400" b="1">
                <a:latin typeface="Arial" charset="0"/>
              </a:rPr>
              <a:t>PROJECT ACTIVITY</a:t>
            </a:r>
          </a:p>
        </p:txBody>
      </p:sp>
      <p:sp>
        <p:nvSpPr>
          <p:cNvPr id="1032" name="Rectangle 3"/>
          <p:cNvSpPr>
            <a:spLocks noChangeArrowheads="1"/>
          </p:cNvSpPr>
          <p:nvPr/>
        </p:nvSpPr>
        <p:spPr bwMode="auto">
          <a:xfrm>
            <a:off x="5335588" y="1752600"/>
            <a:ext cx="3154362" cy="3175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lIns="92050" tIns="46026" rIns="92050" bIns="46026">
            <a:spAutoFit/>
          </a:bodyPr>
          <a:lstStyle/>
          <a:p>
            <a:pPr algn="ctr"/>
            <a:r>
              <a:rPr lang="en-US" sz="1400" b="1">
                <a:latin typeface="Arial" charset="0"/>
              </a:rPr>
              <a:t>UPCOMING MILESTONES</a:t>
            </a:r>
          </a:p>
        </p:txBody>
      </p:sp>
      <p:sp>
        <p:nvSpPr>
          <p:cNvPr id="1033" name="Rectangle 4"/>
          <p:cNvSpPr>
            <a:spLocks noChangeArrowheads="1"/>
          </p:cNvSpPr>
          <p:nvPr/>
        </p:nvSpPr>
        <p:spPr bwMode="auto">
          <a:xfrm>
            <a:off x="762000" y="4565650"/>
            <a:ext cx="3154363" cy="3175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lIns="92050" tIns="46026" rIns="92050" bIns="46026">
            <a:spAutoFit/>
          </a:bodyPr>
          <a:lstStyle/>
          <a:p>
            <a:pPr algn="ctr"/>
            <a:r>
              <a:rPr lang="en-US" sz="1400" b="1" dirty="0">
                <a:latin typeface="Arial" charset="0"/>
              </a:rPr>
              <a:t> DECISIONS/CLARIFICATIONS</a:t>
            </a:r>
          </a:p>
        </p:txBody>
      </p:sp>
      <p:sp>
        <p:nvSpPr>
          <p:cNvPr id="1034" name="Rectangle 5"/>
          <p:cNvSpPr>
            <a:spLocks noChangeArrowheads="1"/>
          </p:cNvSpPr>
          <p:nvPr/>
        </p:nvSpPr>
        <p:spPr bwMode="auto">
          <a:xfrm>
            <a:off x="5349875" y="4556125"/>
            <a:ext cx="3154363" cy="3175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lIns="92050" tIns="46026" rIns="92050" bIns="46026">
            <a:spAutoFit/>
          </a:bodyPr>
          <a:lstStyle/>
          <a:p>
            <a:pPr algn="ctr"/>
            <a:r>
              <a:rPr lang="en-US" sz="1400" b="1">
                <a:latin typeface="Arial" charset="0"/>
              </a:rPr>
              <a:t> ISSUE / RISK MANAGEMENT</a:t>
            </a:r>
          </a:p>
        </p:txBody>
      </p:sp>
      <p:sp>
        <p:nvSpPr>
          <p:cNvPr id="1035" name="Line 6"/>
          <p:cNvSpPr>
            <a:spLocks noChangeShapeType="1"/>
          </p:cNvSpPr>
          <p:nvPr/>
        </p:nvSpPr>
        <p:spPr bwMode="auto">
          <a:xfrm>
            <a:off x="4570413" y="1720850"/>
            <a:ext cx="1587" cy="4918075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7" name="Text Box 8"/>
          <p:cNvSpPr txBox="1">
            <a:spLocks noChangeArrowheads="1"/>
          </p:cNvSpPr>
          <p:nvPr/>
        </p:nvSpPr>
        <p:spPr bwMode="auto">
          <a:xfrm>
            <a:off x="2498724" y="350838"/>
            <a:ext cx="4125811" cy="338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16" tIns="45708" rIns="91416" bIns="45708">
            <a:spAutoFit/>
          </a:bodyPr>
          <a:lstStyle/>
          <a:p>
            <a:r>
              <a:rPr lang="en-US" sz="1600" b="1" dirty="0" smtClean="0">
                <a:latin typeface="Arial" charset="0"/>
              </a:rPr>
              <a:t>PROJECT </a:t>
            </a:r>
            <a:r>
              <a:rPr lang="en-US" sz="1600" b="1" dirty="0">
                <a:latin typeface="Arial" charset="0"/>
              </a:rPr>
              <a:t>DELIVERABLES PROGRESS</a:t>
            </a:r>
          </a:p>
        </p:txBody>
      </p:sp>
      <p:sp>
        <p:nvSpPr>
          <p:cNvPr id="1039" name="Text Box 10"/>
          <p:cNvSpPr txBox="1">
            <a:spLocks noChangeArrowheads="1"/>
          </p:cNvSpPr>
          <p:nvPr/>
        </p:nvSpPr>
        <p:spPr bwMode="auto">
          <a:xfrm>
            <a:off x="7235825" y="239559"/>
            <a:ext cx="1092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16" tIns="45708" rIns="91416" bIns="45708">
            <a:spAutoFit/>
          </a:bodyPr>
          <a:lstStyle/>
          <a:p>
            <a:r>
              <a:rPr lang="en-US" sz="1000" b="1" dirty="0">
                <a:latin typeface="Arial" charset="0"/>
              </a:rPr>
              <a:t>ASSESSMENT </a:t>
            </a:r>
          </a:p>
        </p:txBody>
      </p:sp>
      <p:graphicFrame>
        <p:nvGraphicFramePr>
          <p:cNvPr id="102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7875701"/>
              </p:ext>
            </p:extLst>
          </p:nvPr>
        </p:nvGraphicFramePr>
        <p:xfrm>
          <a:off x="211138" y="581025"/>
          <a:ext cx="2600325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6" name="Document" r:id="rId6" imgW="2794000" imgH="1181100" progId="Word.Document.8">
                  <p:embed/>
                </p:oleObj>
              </mc:Choice>
              <mc:Fallback>
                <p:oleObj name="Document" r:id="rId6" imgW="2794000" imgH="1181100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138" y="581025"/>
                        <a:ext cx="2600325" cy="10922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0" name="Line 13"/>
          <p:cNvSpPr>
            <a:spLocks noChangeShapeType="1"/>
          </p:cNvSpPr>
          <p:nvPr/>
        </p:nvSpPr>
        <p:spPr bwMode="auto">
          <a:xfrm flipV="1">
            <a:off x="22225" y="4506913"/>
            <a:ext cx="909955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 flipV="1">
            <a:off x="35387" y="1704980"/>
            <a:ext cx="909955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2" name="AutoShape 15"/>
          <p:cNvSpPr>
            <a:spLocks noChangeArrowheads="1"/>
          </p:cNvSpPr>
          <p:nvPr/>
        </p:nvSpPr>
        <p:spPr bwMode="auto">
          <a:xfrm>
            <a:off x="8556625" y="277659"/>
            <a:ext cx="220663" cy="147637"/>
          </a:xfrm>
          <a:prstGeom prst="leftRightArrow">
            <a:avLst>
              <a:gd name="adj1" fmla="val 50000"/>
              <a:gd name="adj2" fmla="val 29893"/>
            </a:avLst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044" name="Text Box 18"/>
          <p:cNvSpPr txBox="1">
            <a:spLocks noChangeArrowheads="1"/>
          </p:cNvSpPr>
          <p:nvPr/>
        </p:nvSpPr>
        <p:spPr bwMode="auto">
          <a:xfrm>
            <a:off x="0" y="6634163"/>
            <a:ext cx="184150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08" tIns="45704" rIns="91408" bIns="45704">
            <a:spAutoFit/>
          </a:bodyPr>
          <a:lstStyle/>
          <a:p>
            <a:r>
              <a:rPr lang="en-US" sz="900">
                <a:latin typeface="Arial" charset="0"/>
              </a:rPr>
              <a:t> </a:t>
            </a:r>
            <a:endParaRPr lang="en-US" sz="1000">
              <a:latin typeface="Arial" charset="0"/>
            </a:endParaRPr>
          </a:p>
        </p:txBody>
      </p:sp>
      <p:sp>
        <p:nvSpPr>
          <p:cNvPr id="1045" name="Rectangle 19"/>
          <p:cNvSpPr>
            <a:spLocks noChangeArrowheads="1"/>
          </p:cNvSpPr>
          <p:nvPr/>
        </p:nvSpPr>
        <p:spPr bwMode="auto">
          <a:xfrm>
            <a:off x="66675" y="36513"/>
            <a:ext cx="907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2" rIns="91424" bIns="45712" anchor="ctr"/>
          <a:lstStyle/>
          <a:p>
            <a:r>
              <a:rPr lang="en-US" sz="1100" b="1" dirty="0">
                <a:solidFill>
                  <a:schemeClr val="tx2"/>
                </a:solidFill>
                <a:latin typeface="Arial" charset="0"/>
              </a:rPr>
              <a:t>Project:  </a:t>
            </a:r>
            <a:r>
              <a:rPr lang="el-GR" sz="1100" b="1" dirty="0" smtClean="0"/>
              <a:t>μ</a:t>
            </a:r>
            <a:r>
              <a:rPr lang="en-US" sz="1100" b="1" dirty="0" smtClean="0"/>
              <a:t>Project</a:t>
            </a:r>
            <a:r>
              <a:rPr lang="en-US" sz="1100" b="1" dirty="0" smtClean="0">
                <a:solidFill>
                  <a:schemeClr val="tx2"/>
                </a:solidFill>
                <a:latin typeface="Arial" charset="0"/>
              </a:rPr>
              <a:t>		Team Name:  </a:t>
            </a:r>
            <a:r>
              <a:rPr lang="en-US" sz="1100" b="1" dirty="0" err="1" smtClean="0">
                <a:solidFill>
                  <a:schemeClr val="tx2"/>
                </a:solidFill>
                <a:latin typeface="Arial" charset="0"/>
              </a:rPr>
              <a:t>OneTeam</a:t>
            </a:r>
            <a:r>
              <a:rPr lang="en-US" sz="1100" b="1" dirty="0" smtClean="0">
                <a:solidFill>
                  <a:schemeClr val="tx2"/>
                </a:solidFill>
                <a:latin typeface="Arial" charset="0"/>
              </a:rPr>
              <a:t>		Week </a:t>
            </a:r>
            <a:r>
              <a:rPr lang="en-US" sz="1100" b="1" dirty="0">
                <a:solidFill>
                  <a:schemeClr val="tx2"/>
                </a:solidFill>
                <a:latin typeface="Arial" charset="0"/>
              </a:rPr>
              <a:t>Ending</a:t>
            </a:r>
            <a:r>
              <a:rPr lang="en-US" sz="1100" b="1" dirty="0" smtClean="0">
                <a:solidFill>
                  <a:schemeClr val="tx2"/>
                </a:solidFill>
                <a:latin typeface="Arial" charset="0"/>
              </a:rPr>
              <a:t>:  </a:t>
            </a:r>
            <a:r>
              <a:rPr lang="en-US" sz="1100" b="1" dirty="0" smtClean="0">
                <a:solidFill>
                  <a:schemeClr val="tx2"/>
                </a:solidFill>
                <a:latin typeface="Arial" charset="0"/>
              </a:rPr>
              <a:t>2016-07-08</a:t>
            </a:r>
            <a:endParaRPr lang="en-US" sz="11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1046" name="Text Box 20"/>
          <p:cNvSpPr txBox="1">
            <a:spLocks noChangeArrowheads="1"/>
          </p:cNvSpPr>
          <p:nvPr/>
        </p:nvSpPr>
        <p:spPr bwMode="auto">
          <a:xfrm>
            <a:off x="0" y="2171700"/>
            <a:ext cx="4662488" cy="1446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4" tIns="45712" rIns="91424" bIns="45712">
            <a:spAutoFit/>
          </a:bodyPr>
          <a:lstStyle/>
          <a:p>
            <a:pPr marL="107950" indent="-107950" eaLnBrk="1" hangingPunct="1">
              <a:lnSpc>
                <a:spcPct val="50000"/>
              </a:lnSpc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800" b="1" dirty="0">
                <a:latin typeface="Arial" charset="0"/>
              </a:rPr>
              <a:t>Accomplishments since last update</a:t>
            </a:r>
            <a:r>
              <a:rPr lang="en-US" sz="800" b="1" dirty="0" smtClean="0">
                <a:latin typeface="Arial" charset="0"/>
              </a:rPr>
              <a:t>:</a:t>
            </a:r>
          </a:p>
          <a:p>
            <a:pPr marL="107950" indent="-107950" eaLnBrk="1" hangingPunct="1">
              <a:lnSpc>
                <a:spcPct val="50000"/>
              </a:lnSpc>
              <a:buClr>
                <a:schemeClr val="tx1"/>
              </a:buClr>
              <a:buSzPct val="70000"/>
              <a:buFont typeface="Wingdings" pitchFamily="2" charset="2"/>
              <a:buNone/>
            </a:pPr>
            <a:endParaRPr lang="en-US" sz="800" b="1" dirty="0">
              <a:latin typeface="Arial" charset="0"/>
            </a:endParaRPr>
          </a:p>
          <a:p>
            <a:pPr marL="107950" indent="-107950">
              <a:buFont typeface="Wingdings" pitchFamily="2" charset="2"/>
              <a:buChar char="ü"/>
            </a:pPr>
            <a:r>
              <a:rPr lang="en-GB" sz="800" dirty="0" smtClean="0">
                <a:latin typeface="Arial" charset="0"/>
              </a:rPr>
              <a:t>Dashboard </a:t>
            </a:r>
            <a:r>
              <a:rPr lang="en-GB" sz="800" dirty="0" smtClean="0">
                <a:latin typeface="Arial" charset="0"/>
              </a:rPr>
              <a:t>actively updates for Queued, </a:t>
            </a:r>
            <a:r>
              <a:rPr lang="en-GB" sz="800" dirty="0" err="1" smtClean="0">
                <a:latin typeface="Arial" charset="0"/>
              </a:rPr>
              <a:t>ChatNow</a:t>
            </a:r>
            <a:r>
              <a:rPr lang="en-GB" sz="800" dirty="0" smtClean="0">
                <a:latin typeface="Arial" charset="0"/>
              </a:rPr>
              <a:t>, and Bugs based on information</a:t>
            </a:r>
            <a:endParaRPr lang="en-GB" sz="800" dirty="0" smtClean="0">
              <a:latin typeface="Arial" charset="0"/>
            </a:endParaRPr>
          </a:p>
          <a:p>
            <a:pPr marL="107950" indent="-107950">
              <a:buFont typeface="Wingdings" pitchFamily="2" charset="2"/>
              <a:buChar char="ü"/>
            </a:pPr>
            <a:r>
              <a:rPr lang="en-GB" sz="800" dirty="0" smtClean="0">
                <a:latin typeface="Arial" charset="0"/>
              </a:rPr>
              <a:t>Queued </a:t>
            </a:r>
            <a:r>
              <a:rPr lang="en-GB" sz="800" dirty="0" smtClean="0">
                <a:latin typeface="Arial" charset="0"/>
              </a:rPr>
              <a:t>stories now maintain the drag-and-drop order</a:t>
            </a:r>
            <a:endParaRPr lang="en-GB" sz="800" dirty="0" smtClean="0">
              <a:latin typeface="Arial" charset="0"/>
            </a:endParaRPr>
          </a:p>
          <a:p>
            <a:pPr marL="107950" indent="-107950">
              <a:buFont typeface="Wingdings" pitchFamily="2" charset="2"/>
              <a:buChar char="ü"/>
            </a:pPr>
            <a:r>
              <a:rPr lang="en-GB" sz="800" dirty="0" smtClean="0">
                <a:latin typeface="Arial" charset="0"/>
              </a:rPr>
              <a:t>Queued </a:t>
            </a:r>
            <a:r>
              <a:rPr lang="en-GB" sz="800" dirty="0" smtClean="0">
                <a:latin typeface="Arial" charset="0"/>
              </a:rPr>
              <a:t>project view indicates which stories belong to you</a:t>
            </a:r>
          </a:p>
          <a:p>
            <a:pPr marL="107950" indent="-107950">
              <a:buFont typeface="Wingdings" pitchFamily="2" charset="2"/>
              <a:buChar char="ü"/>
            </a:pPr>
            <a:r>
              <a:rPr lang="en-GB" sz="800" dirty="0" smtClean="0">
                <a:latin typeface="Arial" charset="0"/>
              </a:rPr>
              <a:t>Queued send email notification on due date</a:t>
            </a:r>
          </a:p>
          <a:p>
            <a:pPr marL="107950" indent="-107950">
              <a:buFont typeface="Wingdings" pitchFamily="2" charset="2"/>
              <a:buChar char="ü"/>
            </a:pPr>
            <a:r>
              <a:rPr lang="en-GB" sz="800" dirty="0" smtClean="0">
                <a:latin typeface="Arial" charset="0"/>
              </a:rPr>
              <a:t>Queued supports archiving of projects and stories</a:t>
            </a:r>
          </a:p>
          <a:p>
            <a:pPr marL="107950" indent="-107950">
              <a:buFont typeface="Wingdings" pitchFamily="2" charset="2"/>
              <a:buChar char="ü"/>
            </a:pPr>
            <a:r>
              <a:rPr lang="en-GB" sz="800" dirty="0" smtClean="0">
                <a:latin typeface="Arial" charset="0"/>
              </a:rPr>
              <a:t>Queued stories now support markdown for description</a:t>
            </a:r>
          </a:p>
          <a:p>
            <a:pPr marL="107950" indent="-107950">
              <a:buFont typeface="Wingdings" pitchFamily="2" charset="2"/>
              <a:buChar char="ü"/>
            </a:pPr>
            <a:r>
              <a:rPr lang="en-GB" sz="800" dirty="0" smtClean="0">
                <a:latin typeface="Arial" charset="0"/>
              </a:rPr>
              <a:t>Queued project view page overhauled</a:t>
            </a:r>
            <a:endParaRPr lang="en-GB" sz="800" dirty="0" smtClean="0">
              <a:latin typeface="Arial" charset="0"/>
            </a:endParaRPr>
          </a:p>
          <a:p>
            <a:pPr marL="107950" indent="-107950">
              <a:buFont typeface="Wingdings" pitchFamily="2" charset="2"/>
              <a:buChar char="ü"/>
            </a:pPr>
            <a:r>
              <a:rPr lang="en-GB" sz="800" dirty="0" err="1" smtClean="0">
                <a:latin typeface="Arial" charset="0"/>
              </a:rPr>
              <a:t>ChatNow</a:t>
            </a:r>
            <a:r>
              <a:rPr lang="en-GB" sz="800" dirty="0" smtClean="0">
                <a:latin typeface="Arial" charset="0"/>
              </a:rPr>
              <a:t> </a:t>
            </a:r>
            <a:r>
              <a:rPr lang="en-GB" sz="800" dirty="0" smtClean="0">
                <a:latin typeface="Arial" charset="0"/>
              </a:rPr>
              <a:t>can handle archiving and un-archiving of channels</a:t>
            </a:r>
            <a:endParaRPr lang="en-GB" sz="800" dirty="0" smtClean="0">
              <a:latin typeface="Arial" charset="0"/>
            </a:endParaRPr>
          </a:p>
          <a:p>
            <a:pPr marL="107950" indent="-107950">
              <a:buFont typeface="Wingdings" pitchFamily="2" charset="2"/>
              <a:buChar char="ü"/>
            </a:pPr>
            <a:r>
              <a:rPr lang="en-GB" sz="800" dirty="0" err="1" smtClean="0">
                <a:latin typeface="Arial" charset="0"/>
              </a:rPr>
              <a:t>ChatNow</a:t>
            </a:r>
            <a:r>
              <a:rPr lang="en-GB" sz="800" dirty="0" smtClean="0">
                <a:latin typeface="Arial" charset="0"/>
              </a:rPr>
              <a:t> </a:t>
            </a:r>
            <a:r>
              <a:rPr lang="en-GB" sz="800" dirty="0" smtClean="0">
                <a:latin typeface="Arial" charset="0"/>
              </a:rPr>
              <a:t>displays online status of other users in dashboard</a:t>
            </a:r>
          </a:p>
          <a:p>
            <a:pPr marL="107950" indent="-107950">
              <a:buFont typeface="Wingdings" pitchFamily="2" charset="2"/>
              <a:buChar char="ü"/>
            </a:pPr>
            <a:r>
              <a:rPr lang="en-GB" sz="800" dirty="0" smtClean="0">
                <a:latin typeface="Arial" charset="0"/>
              </a:rPr>
              <a:t>Bugs supports filtering of issues based on various types</a:t>
            </a:r>
            <a:r>
              <a:rPr lang="en-GB" sz="800" dirty="0" smtClean="0">
                <a:latin typeface="Arial" charset="0"/>
              </a:rPr>
              <a:t>, titles, and assigned users</a:t>
            </a:r>
            <a:endParaRPr lang="en-GB" sz="800" dirty="0" smtClean="0">
              <a:latin typeface="Arial" charset="0"/>
            </a:endParaRPr>
          </a:p>
        </p:txBody>
      </p:sp>
      <p:graphicFrame>
        <p:nvGraphicFramePr>
          <p:cNvPr id="102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025276"/>
              </p:ext>
            </p:extLst>
          </p:nvPr>
        </p:nvGraphicFramePr>
        <p:xfrm>
          <a:off x="4618038" y="2287588"/>
          <a:ext cx="4383087" cy="216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7" name="Document" r:id="rId8" imgW="4432300" imgH="2197100" progId="Word.Document.8">
                  <p:embed/>
                </p:oleObj>
              </mc:Choice>
              <mc:Fallback>
                <p:oleObj name="Document" r:id="rId8" imgW="4432300" imgH="2197100" progId="Word.Document.8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8038" y="2287588"/>
                        <a:ext cx="4383087" cy="2168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7" name="Text Box 22"/>
          <p:cNvSpPr txBox="1">
            <a:spLocks noChangeArrowheads="1"/>
          </p:cNvSpPr>
          <p:nvPr/>
        </p:nvSpPr>
        <p:spPr bwMode="auto">
          <a:xfrm>
            <a:off x="0" y="4912095"/>
            <a:ext cx="4340225" cy="892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2" rIns="91424" bIns="45712">
            <a:spAutoFit/>
          </a:bodyPr>
          <a:lstStyle/>
          <a:p>
            <a:pPr marL="107950" indent="-107950">
              <a:spcBef>
                <a:spcPct val="50000"/>
              </a:spcBef>
            </a:pPr>
            <a:r>
              <a:rPr lang="en-US" sz="800" b="1" dirty="0">
                <a:latin typeface="Arial" charset="0"/>
              </a:rPr>
              <a:t>Decisions since last update</a:t>
            </a:r>
            <a:r>
              <a:rPr lang="en-US" sz="800" b="1" dirty="0" smtClean="0">
                <a:latin typeface="Arial" charset="0"/>
              </a:rPr>
              <a:t>:</a:t>
            </a:r>
          </a:p>
          <a:p>
            <a:pPr marL="107950" indent="-107950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800" b="1" dirty="0" smtClean="0">
                <a:latin typeface="Arial" charset="0"/>
              </a:rPr>
              <a:t>Dashboard </a:t>
            </a:r>
            <a:r>
              <a:rPr lang="en-US" sz="800" b="1" dirty="0" smtClean="0">
                <a:latin typeface="Arial" charset="0"/>
              </a:rPr>
              <a:t>will display projects to which you are a member, recent chat messages, and up to three bugs issues assigned to the user</a:t>
            </a:r>
            <a:endParaRPr lang="en-US" sz="800" b="1" dirty="0" smtClean="0">
              <a:latin typeface="Arial" charset="0"/>
            </a:endParaRPr>
          </a:p>
          <a:p>
            <a:pPr marL="107950" indent="-107950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800" b="1" dirty="0" smtClean="0">
                <a:latin typeface="Arial" charset="0"/>
              </a:rPr>
              <a:t>Email notification sent for queued story due date</a:t>
            </a:r>
          </a:p>
          <a:p>
            <a:pPr marL="107950" indent="-107950">
              <a:spcBef>
                <a:spcPct val="50000"/>
              </a:spcBef>
              <a:buFont typeface="Wingdings" pitchFamily="2" charset="2"/>
              <a:buChar char="ü"/>
            </a:pPr>
            <a:endParaRPr lang="en-US" sz="800" b="1" dirty="0" smtClean="0">
              <a:latin typeface="Arial" charset="0"/>
            </a:endParaRPr>
          </a:p>
        </p:txBody>
      </p:sp>
      <p:graphicFrame>
        <p:nvGraphicFramePr>
          <p:cNvPr id="1030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661414"/>
              </p:ext>
            </p:extLst>
          </p:nvPr>
        </p:nvGraphicFramePr>
        <p:xfrm>
          <a:off x="4564064" y="5192713"/>
          <a:ext cx="4437062" cy="145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8" name="Document" r:id="rId10" imgW="4406900" imgH="1447800" progId="Word.Document.8">
                  <p:embed/>
                </p:oleObj>
              </mc:Choice>
              <mc:Fallback>
                <p:oleObj name="Document" r:id="rId10" imgW="4406900" imgH="1447800" progId="Word.Document.8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4064" y="5192713"/>
                        <a:ext cx="4437062" cy="1454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" name="Text Box 24"/>
          <p:cNvSpPr txBox="1">
            <a:spLocks noChangeArrowheads="1"/>
          </p:cNvSpPr>
          <p:nvPr/>
        </p:nvSpPr>
        <p:spPr bwMode="auto">
          <a:xfrm>
            <a:off x="24606" y="6119294"/>
            <a:ext cx="4338638" cy="395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486" tIns="43243" rIns="86486" bIns="43243">
            <a:spAutoFit/>
          </a:bodyPr>
          <a:lstStyle/>
          <a:p>
            <a:pPr defTabSz="865188">
              <a:spcBef>
                <a:spcPct val="50000"/>
              </a:spcBef>
            </a:pPr>
            <a:r>
              <a:rPr lang="en-US" sz="800" b="1" dirty="0" smtClean="0">
                <a:latin typeface="Arial" pitchFamily="34" charset="0"/>
                <a:cs typeface="Arial" pitchFamily="34" charset="0"/>
              </a:rPr>
              <a:t>Major Comments:</a:t>
            </a:r>
          </a:p>
          <a:p>
            <a:pPr defTabSz="865188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800" dirty="0" smtClean="0">
                <a:latin typeface="Arial" pitchFamily="34" charset="0"/>
                <a:cs typeface="Arial" pitchFamily="34" charset="0"/>
              </a:rPr>
              <a:t>Sang-</a:t>
            </a:r>
            <a:r>
              <a:rPr lang="en-US" sz="800" dirty="0" err="1" smtClean="0">
                <a:latin typeface="Arial" pitchFamily="34" charset="0"/>
                <a:cs typeface="Arial" pitchFamily="34" charset="0"/>
              </a:rPr>
              <a:t>Joon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 Lee will take over as team leader for Iteration 3</a:t>
            </a:r>
          </a:p>
        </p:txBody>
      </p:sp>
      <p:sp>
        <p:nvSpPr>
          <p:cNvPr id="1049" name="AutoShape 25"/>
          <p:cNvSpPr>
            <a:spLocks noChangeArrowheads="1"/>
          </p:cNvSpPr>
          <p:nvPr/>
        </p:nvSpPr>
        <p:spPr bwMode="auto">
          <a:xfrm>
            <a:off x="8388350" y="1458759"/>
            <a:ext cx="139700" cy="149225"/>
          </a:xfrm>
          <a:prstGeom prst="upArrow">
            <a:avLst>
              <a:gd name="adj1" fmla="val 50000"/>
              <a:gd name="adj2" fmla="val 26705"/>
            </a:avLst>
          </a:prstGeom>
          <a:solidFill>
            <a:srgbClr val="3399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51" name="AutoShape 29"/>
          <p:cNvSpPr>
            <a:spLocks noChangeArrowheads="1"/>
          </p:cNvSpPr>
          <p:nvPr/>
        </p:nvSpPr>
        <p:spPr bwMode="auto">
          <a:xfrm>
            <a:off x="8388350" y="1231785"/>
            <a:ext cx="139700" cy="149225"/>
          </a:xfrm>
          <a:prstGeom prst="upArrow">
            <a:avLst>
              <a:gd name="adj1" fmla="val 50000"/>
              <a:gd name="adj2" fmla="val 26705"/>
            </a:avLst>
          </a:prstGeom>
          <a:solidFill>
            <a:srgbClr val="3399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52" name="AutoShape 31"/>
          <p:cNvSpPr>
            <a:spLocks noChangeArrowheads="1"/>
          </p:cNvSpPr>
          <p:nvPr/>
        </p:nvSpPr>
        <p:spPr bwMode="auto">
          <a:xfrm>
            <a:off x="8388350" y="274407"/>
            <a:ext cx="139700" cy="149225"/>
          </a:xfrm>
          <a:prstGeom prst="upArrow">
            <a:avLst>
              <a:gd name="adj1" fmla="val 50000"/>
              <a:gd name="adj2" fmla="val 26705"/>
            </a:avLst>
          </a:prstGeom>
          <a:solidFill>
            <a:srgbClr val="3399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53" name="AutoShape 38"/>
          <p:cNvSpPr>
            <a:spLocks noChangeArrowheads="1"/>
          </p:cNvSpPr>
          <p:nvPr/>
        </p:nvSpPr>
        <p:spPr bwMode="auto">
          <a:xfrm>
            <a:off x="8388350" y="1004772"/>
            <a:ext cx="139700" cy="149225"/>
          </a:xfrm>
          <a:prstGeom prst="upArrow">
            <a:avLst>
              <a:gd name="adj1" fmla="val 50000"/>
              <a:gd name="adj2" fmla="val 26705"/>
            </a:avLst>
          </a:prstGeom>
          <a:solidFill>
            <a:srgbClr val="3399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54" name="AutoShape 39"/>
          <p:cNvSpPr>
            <a:spLocks noChangeArrowheads="1"/>
          </p:cNvSpPr>
          <p:nvPr/>
        </p:nvSpPr>
        <p:spPr bwMode="auto">
          <a:xfrm>
            <a:off x="8834438" y="261707"/>
            <a:ext cx="144462" cy="160337"/>
          </a:xfrm>
          <a:prstGeom prst="downArrow">
            <a:avLst>
              <a:gd name="adj1" fmla="val 50000"/>
              <a:gd name="adj2" fmla="val 27747"/>
            </a:avLst>
          </a:pr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" name="AutoShape 31"/>
          <p:cNvSpPr>
            <a:spLocks noChangeArrowheads="1"/>
          </p:cNvSpPr>
          <p:nvPr/>
        </p:nvSpPr>
        <p:spPr bwMode="auto">
          <a:xfrm>
            <a:off x="8388350" y="761808"/>
            <a:ext cx="139700" cy="149225"/>
          </a:xfrm>
          <a:prstGeom prst="upArrow">
            <a:avLst>
              <a:gd name="adj1" fmla="val 50000"/>
              <a:gd name="adj2" fmla="val 26705"/>
            </a:avLst>
          </a:prstGeom>
          <a:solidFill>
            <a:srgbClr val="3399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22246</TotalTime>
  <Words>165</Words>
  <Application>Microsoft Macintosh PowerPoint</Application>
  <PresentationFormat>Letter Paper (8.5x11 in)</PresentationFormat>
  <Paragraphs>26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MS PGothic</vt:lpstr>
      <vt:lpstr>ＭＳ Ｐゴシック</vt:lpstr>
      <vt:lpstr>Times New Roman</vt:lpstr>
      <vt:lpstr>Wingdings</vt:lpstr>
      <vt:lpstr>Arial</vt:lpstr>
      <vt:lpstr>Blank Presentation</vt:lpstr>
      <vt:lpstr>Document</vt:lpstr>
      <vt:lpstr>Microsoft Word 97 - 2004 Document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Quad Project Template</dc:title>
  <dc:subject/>
  <dc:creator>Chris</dc:creator>
  <cp:keywords/>
  <dc:description/>
  <cp:lastModifiedBy>David Blair</cp:lastModifiedBy>
  <cp:revision>2606</cp:revision>
  <cp:lastPrinted>2004-06-21T15:02:46Z</cp:lastPrinted>
  <dcterms:created xsi:type="dcterms:W3CDTF">2002-01-02T20:29:55Z</dcterms:created>
  <dcterms:modified xsi:type="dcterms:W3CDTF">2016-07-08T22:32:55Z</dcterms:modified>
  <cp:category/>
</cp:coreProperties>
</file>