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
  </p:notesMasterIdLst>
  <p:sldIdLst>
    <p:sldId id="258" r:id="rId2"/>
    <p:sldId id="259" r:id="rId3"/>
    <p:sldId id="260" r:id="rId4"/>
    <p:sldId id="261" r:id="rId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6666658-D69C-464C-9D5F-2BDCA80E5B4A}">
  <a:tblStyle styleId="{06666658-D69C-464C-9D5F-2BDCA80E5B4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804421c854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804421c854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8046603d2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8046603d2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804421c854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804421c854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8046603d22_6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8046603d22_6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6.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168275" y="21238"/>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User Stories</a:t>
            </a:r>
            <a:endParaRPr/>
          </a:p>
        </p:txBody>
      </p:sp>
      <p:sp>
        <p:nvSpPr>
          <p:cNvPr id="73" name="Google Shape;73;p15"/>
          <p:cNvSpPr txBox="1">
            <a:spLocks noGrp="1"/>
          </p:cNvSpPr>
          <p:nvPr>
            <p:ph type="body" idx="1"/>
          </p:nvPr>
        </p:nvSpPr>
        <p:spPr>
          <a:xfrm>
            <a:off x="230250" y="775675"/>
            <a:ext cx="4949400" cy="3416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u="sng">
                <a:solidFill>
                  <a:srgbClr val="000000"/>
                </a:solidFill>
              </a:rPr>
              <a:t>Registration User Story (Sign up):</a:t>
            </a:r>
            <a:endParaRPr u="sng">
              <a:solidFill>
                <a:srgbClr val="000000"/>
              </a:solidFill>
            </a:endParaRPr>
          </a:p>
          <a:p>
            <a:pPr marL="0" lvl="0" indent="0" algn="just" rtl="0">
              <a:lnSpc>
                <a:spcPct val="100000"/>
              </a:lnSpc>
              <a:spcBef>
                <a:spcPts val="1600"/>
              </a:spcBef>
              <a:spcAft>
                <a:spcPts val="0"/>
              </a:spcAft>
              <a:buNone/>
            </a:pPr>
            <a:r>
              <a:rPr lang="en" sz="1300" b="1">
                <a:solidFill>
                  <a:srgbClr val="24292E"/>
                </a:solidFill>
              </a:rPr>
              <a:t>Scenario 1:  Unregistered User should see a link to user signup:</a:t>
            </a:r>
            <a:endParaRPr sz="1300" b="1">
              <a:solidFill>
                <a:srgbClr val="24292E"/>
              </a:solidFill>
            </a:endParaRPr>
          </a:p>
          <a:p>
            <a:pPr marL="0" lvl="0" indent="0" algn="just" rtl="0">
              <a:lnSpc>
                <a:spcPct val="100000"/>
              </a:lnSpc>
              <a:spcBef>
                <a:spcPts val="0"/>
              </a:spcBef>
              <a:spcAft>
                <a:spcPts val="0"/>
              </a:spcAft>
              <a:buNone/>
            </a:pPr>
            <a:r>
              <a:rPr lang="en" sz="1200">
                <a:solidFill>
                  <a:srgbClr val="24292E"/>
                </a:solidFill>
              </a:rPr>
              <a:t>Given  an unregistered user. When the user enters our website, a link to sign up as a user should be available for the user. Using either the “Get started icon” or  “Register” from Login/Sign up drop down menu, the user can access the link for sign up.</a:t>
            </a:r>
            <a:endParaRPr sz="1200">
              <a:solidFill>
                <a:srgbClr val="24292E"/>
              </a:solidFill>
            </a:endParaRPr>
          </a:p>
          <a:p>
            <a:pPr marL="0" lvl="0" indent="0" algn="just" rtl="0">
              <a:lnSpc>
                <a:spcPct val="100000"/>
              </a:lnSpc>
              <a:spcBef>
                <a:spcPts val="0"/>
              </a:spcBef>
              <a:spcAft>
                <a:spcPts val="0"/>
              </a:spcAft>
              <a:buNone/>
            </a:pPr>
            <a:endParaRPr sz="1200">
              <a:solidFill>
                <a:srgbClr val="24292E"/>
              </a:solidFill>
            </a:endParaRPr>
          </a:p>
          <a:p>
            <a:pPr marL="0" lvl="0" indent="0" algn="just" rtl="0">
              <a:lnSpc>
                <a:spcPct val="100000"/>
              </a:lnSpc>
              <a:spcBef>
                <a:spcPts val="0"/>
              </a:spcBef>
              <a:spcAft>
                <a:spcPts val="0"/>
              </a:spcAft>
              <a:buNone/>
            </a:pPr>
            <a:endParaRPr sz="1300" b="1">
              <a:solidFill>
                <a:srgbClr val="24292E"/>
              </a:solidFill>
            </a:endParaRPr>
          </a:p>
          <a:p>
            <a:pPr marL="0" lvl="0" indent="0" algn="just" rtl="0">
              <a:lnSpc>
                <a:spcPct val="100000"/>
              </a:lnSpc>
              <a:spcBef>
                <a:spcPts val="0"/>
              </a:spcBef>
              <a:spcAft>
                <a:spcPts val="0"/>
              </a:spcAft>
              <a:buNone/>
            </a:pPr>
            <a:r>
              <a:rPr lang="en" sz="1300" b="1">
                <a:solidFill>
                  <a:srgbClr val="24292E"/>
                </a:solidFill>
              </a:rPr>
              <a:t>Scenario 2: Unregistered User should see a registration form:</a:t>
            </a:r>
            <a:endParaRPr sz="1300" b="1">
              <a:solidFill>
                <a:srgbClr val="24292E"/>
              </a:solidFill>
            </a:endParaRPr>
          </a:p>
          <a:p>
            <a:pPr marL="0" lvl="0" indent="0" algn="just" rtl="0">
              <a:lnSpc>
                <a:spcPct val="100000"/>
              </a:lnSpc>
              <a:spcBef>
                <a:spcPts val="0"/>
              </a:spcBef>
              <a:spcAft>
                <a:spcPts val="0"/>
              </a:spcAft>
              <a:buNone/>
            </a:pPr>
            <a:r>
              <a:rPr lang="en" sz="1200">
                <a:solidFill>
                  <a:srgbClr val="24292E"/>
                </a:solidFill>
              </a:rPr>
              <a:t>Given  an unregistered user. When the user clicks on” </a:t>
            </a:r>
            <a:r>
              <a:rPr lang="en" sz="1200">
                <a:solidFill>
                  <a:schemeClr val="dk1"/>
                </a:solidFill>
              </a:rPr>
              <a:t>Don’t have an account?? Click below to Register”</a:t>
            </a:r>
            <a:r>
              <a:rPr lang="en" sz="1200">
                <a:solidFill>
                  <a:srgbClr val="24292E"/>
                </a:solidFill>
              </a:rPr>
              <a:t>, then the user should see a form allowing the user to sign up for our website. By clicking the register button below the  “ </a:t>
            </a:r>
            <a:r>
              <a:rPr lang="en" sz="1200">
                <a:solidFill>
                  <a:schemeClr val="dk1"/>
                </a:solidFill>
              </a:rPr>
              <a:t>Don’t have an account?? Click below to Register” prompt, the user can see the registration form.</a:t>
            </a:r>
            <a:endParaRPr/>
          </a:p>
        </p:txBody>
      </p:sp>
      <p:pic>
        <p:nvPicPr>
          <p:cNvPr id="74" name="Google Shape;74;p15"/>
          <p:cNvPicPr preferRelativeResize="0"/>
          <p:nvPr/>
        </p:nvPicPr>
        <p:blipFill rotWithShape="1">
          <a:blip r:embed="rId4">
            <a:alphaModFix/>
          </a:blip>
          <a:srcRect r="4141"/>
          <a:stretch/>
        </p:blipFill>
        <p:spPr>
          <a:xfrm>
            <a:off x="5534250" y="932375"/>
            <a:ext cx="3254575" cy="1703026"/>
          </a:xfrm>
          <a:prstGeom prst="rect">
            <a:avLst/>
          </a:prstGeom>
          <a:noFill/>
          <a:ln>
            <a:noFill/>
          </a:ln>
        </p:spPr>
      </p:pic>
      <p:pic>
        <p:nvPicPr>
          <p:cNvPr id="75" name="Google Shape;75;p15"/>
          <p:cNvPicPr preferRelativeResize="0"/>
          <p:nvPr/>
        </p:nvPicPr>
        <p:blipFill rotWithShape="1">
          <a:blip r:embed="rId5">
            <a:alphaModFix/>
          </a:blip>
          <a:srcRect r="13232"/>
          <a:stretch/>
        </p:blipFill>
        <p:spPr>
          <a:xfrm>
            <a:off x="5762850" y="2821425"/>
            <a:ext cx="2812400" cy="1650151"/>
          </a:xfrm>
          <a:prstGeom prst="rect">
            <a:avLst/>
          </a:prstGeom>
          <a:noFill/>
          <a:ln>
            <a:noFill/>
          </a:ln>
        </p:spPr>
      </p:pic>
      <p:pic>
        <p:nvPicPr>
          <p:cNvPr id="76" name="Google Shape;76;p15"/>
          <p:cNvPicPr preferRelativeResize="0"/>
          <p:nvPr/>
        </p:nvPicPr>
        <p:blipFill>
          <a:blip r:embed="rId6">
            <a:alphaModFix/>
          </a:blip>
          <a:stretch>
            <a:fillRect/>
          </a:stretch>
        </p:blipFill>
        <p:spPr>
          <a:xfrm>
            <a:off x="47400" y="37650"/>
            <a:ext cx="654450" cy="666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0"/>
        <p:cNvGrpSpPr/>
        <p:nvPr/>
      </p:nvGrpSpPr>
      <p:grpSpPr>
        <a:xfrm>
          <a:off x="0" y="0"/>
          <a:ext cx="0" cy="0"/>
          <a:chOff x="0" y="0"/>
          <a:chExt cx="0" cy="0"/>
        </a:xfrm>
      </p:grpSpPr>
      <p:sp>
        <p:nvSpPr>
          <p:cNvPr id="81" name="Google Shape;81;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a:t>
            </a:r>
            <a:endParaRPr/>
          </a:p>
        </p:txBody>
      </p:sp>
      <p:sp>
        <p:nvSpPr>
          <p:cNvPr id="82" name="Google Shape;82;p16"/>
          <p:cNvSpPr txBox="1">
            <a:spLocks noGrp="1"/>
          </p:cNvSpPr>
          <p:nvPr>
            <p:ph type="body" idx="1"/>
          </p:nvPr>
        </p:nvSpPr>
        <p:spPr>
          <a:xfrm>
            <a:off x="235500" y="423750"/>
            <a:ext cx="4969800" cy="453180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endParaRPr sz="1300" b="1">
              <a:solidFill>
                <a:srgbClr val="24292E"/>
              </a:solidFill>
              <a:highlight>
                <a:schemeClr val="lt1"/>
              </a:highlight>
            </a:endParaRPr>
          </a:p>
          <a:p>
            <a:pPr marL="0" lvl="0" indent="0" algn="just" rtl="0">
              <a:lnSpc>
                <a:spcPct val="100000"/>
              </a:lnSpc>
              <a:spcBef>
                <a:spcPts val="0"/>
              </a:spcBef>
              <a:spcAft>
                <a:spcPts val="0"/>
              </a:spcAft>
              <a:buNone/>
            </a:pPr>
            <a:endParaRPr sz="1300" b="1">
              <a:solidFill>
                <a:srgbClr val="24292E"/>
              </a:solidFill>
              <a:highlight>
                <a:schemeClr val="lt1"/>
              </a:highlight>
            </a:endParaRPr>
          </a:p>
          <a:p>
            <a:pPr marL="0" lvl="0" indent="0" algn="just" rtl="0">
              <a:lnSpc>
                <a:spcPct val="100000"/>
              </a:lnSpc>
              <a:spcBef>
                <a:spcPts val="0"/>
              </a:spcBef>
              <a:spcAft>
                <a:spcPts val="0"/>
              </a:spcAft>
              <a:buClr>
                <a:schemeClr val="dk1"/>
              </a:buClr>
              <a:buSzPts val="1100"/>
              <a:buFont typeface="Arial"/>
              <a:buNone/>
            </a:pPr>
            <a:r>
              <a:rPr lang="en" sz="1300" b="1">
                <a:solidFill>
                  <a:srgbClr val="24292E"/>
                </a:solidFill>
              </a:rPr>
              <a:t>Scenario 3: Unregistered User should receive confirmation email on signup:</a:t>
            </a:r>
            <a:endParaRPr sz="1300" b="1">
              <a:solidFill>
                <a:srgbClr val="24292E"/>
              </a:solidFill>
            </a:endParaRPr>
          </a:p>
          <a:p>
            <a:pPr marL="0" lvl="0" indent="0" algn="just" rtl="0">
              <a:lnSpc>
                <a:spcPct val="100000"/>
              </a:lnSpc>
              <a:spcBef>
                <a:spcPts val="0"/>
              </a:spcBef>
              <a:spcAft>
                <a:spcPts val="0"/>
              </a:spcAft>
              <a:buNone/>
            </a:pPr>
            <a:r>
              <a:rPr lang="en" sz="1200">
                <a:solidFill>
                  <a:srgbClr val="24292E"/>
                </a:solidFill>
              </a:rPr>
              <a:t>Given  an unregistered user. When the user fills out the sign up form  and clicks submit</a:t>
            </a:r>
            <a:r>
              <a:rPr lang="en" sz="1200">
                <a:solidFill>
                  <a:schemeClr val="dk1"/>
                </a:solidFill>
              </a:rPr>
              <a:t>,</a:t>
            </a:r>
            <a:r>
              <a:rPr lang="en" sz="1200">
                <a:solidFill>
                  <a:srgbClr val="24292E"/>
                </a:solidFill>
              </a:rPr>
              <a:t> then the user should receive a confirmation email with a link from Navigo that activates the user’s account. The following fields are to filled up by the user, in the registration form.</a:t>
            </a:r>
            <a:endParaRPr sz="1200">
              <a:solidFill>
                <a:srgbClr val="24292E"/>
              </a:solidFill>
            </a:endParaRPr>
          </a:p>
          <a:p>
            <a:pPr marL="457200" lvl="0" indent="-304800" algn="just" rtl="0">
              <a:lnSpc>
                <a:spcPct val="100000"/>
              </a:lnSpc>
              <a:spcBef>
                <a:spcPts val="0"/>
              </a:spcBef>
              <a:spcAft>
                <a:spcPts val="0"/>
              </a:spcAft>
              <a:buClr>
                <a:srgbClr val="24292E"/>
              </a:buClr>
              <a:buSzPts val="1200"/>
              <a:buChar char="❏"/>
            </a:pPr>
            <a:r>
              <a:rPr lang="en" sz="1200">
                <a:solidFill>
                  <a:srgbClr val="24292E"/>
                </a:solidFill>
              </a:rPr>
              <a:t>Username</a:t>
            </a:r>
            <a:endParaRPr sz="1200">
              <a:solidFill>
                <a:srgbClr val="24292E"/>
              </a:solidFill>
            </a:endParaRPr>
          </a:p>
          <a:p>
            <a:pPr marL="457200" lvl="0" indent="-304800" algn="just" rtl="0">
              <a:lnSpc>
                <a:spcPct val="100000"/>
              </a:lnSpc>
              <a:spcBef>
                <a:spcPts val="0"/>
              </a:spcBef>
              <a:spcAft>
                <a:spcPts val="0"/>
              </a:spcAft>
              <a:buClr>
                <a:srgbClr val="24292E"/>
              </a:buClr>
              <a:buSzPts val="1200"/>
              <a:buChar char="❏"/>
            </a:pPr>
            <a:r>
              <a:rPr lang="en" sz="1200">
                <a:solidFill>
                  <a:srgbClr val="24292E"/>
                </a:solidFill>
              </a:rPr>
              <a:t>First Name</a:t>
            </a:r>
            <a:endParaRPr sz="1200">
              <a:solidFill>
                <a:srgbClr val="24292E"/>
              </a:solidFill>
            </a:endParaRPr>
          </a:p>
          <a:p>
            <a:pPr marL="457200" lvl="0" indent="-304800" algn="just" rtl="0">
              <a:lnSpc>
                <a:spcPct val="100000"/>
              </a:lnSpc>
              <a:spcBef>
                <a:spcPts val="0"/>
              </a:spcBef>
              <a:spcAft>
                <a:spcPts val="0"/>
              </a:spcAft>
              <a:buClr>
                <a:srgbClr val="24292E"/>
              </a:buClr>
              <a:buSzPts val="1200"/>
              <a:buChar char="❏"/>
            </a:pPr>
            <a:r>
              <a:rPr lang="en" sz="1200">
                <a:solidFill>
                  <a:srgbClr val="24292E"/>
                </a:solidFill>
              </a:rPr>
              <a:t>Last Name,</a:t>
            </a:r>
            <a:endParaRPr sz="1200">
              <a:solidFill>
                <a:srgbClr val="24292E"/>
              </a:solidFill>
            </a:endParaRPr>
          </a:p>
          <a:p>
            <a:pPr marL="457200" lvl="0" indent="-304800" algn="just" rtl="0">
              <a:lnSpc>
                <a:spcPct val="100000"/>
              </a:lnSpc>
              <a:spcBef>
                <a:spcPts val="0"/>
              </a:spcBef>
              <a:spcAft>
                <a:spcPts val="0"/>
              </a:spcAft>
              <a:buClr>
                <a:srgbClr val="24292E"/>
              </a:buClr>
              <a:buSzPts val="1200"/>
              <a:buChar char="❏"/>
            </a:pPr>
            <a:r>
              <a:rPr lang="en" sz="1200">
                <a:solidFill>
                  <a:srgbClr val="24292E"/>
                </a:solidFill>
              </a:rPr>
              <a:t>E-Mail</a:t>
            </a:r>
            <a:endParaRPr sz="1200">
              <a:solidFill>
                <a:srgbClr val="24292E"/>
              </a:solidFill>
            </a:endParaRPr>
          </a:p>
          <a:p>
            <a:pPr marL="457200" lvl="0" indent="-304800" algn="just" rtl="0">
              <a:lnSpc>
                <a:spcPct val="100000"/>
              </a:lnSpc>
              <a:spcBef>
                <a:spcPts val="0"/>
              </a:spcBef>
              <a:spcAft>
                <a:spcPts val="0"/>
              </a:spcAft>
              <a:buClr>
                <a:srgbClr val="24292E"/>
              </a:buClr>
              <a:buSzPts val="1200"/>
              <a:buChar char="❏"/>
            </a:pPr>
            <a:r>
              <a:rPr lang="en" sz="1200">
                <a:solidFill>
                  <a:srgbClr val="24292E"/>
                </a:solidFill>
              </a:rPr>
              <a:t>Password (Strong Password with a minimum of 8 characters)</a:t>
            </a:r>
            <a:endParaRPr sz="1200">
              <a:solidFill>
                <a:srgbClr val="24292E"/>
              </a:solidFill>
            </a:endParaRPr>
          </a:p>
          <a:p>
            <a:pPr marL="0" lvl="0" indent="0" algn="just" rtl="0">
              <a:lnSpc>
                <a:spcPct val="100000"/>
              </a:lnSpc>
              <a:spcBef>
                <a:spcPts val="0"/>
              </a:spcBef>
              <a:spcAft>
                <a:spcPts val="0"/>
              </a:spcAft>
              <a:buClr>
                <a:schemeClr val="dk1"/>
              </a:buClr>
              <a:buSzPts val="1100"/>
              <a:buFont typeface="Arial"/>
              <a:buNone/>
            </a:pPr>
            <a:endParaRPr sz="1200">
              <a:solidFill>
                <a:srgbClr val="24292E"/>
              </a:solidFill>
            </a:endParaRPr>
          </a:p>
          <a:p>
            <a:pPr marL="0" lvl="0" indent="0" algn="just" rtl="0">
              <a:lnSpc>
                <a:spcPct val="100000"/>
              </a:lnSpc>
              <a:spcBef>
                <a:spcPts val="0"/>
              </a:spcBef>
              <a:spcAft>
                <a:spcPts val="0"/>
              </a:spcAft>
              <a:buClr>
                <a:schemeClr val="dk1"/>
              </a:buClr>
              <a:buSzPts val="1100"/>
              <a:buFont typeface="Arial"/>
              <a:buNone/>
            </a:pPr>
            <a:endParaRPr sz="1200">
              <a:solidFill>
                <a:srgbClr val="24292E"/>
              </a:solidFill>
            </a:endParaRPr>
          </a:p>
          <a:p>
            <a:pPr marL="0" lvl="0" indent="0" algn="just" rtl="0">
              <a:lnSpc>
                <a:spcPct val="100000"/>
              </a:lnSpc>
              <a:spcBef>
                <a:spcPts val="0"/>
              </a:spcBef>
              <a:spcAft>
                <a:spcPts val="0"/>
              </a:spcAft>
              <a:buClr>
                <a:schemeClr val="dk1"/>
              </a:buClr>
              <a:buSzPts val="1100"/>
              <a:buFont typeface="Arial"/>
              <a:buNone/>
            </a:pPr>
            <a:endParaRPr sz="1200">
              <a:solidFill>
                <a:srgbClr val="24292E"/>
              </a:solidFill>
            </a:endParaRPr>
          </a:p>
          <a:p>
            <a:pPr marL="0" lvl="0" indent="0" algn="just" rtl="0">
              <a:lnSpc>
                <a:spcPct val="100000"/>
              </a:lnSpc>
              <a:spcBef>
                <a:spcPts val="0"/>
              </a:spcBef>
              <a:spcAft>
                <a:spcPts val="0"/>
              </a:spcAft>
              <a:buClr>
                <a:schemeClr val="dk1"/>
              </a:buClr>
              <a:buSzPts val="1100"/>
              <a:buFont typeface="Arial"/>
              <a:buNone/>
            </a:pPr>
            <a:r>
              <a:rPr lang="en" sz="1300" b="1">
                <a:solidFill>
                  <a:srgbClr val="24292E"/>
                </a:solidFill>
              </a:rPr>
              <a:t>Scenario 4: Unregistered User should be able to activate user account:</a:t>
            </a:r>
            <a:endParaRPr sz="1300" b="1">
              <a:solidFill>
                <a:srgbClr val="24292E"/>
              </a:solidFill>
            </a:endParaRPr>
          </a:p>
          <a:p>
            <a:pPr marL="0" lvl="0" indent="0" algn="just" rtl="0">
              <a:lnSpc>
                <a:spcPct val="100000"/>
              </a:lnSpc>
              <a:spcBef>
                <a:spcPts val="0"/>
              </a:spcBef>
              <a:spcAft>
                <a:spcPts val="0"/>
              </a:spcAft>
              <a:buClr>
                <a:schemeClr val="dk1"/>
              </a:buClr>
              <a:buSzPts val="1100"/>
              <a:buFont typeface="Arial"/>
              <a:buNone/>
            </a:pPr>
            <a:r>
              <a:rPr lang="en" sz="1200">
                <a:solidFill>
                  <a:srgbClr val="24292E"/>
                </a:solidFill>
              </a:rPr>
              <a:t>Given  an unregistered user. When the user receives and activates the account confirmation link, the user should be able to have his account activated (registered account), through which he can use our services.</a:t>
            </a:r>
            <a:endParaRPr sz="1200">
              <a:solidFill>
                <a:srgbClr val="24292E"/>
              </a:solidFill>
            </a:endParaRPr>
          </a:p>
          <a:p>
            <a:pPr marL="0" lvl="0" indent="0" algn="just" rtl="0">
              <a:spcBef>
                <a:spcPts val="0"/>
              </a:spcBef>
              <a:spcAft>
                <a:spcPts val="1600"/>
              </a:spcAft>
              <a:buNone/>
            </a:pPr>
            <a:endParaRPr sz="1700"/>
          </a:p>
        </p:txBody>
      </p:sp>
      <p:pic>
        <p:nvPicPr>
          <p:cNvPr id="83" name="Google Shape;83;p16"/>
          <p:cNvPicPr preferRelativeResize="0"/>
          <p:nvPr/>
        </p:nvPicPr>
        <p:blipFill rotWithShape="1">
          <a:blip r:embed="rId4">
            <a:alphaModFix/>
          </a:blip>
          <a:srcRect l="1768" t="5401" r="7978"/>
          <a:stretch/>
        </p:blipFill>
        <p:spPr>
          <a:xfrm>
            <a:off x="5626775" y="627575"/>
            <a:ext cx="3138224" cy="2494625"/>
          </a:xfrm>
          <a:prstGeom prst="rect">
            <a:avLst/>
          </a:prstGeom>
          <a:noFill/>
          <a:ln>
            <a:noFill/>
          </a:ln>
        </p:spPr>
      </p:pic>
      <p:pic>
        <p:nvPicPr>
          <p:cNvPr id="84" name="Google Shape;84;p16"/>
          <p:cNvPicPr preferRelativeResize="0"/>
          <p:nvPr/>
        </p:nvPicPr>
        <p:blipFill rotWithShape="1">
          <a:blip r:embed="rId5">
            <a:alphaModFix/>
          </a:blip>
          <a:srcRect t="46265" r="8079"/>
          <a:stretch/>
        </p:blipFill>
        <p:spPr>
          <a:xfrm>
            <a:off x="5562199" y="3544475"/>
            <a:ext cx="3270099" cy="1001176"/>
          </a:xfrm>
          <a:prstGeom prst="rect">
            <a:avLst/>
          </a:prstGeom>
          <a:noFill/>
          <a:ln>
            <a:noFill/>
          </a:ln>
        </p:spPr>
      </p:pic>
      <p:pic>
        <p:nvPicPr>
          <p:cNvPr id="85" name="Google Shape;85;p16"/>
          <p:cNvPicPr preferRelativeResize="0"/>
          <p:nvPr/>
        </p:nvPicPr>
        <p:blipFill>
          <a:blip r:embed="rId6">
            <a:alphaModFix/>
          </a:blip>
          <a:stretch>
            <a:fillRect/>
          </a:stretch>
        </p:blipFill>
        <p:spPr>
          <a:xfrm>
            <a:off x="47400" y="37650"/>
            <a:ext cx="654450" cy="666125"/>
          </a:xfrm>
          <a:prstGeom prst="rect">
            <a:avLst/>
          </a:prstGeom>
          <a:noFill/>
          <a:ln>
            <a:noFill/>
          </a:ln>
        </p:spPr>
      </p:pic>
      <p:sp>
        <p:nvSpPr>
          <p:cNvPr id="86" name="Google Shape;86;p16"/>
          <p:cNvSpPr txBox="1">
            <a:spLocks noGrp="1"/>
          </p:cNvSpPr>
          <p:nvPr>
            <p:ph type="title"/>
          </p:nvPr>
        </p:nvSpPr>
        <p:spPr>
          <a:xfrm>
            <a:off x="168275" y="21238"/>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User Stories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0"/>
        <p:cNvGrpSpPr/>
        <p:nvPr/>
      </p:nvGrpSpPr>
      <p:grpSpPr>
        <a:xfrm>
          <a:off x="0" y="0"/>
          <a:ext cx="0" cy="0"/>
          <a:chOff x="0" y="0"/>
          <a:chExt cx="0" cy="0"/>
        </a:xfrm>
      </p:grpSpPr>
      <p:sp>
        <p:nvSpPr>
          <p:cNvPr id="91" name="Google Shape;91;p17"/>
          <p:cNvSpPr txBox="1">
            <a:spLocks noGrp="1"/>
          </p:cNvSpPr>
          <p:nvPr>
            <p:ph type="body" idx="1"/>
          </p:nvPr>
        </p:nvSpPr>
        <p:spPr>
          <a:xfrm>
            <a:off x="351225" y="703775"/>
            <a:ext cx="5337600" cy="3416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u="sng">
                <a:solidFill>
                  <a:srgbClr val="000000"/>
                </a:solidFill>
              </a:rPr>
              <a:t>Login Page User Story:</a:t>
            </a:r>
            <a:endParaRPr u="sng">
              <a:solidFill>
                <a:srgbClr val="000000"/>
              </a:solidFill>
            </a:endParaRPr>
          </a:p>
          <a:p>
            <a:pPr marL="0" lvl="0" indent="0" algn="just" rtl="0">
              <a:lnSpc>
                <a:spcPct val="100000"/>
              </a:lnSpc>
              <a:spcBef>
                <a:spcPts val="1600"/>
              </a:spcBef>
              <a:spcAft>
                <a:spcPts val="0"/>
              </a:spcAft>
              <a:buNone/>
            </a:pPr>
            <a:r>
              <a:rPr lang="en" sz="1400" b="1">
                <a:solidFill>
                  <a:srgbClr val="24292E"/>
                </a:solidFill>
              </a:rPr>
              <a:t>Scenario 1:  Registered User should be able to enter the login credentials on the login form:</a:t>
            </a:r>
            <a:endParaRPr sz="1400" b="1">
              <a:solidFill>
                <a:srgbClr val="24292E"/>
              </a:solidFill>
            </a:endParaRPr>
          </a:p>
          <a:p>
            <a:pPr marL="0" lvl="0" indent="0" algn="just" rtl="0">
              <a:lnSpc>
                <a:spcPct val="100000"/>
              </a:lnSpc>
              <a:spcBef>
                <a:spcPts val="0"/>
              </a:spcBef>
              <a:spcAft>
                <a:spcPts val="0"/>
              </a:spcAft>
              <a:buNone/>
            </a:pPr>
            <a:r>
              <a:rPr lang="en" sz="1300">
                <a:solidFill>
                  <a:srgbClr val="24292E"/>
                </a:solidFill>
              </a:rPr>
              <a:t>Given a Registered user. When the user enters our (Navigo) website, The user should see login screen with input data fields for </a:t>
            </a:r>
            <a:endParaRPr sz="1300">
              <a:solidFill>
                <a:srgbClr val="24292E"/>
              </a:solidFill>
            </a:endParaRPr>
          </a:p>
          <a:p>
            <a:pPr marL="457200" lvl="0" indent="-311150" algn="just" rtl="0">
              <a:lnSpc>
                <a:spcPct val="100000"/>
              </a:lnSpc>
              <a:spcBef>
                <a:spcPts val="0"/>
              </a:spcBef>
              <a:spcAft>
                <a:spcPts val="0"/>
              </a:spcAft>
              <a:buClr>
                <a:srgbClr val="24292E"/>
              </a:buClr>
              <a:buSzPts val="1300"/>
              <a:buChar char="❏"/>
            </a:pPr>
            <a:r>
              <a:rPr lang="en" sz="1300">
                <a:solidFill>
                  <a:srgbClr val="24292E"/>
                </a:solidFill>
              </a:rPr>
              <a:t>1) Username </a:t>
            </a:r>
            <a:endParaRPr sz="1300">
              <a:solidFill>
                <a:srgbClr val="24292E"/>
              </a:solidFill>
            </a:endParaRPr>
          </a:p>
          <a:p>
            <a:pPr marL="457200" lvl="0" indent="-311150" algn="just" rtl="0">
              <a:lnSpc>
                <a:spcPct val="100000"/>
              </a:lnSpc>
              <a:spcBef>
                <a:spcPts val="0"/>
              </a:spcBef>
              <a:spcAft>
                <a:spcPts val="0"/>
              </a:spcAft>
              <a:buClr>
                <a:srgbClr val="24292E"/>
              </a:buClr>
              <a:buSzPts val="1300"/>
              <a:buChar char="❏"/>
            </a:pPr>
            <a:r>
              <a:rPr lang="en" sz="1300">
                <a:solidFill>
                  <a:srgbClr val="24292E"/>
                </a:solidFill>
              </a:rPr>
              <a:t>2) Password</a:t>
            </a:r>
            <a:endParaRPr sz="1300">
              <a:solidFill>
                <a:srgbClr val="24292E"/>
              </a:solidFill>
            </a:endParaRPr>
          </a:p>
          <a:p>
            <a:pPr marL="457200" lvl="0" indent="0" algn="just" rtl="0">
              <a:lnSpc>
                <a:spcPct val="100000"/>
              </a:lnSpc>
              <a:spcBef>
                <a:spcPts val="0"/>
              </a:spcBef>
              <a:spcAft>
                <a:spcPts val="0"/>
              </a:spcAft>
              <a:buNone/>
            </a:pPr>
            <a:endParaRPr sz="1300">
              <a:solidFill>
                <a:srgbClr val="24292E"/>
              </a:solidFill>
            </a:endParaRPr>
          </a:p>
          <a:p>
            <a:pPr marL="0" lvl="0" indent="0" algn="just" rtl="0">
              <a:lnSpc>
                <a:spcPct val="100000"/>
              </a:lnSpc>
              <a:spcBef>
                <a:spcPts val="0"/>
              </a:spcBef>
              <a:spcAft>
                <a:spcPts val="0"/>
              </a:spcAft>
              <a:buNone/>
            </a:pPr>
            <a:endParaRPr sz="1300">
              <a:solidFill>
                <a:srgbClr val="24292E"/>
              </a:solidFill>
            </a:endParaRPr>
          </a:p>
          <a:p>
            <a:pPr marL="0" lvl="0" indent="0" algn="just" rtl="0">
              <a:lnSpc>
                <a:spcPct val="100000"/>
              </a:lnSpc>
              <a:spcBef>
                <a:spcPts val="0"/>
              </a:spcBef>
              <a:spcAft>
                <a:spcPts val="0"/>
              </a:spcAft>
              <a:buNone/>
            </a:pPr>
            <a:endParaRPr sz="1300">
              <a:solidFill>
                <a:srgbClr val="24292E"/>
              </a:solidFill>
            </a:endParaRPr>
          </a:p>
          <a:p>
            <a:pPr marL="0" lvl="0" indent="0" algn="just" rtl="0">
              <a:lnSpc>
                <a:spcPct val="100000"/>
              </a:lnSpc>
              <a:spcBef>
                <a:spcPts val="0"/>
              </a:spcBef>
              <a:spcAft>
                <a:spcPts val="0"/>
              </a:spcAft>
              <a:buNone/>
            </a:pPr>
            <a:endParaRPr sz="1300">
              <a:solidFill>
                <a:srgbClr val="24292E"/>
              </a:solidFill>
            </a:endParaRPr>
          </a:p>
          <a:p>
            <a:pPr marL="0" lvl="0" indent="0" algn="just" rtl="0">
              <a:lnSpc>
                <a:spcPct val="100000"/>
              </a:lnSpc>
              <a:spcBef>
                <a:spcPts val="0"/>
              </a:spcBef>
              <a:spcAft>
                <a:spcPts val="0"/>
              </a:spcAft>
              <a:buClr>
                <a:schemeClr val="dk1"/>
              </a:buClr>
              <a:buSzPts val="1100"/>
              <a:buFont typeface="Arial"/>
              <a:buNone/>
            </a:pPr>
            <a:r>
              <a:rPr lang="en" sz="1400" b="1">
                <a:solidFill>
                  <a:srgbClr val="24292E"/>
                </a:solidFill>
              </a:rPr>
              <a:t>Scenario 2:  Registered User should be able to successfully login with his correct credentials.</a:t>
            </a:r>
            <a:endParaRPr sz="1400" b="1">
              <a:solidFill>
                <a:srgbClr val="24292E"/>
              </a:solidFill>
            </a:endParaRPr>
          </a:p>
          <a:p>
            <a:pPr marL="0" lvl="0" indent="0" algn="just" rtl="0">
              <a:lnSpc>
                <a:spcPct val="100000"/>
              </a:lnSpc>
              <a:spcBef>
                <a:spcPts val="0"/>
              </a:spcBef>
              <a:spcAft>
                <a:spcPts val="0"/>
              </a:spcAft>
              <a:buClr>
                <a:schemeClr val="dk1"/>
              </a:buClr>
              <a:buSzPts val="1100"/>
              <a:buFont typeface="Arial"/>
              <a:buNone/>
            </a:pPr>
            <a:r>
              <a:rPr lang="en" sz="1300">
                <a:solidFill>
                  <a:srgbClr val="24292E"/>
                </a:solidFill>
              </a:rPr>
              <a:t>Given a Registered user. When the user, User should be able to successfully login using his correct username and password. He should also see a screen that displays “you are currently logged in as xyz”.</a:t>
            </a:r>
            <a:endParaRPr/>
          </a:p>
        </p:txBody>
      </p:sp>
      <p:pic>
        <p:nvPicPr>
          <p:cNvPr id="92" name="Google Shape;92;p17"/>
          <p:cNvPicPr preferRelativeResize="0"/>
          <p:nvPr/>
        </p:nvPicPr>
        <p:blipFill rotWithShape="1">
          <a:blip r:embed="rId4">
            <a:alphaModFix/>
          </a:blip>
          <a:srcRect l="13669" r="4134"/>
          <a:stretch/>
        </p:blipFill>
        <p:spPr>
          <a:xfrm>
            <a:off x="5995725" y="856175"/>
            <a:ext cx="2747226" cy="1997400"/>
          </a:xfrm>
          <a:prstGeom prst="rect">
            <a:avLst/>
          </a:prstGeom>
          <a:noFill/>
          <a:ln>
            <a:noFill/>
          </a:ln>
        </p:spPr>
      </p:pic>
      <p:pic>
        <p:nvPicPr>
          <p:cNvPr id="93" name="Google Shape;93;p17"/>
          <p:cNvPicPr preferRelativeResize="0"/>
          <p:nvPr/>
        </p:nvPicPr>
        <p:blipFill rotWithShape="1">
          <a:blip r:embed="rId5">
            <a:alphaModFix/>
          </a:blip>
          <a:srcRect l="10784" t="46103" r="18358"/>
          <a:stretch/>
        </p:blipFill>
        <p:spPr>
          <a:xfrm>
            <a:off x="5995725" y="3378200"/>
            <a:ext cx="2747225" cy="949825"/>
          </a:xfrm>
          <a:prstGeom prst="rect">
            <a:avLst/>
          </a:prstGeom>
          <a:noFill/>
          <a:ln>
            <a:noFill/>
          </a:ln>
        </p:spPr>
      </p:pic>
      <p:pic>
        <p:nvPicPr>
          <p:cNvPr id="94" name="Google Shape;94;p17"/>
          <p:cNvPicPr preferRelativeResize="0"/>
          <p:nvPr/>
        </p:nvPicPr>
        <p:blipFill>
          <a:blip r:embed="rId6">
            <a:alphaModFix/>
          </a:blip>
          <a:stretch>
            <a:fillRect/>
          </a:stretch>
        </p:blipFill>
        <p:spPr>
          <a:xfrm>
            <a:off x="47400" y="37650"/>
            <a:ext cx="654450" cy="666125"/>
          </a:xfrm>
          <a:prstGeom prst="rect">
            <a:avLst/>
          </a:prstGeom>
          <a:noFill/>
          <a:ln>
            <a:noFill/>
          </a:ln>
        </p:spPr>
      </p:pic>
      <p:sp>
        <p:nvSpPr>
          <p:cNvPr id="95" name="Google Shape;95;p17"/>
          <p:cNvSpPr txBox="1">
            <a:spLocks noGrp="1"/>
          </p:cNvSpPr>
          <p:nvPr>
            <p:ph type="title"/>
          </p:nvPr>
        </p:nvSpPr>
        <p:spPr>
          <a:xfrm>
            <a:off x="168275" y="21238"/>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User Stories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9"/>
        <p:cNvGrpSpPr/>
        <p:nvPr/>
      </p:nvGrpSpPr>
      <p:grpSpPr>
        <a:xfrm>
          <a:off x="0" y="0"/>
          <a:ext cx="0" cy="0"/>
          <a:chOff x="0" y="0"/>
          <a:chExt cx="0" cy="0"/>
        </a:xfrm>
      </p:grpSpPr>
      <p:sp>
        <p:nvSpPr>
          <p:cNvPr id="100" name="Google Shape;100;p18"/>
          <p:cNvSpPr txBox="1">
            <a:spLocks noGrp="1"/>
          </p:cNvSpPr>
          <p:nvPr>
            <p:ph type="body" idx="1"/>
          </p:nvPr>
        </p:nvSpPr>
        <p:spPr>
          <a:xfrm>
            <a:off x="187525" y="236750"/>
            <a:ext cx="5337600" cy="3416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endParaRPr u="sng">
              <a:solidFill>
                <a:srgbClr val="000000"/>
              </a:solidFill>
            </a:endParaRPr>
          </a:p>
          <a:p>
            <a:pPr marL="0" lvl="0" indent="0" algn="just" rtl="0">
              <a:lnSpc>
                <a:spcPct val="100000"/>
              </a:lnSpc>
              <a:spcBef>
                <a:spcPts val="1600"/>
              </a:spcBef>
              <a:spcAft>
                <a:spcPts val="0"/>
              </a:spcAft>
              <a:buNone/>
            </a:pPr>
            <a:endParaRPr sz="1400" b="1">
              <a:solidFill>
                <a:srgbClr val="24292E"/>
              </a:solidFill>
              <a:highlight>
                <a:srgbClr val="FFFFFF"/>
              </a:highlight>
            </a:endParaRPr>
          </a:p>
          <a:p>
            <a:pPr marL="0" lvl="0" indent="0" algn="just" rtl="0">
              <a:lnSpc>
                <a:spcPct val="100000"/>
              </a:lnSpc>
              <a:spcBef>
                <a:spcPts val="0"/>
              </a:spcBef>
              <a:spcAft>
                <a:spcPts val="0"/>
              </a:spcAft>
              <a:buNone/>
            </a:pPr>
            <a:r>
              <a:rPr lang="en" sz="1400" b="1">
                <a:solidFill>
                  <a:srgbClr val="24292E"/>
                </a:solidFill>
              </a:rPr>
              <a:t>Scenario 3:  Registered User should get a prompt if the user enters incorrect credentials.</a:t>
            </a:r>
            <a:endParaRPr sz="1400" b="1">
              <a:solidFill>
                <a:srgbClr val="24292E"/>
              </a:solidFill>
            </a:endParaRPr>
          </a:p>
          <a:p>
            <a:pPr marL="0" lvl="0" indent="0" algn="just" rtl="0">
              <a:lnSpc>
                <a:spcPct val="100000"/>
              </a:lnSpc>
              <a:spcBef>
                <a:spcPts val="0"/>
              </a:spcBef>
              <a:spcAft>
                <a:spcPts val="0"/>
              </a:spcAft>
              <a:buNone/>
            </a:pPr>
            <a:endParaRPr sz="1300">
              <a:solidFill>
                <a:srgbClr val="24292E"/>
              </a:solidFill>
            </a:endParaRPr>
          </a:p>
          <a:p>
            <a:pPr marL="0" lvl="0" indent="0" algn="just" rtl="0">
              <a:lnSpc>
                <a:spcPct val="100000"/>
              </a:lnSpc>
              <a:spcBef>
                <a:spcPts val="0"/>
              </a:spcBef>
              <a:spcAft>
                <a:spcPts val="0"/>
              </a:spcAft>
              <a:buNone/>
            </a:pPr>
            <a:r>
              <a:rPr lang="en" sz="1300">
                <a:solidFill>
                  <a:srgbClr val="24292E"/>
                </a:solidFill>
              </a:rPr>
              <a:t>Given a Registered user: When a user enters incorrect login credentials (username, password or both), our Navigo website should display a message the following message to the user, “The password you entered is incorrect. Lost your password?”. The user is notified about an unsuccessful login with this.</a:t>
            </a:r>
            <a:endParaRPr sz="1300">
              <a:solidFill>
                <a:srgbClr val="24292E"/>
              </a:solidFill>
            </a:endParaRPr>
          </a:p>
          <a:p>
            <a:pPr marL="0" lvl="0" indent="0" algn="just" rtl="0">
              <a:lnSpc>
                <a:spcPct val="100000"/>
              </a:lnSpc>
              <a:spcBef>
                <a:spcPts val="0"/>
              </a:spcBef>
              <a:spcAft>
                <a:spcPts val="0"/>
              </a:spcAft>
              <a:buNone/>
            </a:pPr>
            <a:r>
              <a:rPr lang="en" sz="1300">
                <a:solidFill>
                  <a:srgbClr val="24292E"/>
                </a:solidFill>
              </a:rPr>
              <a:t> </a:t>
            </a:r>
            <a:endParaRPr/>
          </a:p>
        </p:txBody>
      </p:sp>
      <p:pic>
        <p:nvPicPr>
          <p:cNvPr id="101" name="Google Shape;101;p18"/>
          <p:cNvPicPr preferRelativeResize="0"/>
          <p:nvPr/>
        </p:nvPicPr>
        <p:blipFill rotWithShape="1">
          <a:blip r:embed="rId4">
            <a:alphaModFix/>
          </a:blip>
          <a:srcRect l="5688" t="5039" r="2568" b="7624"/>
          <a:stretch/>
        </p:blipFill>
        <p:spPr>
          <a:xfrm>
            <a:off x="5912750" y="703775"/>
            <a:ext cx="2872151" cy="2753200"/>
          </a:xfrm>
          <a:prstGeom prst="rect">
            <a:avLst/>
          </a:prstGeom>
          <a:noFill/>
          <a:ln>
            <a:noFill/>
          </a:ln>
        </p:spPr>
      </p:pic>
      <p:pic>
        <p:nvPicPr>
          <p:cNvPr id="102" name="Google Shape;102;p18"/>
          <p:cNvPicPr preferRelativeResize="0"/>
          <p:nvPr/>
        </p:nvPicPr>
        <p:blipFill>
          <a:blip r:embed="rId5">
            <a:alphaModFix/>
          </a:blip>
          <a:stretch>
            <a:fillRect/>
          </a:stretch>
        </p:blipFill>
        <p:spPr>
          <a:xfrm>
            <a:off x="47400" y="37650"/>
            <a:ext cx="654450" cy="666125"/>
          </a:xfrm>
          <a:prstGeom prst="rect">
            <a:avLst/>
          </a:prstGeom>
          <a:noFill/>
          <a:ln>
            <a:noFill/>
          </a:ln>
        </p:spPr>
      </p:pic>
      <p:sp>
        <p:nvSpPr>
          <p:cNvPr id="103" name="Google Shape;103;p18"/>
          <p:cNvSpPr txBox="1">
            <a:spLocks noGrp="1"/>
          </p:cNvSpPr>
          <p:nvPr>
            <p:ph type="title"/>
          </p:nvPr>
        </p:nvSpPr>
        <p:spPr>
          <a:xfrm>
            <a:off x="187525" y="-12"/>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User Stories</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482</Words>
  <Application>Microsoft Office PowerPoint</Application>
  <PresentationFormat>On-screen Show (16:9)</PresentationFormat>
  <Paragraphs>43</Paragraphs>
  <Slides>4</Slides>
  <Notes>4</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4</vt:i4>
      </vt:variant>
    </vt:vector>
  </HeadingPairs>
  <TitlesOfParts>
    <vt:vector size="6" baseType="lpstr">
      <vt:lpstr>Arial</vt:lpstr>
      <vt:lpstr>Simple Light</vt:lpstr>
      <vt:lpstr>User Stories</vt:lpstr>
      <vt:lpstr> </vt:lpstr>
      <vt:lpstr>User Stories</vt:lpstr>
      <vt:lpstr>User Stories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reddy sai</dc:creator>
  <cp:lastModifiedBy>reddy sai</cp:lastModifiedBy>
  <cp:revision>2</cp:revision>
  <dcterms:modified xsi:type="dcterms:W3CDTF">2020-05-17T22:17:10Z</dcterms:modified>
</cp:coreProperties>
</file>