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jYYja7uR80ugVgEA4pDn/aB7UU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5"/>
          <p:cNvGrpSpPr/>
          <p:nvPr/>
        </p:nvGrpSpPr>
        <p:grpSpPr>
          <a:xfrm>
            <a:off x="0" y="490"/>
            <a:ext cx="5153705" cy="5134399"/>
            <a:chOff x="0" y="75"/>
            <a:chExt cx="5153705" cy="5152950"/>
          </a:xfrm>
        </p:grpSpPr>
        <p:sp>
          <p:nvSpPr>
            <p:cNvPr id="12" name="Google Shape;12;p15"/>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24"/>
          <p:cNvGrpSpPr/>
          <p:nvPr/>
        </p:nvGrpSpPr>
        <p:grpSpPr>
          <a:xfrm>
            <a:off x="4406400" y="0"/>
            <a:ext cx="4737600" cy="5143065"/>
            <a:chOff x="4406400" y="0"/>
            <a:chExt cx="4737600" cy="5143065"/>
          </a:xfrm>
        </p:grpSpPr>
        <p:sp>
          <p:nvSpPr>
            <p:cNvPr id="107" name="Google Shape;107;p2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16"/>
          <p:cNvGrpSpPr/>
          <p:nvPr/>
        </p:nvGrpSpPr>
        <p:grpSpPr>
          <a:xfrm>
            <a:off x="0" y="381001"/>
            <a:ext cx="1037850" cy="1016288"/>
            <a:chOff x="0" y="381001"/>
            <a:chExt cx="1037850" cy="1016288"/>
          </a:xfrm>
        </p:grpSpPr>
        <p:sp>
          <p:nvSpPr>
            <p:cNvPr id="21" name="Google Shape;21;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17"/>
          <p:cNvGrpSpPr/>
          <p:nvPr/>
        </p:nvGrpSpPr>
        <p:grpSpPr>
          <a:xfrm>
            <a:off x="4406400" y="0"/>
            <a:ext cx="4737600" cy="5143065"/>
            <a:chOff x="4406400" y="0"/>
            <a:chExt cx="4737600" cy="5143065"/>
          </a:xfrm>
        </p:grpSpPr>
        <p:sp>
          <p:nvSpPr>
            <p:cNvPr id="28" name="Google Shape;28;p1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8"/>
          <p:cNvGrpSpPr/>
          <p:nvPr/>
        </p:nvGrpSpPr>
        <p:grpSpPr>
          <a:xfrm>
            <a:off x="0" y="381001"/>
            <a:ext cx="1037850" cy="1016288"/>
            <a:chOff x="0" y="381001"/>
            <a:chExt cx="1037850" cy="1016288"/>
          </a:xfrm>
        </p:grpSpPr>
        <p:sp>
          <p:nvSpPr>
            <p:cNvPr id="50" name="Google Shape;50;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19"/>
          <p:cNvGrpSpPr/>
          <p:nvPr/>
        </p:nvGrpSpPr>
        <p:grpSpPr>
          <a:xfrm>
            <a:off x="0" y="381001"/>
            <a:ext cx="1037850" cy="1016288"/>
            <a:chOff x="0" y="381001"/>
            <a:chExt cx="1037850" cy="1016288"/>
          </a:xfrm>
        </p:grpSpPr>
        <p:sp>
          <p:nvSpPr>
            <p:cNvPr id="58" name="Google Shape;58;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20"/>
          <p:cNvGrpSpPr/>
          <p:nvPr/>
        </p:nvGrpSpPr>
        <p:grpSpPr>
          <a:xfrm>
            <a:off x="0" y="381001"/>
            <a:ext cx="1037850" cy="1016288"/>
            <a:chOff x="0" y="381001"/>
            <a:chExt cx="1037850" cy="1016288"/>
          </a:xfrm>
        </p:grpSpPr>
        <p:sp>
          <p:nvSpPr>
            <p:cNvPr id="64" name="Google Shape;64;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21"/>
          <p:cNvGrpSpPr/>
          <p:nvPr/>
        </p:nvGrpSpPr>
        <p:grpSpPr>
          <a:xfrm>
            <a:off x="4406400" y="0"/>
            <a:ext cx="4737600" cy="5143500"/>
            <a:chOff x="4406400" y="0"/>
            <a:chExt cx="4737600" cy="5143500"/>
          </a:xfrm>
        </p:grpSpPr>
        <p:sp>
          <p:nvSpPr>
            <p:cNvPr id="71" name="Google Shape;71;p2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2"/>
          <p:cNvGrpSpPr/>
          <p:nvPr/>
        </p:nvGrpSpPr>
        <p:grpSpPr>
          <a:xfrm>
            <a:off x="0" y="381001"/>
            <a:ext cx="1037850" cy="1016288"/>
            <a:chOff x="0" y="381001"/>
            <a:chExt cx="1037850" cy="1016288"/>
          </a:xfrm>
        </p:grpSpPr>
        <p:sp>
          <p:nvSpPr>
            <p:cNvPr id="93" name="Google Shape;93;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23"/>
          <p:cNvGrpSpPr/>
          <p:nvPr/>
        </p:nvGrpSpPr>
        <p:grpSpPr>
          <a:xfrm>
            <a:off x="0" y="4128572"/>
            <a:ext cx="698925" cy="684657"/>
            <a:chOff x="0" y="3785672"/>
            <a:chExt cx="698925" cy="684657"/>
          </a:xfrm>
        </p:grpSpPr>
        <p:sp>
          <p:nvSpPr>
            <p:cNvPr id="101" name="Google Shape;101;p23"/>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Indirapriyadarshini/Navigation-Application-with-AI-Pattern-and-Image-Recognition-"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thenextweb.com/artificial-intelligence/2018/07/18/a-beginners-guide-to-ai-computer-vision-and-image-recognition/" TargetMode="External"/><Relationship Id="rId10" Type="http://schemas.openxmlformats.org/officeDocument/2006/relationships/hyperlink" Target="https://imagga.com/blog/the-top-5-uses-of-image-recognition/" TargetMode="External"/><Relationship Id="rId13" Type="http://schemas.openxmlformats.org/officeDocument/2006/relationships/hyperlink" Target="https://sightcorp.com/knowledge-base/image-recognition/" TargetMode="External"/><Relationship Id="rId12" Type="http://schemas.openxmlformats.org/officeDocument/2006/relationships/hyperlink" Target="https://blog.logograb.com/applications-image-recognition-never-heard-of/"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indatalabs.com/blog/ai-image-recognition" TargetMode="External"/><Relationship Id="rId4" Type="http://schemas.openxmlformats.org/officeDocument/2006/relationships/hyperlink" Target="https://thenextweb.com/artificial-intelligence/2018/07/18/a-beginners-guide-to-ai-computer-vision-and-image-recognition/" TargetMode="External"/><Relationship Id="rId9" Type="http://schemas.openxmlformats.org/officeDocument/2006/relationships/hyperlink" Target="https://www.technologyreview.com/artificial-intelligence/" TargetMode="External"/><Relationship Id="rId5" Type="http://schemas.openxmlformats.org/officeDocument/2006/relationships/hyperlink" Target="https://marutitech.com/working-image-recognition/" TargetMode="External"/><Relationship Id="rId6" Type="http://schemas.openxmlformats.org/officeDocument/2006/relationships/hyperlink" Target="https://technical.ly/dc/2019/09/20/image-recognition-technology-artificial-intelligence/" TargetMode="External"/><Relationship Id="rId7" Type="http://schemas.openxmlformats.org/officeDocument/2006/relationships/hyperlink" Target="https://builtin.com/artificial-intelligence" TargetMode="External"/><Relationship Id="rId8" Type="http://schemas.openxmlformats.org/officeDocument/2006/relationships/hyperlink" Target="https://www.sas.com/en_us/insights/analytics/what-is-artificial-intellig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060300" y="147475"/>
            <a:ext cx="5874900" cy="178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b="1" lang="en">
                <a:latin typeface="Times New Roman"/>
                <a:ea typeface="Times New Roman"/>
                <a:cs typeface="Times New Roman"/>
                <a:sym typeface="Times New Roman"/>
              </a:rPr>
              <a:t>Navigation Application with AI (Pattern and Image Recognition)</a:t>
            </a:r>
            <a:endParaRPr b="1">
              <a:latin typeface="Times New Roman"/>
              <a:ea typeface="Times New Roman"/>
              <a:cs typeface="Times New Roman"/>
              <a:sym typeface="Times New Roman"/>
            </a:endParaRPr>
          </a:p>
        </p:txBody>
      </p:sp>
      <p:sp>
        <p:nvSpPr>
          <p:cNvPr id="135" name="Google Shape;135;p1"/>
          <p:cNvSpPr txBox="1"/>
          <p:nvPr>
            <p:ph idx="1" type="subTitle"/>
          </p:nvPr>
        </p:nvSpPr>
        <p:spPr>
          <a:xfrm>
            <a:off x="196650" y="3162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CS 691 - Computer Science Project 1</a:t>
            </a:r>
            <a:endParaRPr/>
          </a:p>
          <a:p>
            <a:pPr indent="0" lvl="0" marL="0" rtl="0" algn="l">
              <a:lnSpc>
                <a:spcPct val="100000"/>
              </a:lnSpc>
              <a:spcBef>
                <a:spcPts val="0"/>
              </a:spcBef>
              <a:spcAft>
                <a:spcPts val="0"/>
              </a:spcAft>
              <a:buSzPts val="1300"/>
              <a:buNone/>
            </a:pPr>
            <a:r>
              <a:t/>
            </a:r>
            <a:endParaRPr/>
          </a:p>
        </p:txBody>
      </p:sp>
      <p:sp>
        <p:nvSpPr>
          <p:cNvPr id="136" name="Google Shape;136;p1"/>
          <p:cNvSpPr txBox="1"/>
          <p:nvPr/>
        </p:nvSpPr>
        <p:spPr>
          <a:xfrm>
            <a:off x="118625" y="3532700"/>
            <a:ext cx="2654700" cy="18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Times New Roman"/>
                <a:ea typeface="Times New Roman"/>
                <a:cs typeface="Times New Roman"/>
                <a:sym typeface="Times New Roman"/>
              </a:rPr>
              <a:t>  Prof. Henry Wong</a:t>
            </a:r>
            <a:endParaRPr b="0"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Times New Roman"/>
              <a:ea typeface="Times New Roman"/>
              <a:cs typeface="Times New Roman"/>
              <a:sym typeface="Times New Roman"/>
            </a:endParaRPr>
          </a:p>
        </p:txBody>
      </p:sp>
      <p:sp>
        <p:nvSpPr>
          <p:cNvPr id="137" name="Google Shape;137;p1"/>
          <p:cNvSpPr txBox="1"/>
          <p:nvPr/>
        </p:nvSpPr>
        <p:spPr>
          <a:xfrm>
            <a:off x="249200" y="2831125"/>
            <a:ext cx="2187600" cy="3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Sprint 1 Deliverable :</a:t>
            </a:r>
            <a:endParaRPr b="1" i="0" sz="1400" u="none" cap="none" strike="noStrike">
              <a:solidFill>
                <a:schemeClr val="lt1"/>
              </a:solidFill>
              <a:latin typeface="Times New Roman"/>
              <a:ea typeface="Times New Roman"/>
              <a:cs typeface="Times New Roman"/>
              <a:sym typeface="Times New Roman"/>
            </a:endParaRPr>
          </a:p>
        </p:txBody>
      </p:sp>
      <p:sp>
        <p:nvSpPr>
          <p:cNvPr id="138" name="Google Shape;138;p1"/>
          <p:cNvSpPr txBox="1"/>
          <p:nvPr/>
        </p:nvSpPr>
        <p:spPr>
          <a:xfrm>
            <a:off x="5454275" y="2711050"/>
            <a:ext cx="3093300" cy="19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Group 1:</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a:t>
            </a: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Indira Priyadarshini (is13658n@pace.edu)</a:t>
            </a:r>
            <a:endParaRPr b="0"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Kartik Kannan (kk96691n@pace.edu)</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Sunil (sm12210n@pace.edu)</a:t>
            </a:r>
            <a:endParaRPr b="0"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Pranav (pk73658n@pace.edu)</a:t>
            </a:r>
            <a:endParaRPr b="0"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Bharath (sv90693n@pace.edu)</a:t>
            </a:r>
            <a:endParaRPr b="0" i="0" sz="1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Rahul</a:t>
            </a:r>
            <a:r>
              <a:rPr b="1" i="0" lang="en" sz="1400" u="none" cap="none" strike="noStrike">
                <a:solidFill>
                  <a:schemeClr val="lt1"/>
                </a:solidFill>
                <a:latin typeface="Times New Roman"/>
                <a:ea typeface="Times New Roman"/>
                <a:cs typeface="Times New Roman"/>
                <a:sym typeface="Times New Roman"/>
              </a:rPr>
              <a:t> </a:t>
            </a:r>
            <a:r>
              <a:rPr b="0" i="0" lang="en" sz="1200" u="none" cap="none" strike="noStrike">
                <a:solidFill>
                  <a:schemeClr val="lt1"/>
                </a:solidFill>
                <a:latin typeface="Times New Roman"/>
                <a:ea typeface="Times New Roman"/>
                <a:cs typeface="Times New Roman"/>
                <a:sym typeface="Times New Roman"/>
              </a:rPr>
              <a:t>(rs15193n@pace.edu)</a:t>
            </a:r>
            <a:endParaRPr b="0" i="0" sz="12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10"/>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35" name="Google Shape;235;p10"/>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6" name="Google Shape;236;p10"/>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37" name="Google Shape;237;p10"/>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Retrospective:</a:t>
            </a:r>
            <a:endParaRPr b="1" i="0" sz="4800" u="none" cap="none" strike="noStrike">
              <a:solidFill>
                <a:srgbClr val="000000"/>
              </a:solidFill>
              <a:latin typeface="Times New Roman"/>
              <a:ea typeface="Times New Roman"/>
              <a:cs typeface="Times New Roman"/>
              <a:sym typeface="Times New Roman"/>
            </a:endParaRPr>
          </a:p>
        </p:txBody>
      </p:sp>
      <p:sp>
        <p:nvSpPr>
          <p:cNvPr id="238" name="Google Shape;238;p10"/>
          <p:cNvSpPr txBox="1"/>
          <p:nvPr/>
        </p:nvSpPr>
        <p:spPr>
          <a:xfrm>
            <a:off x="374850" y="1394275"/>
            <a:ext cx="83943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22222"/>
                </a:solidFill>
                <a:highlight>
                  <a:srgbClr val="FFFFFF"/>
                </a:highlight>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p:txBody>
      </p:sp>
      <p:sp>
        <p:nvSpPr>
          <p:cNvPr id="239" name="Google Shape;239;p10"/>
          <p:cNvSpPr txBox="1"/>
          <p:nvPr/>
        </p:nvSpPr>
        <p:spPr>
          <a:xfrm>
            <a:off x="790925" y="1402700"/>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rgbClr val="000000"/>
                </a:solidFill>
                <a:highlight>
                  <a:schemeClr val="lt2"/>
                </a:highlight>
                <a:latin typeface="Times New Roman"/>
                <a:ea typeface="Times New Roman"/>
                <a:cs typeface="Times New Roman"/>
                <a:sym typeface="Times New Roman"/>
              </a:rPr>
              <a:t>What’s working well?</a:t>
            </a:r>
            <a:endParaRPr b="1" i="0" sz="1800" u="sng" cap="none" strike="noStrike">
              <a:solidFill>
                <a:srgbClr val="000000"/>
              </a:solidFill>
              <a:highlight>
                <a:schemeClr val="lt2"/>
              </a:highlight>
              <a:latin typeface="Times New Roman"/>
              <a:ea typeface="Times New Roman"/>
              <a:cs typeface="Times New Roman"/>
              <a:sym typeface="Times New Roman"/>
            </a:endParaRPr>
          </a:p>
        </p:txBody>
      </p:sp>
      <p:sp>
        <p:nvSpPr>
          <p:cNvPr id="240" name="Google Shape;240;p10"/>
          <p:cNvSpPr txBox="1"/>
          <p:nvPr/>
        </p:nvSpPr>
        <p:spPr>
          <a:xfrm>
            <a:off x="6622200" y="-77950"/>
            <a:ext cx="2826600" cy="4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Project: Navigation Application</a:t>
            </a:r>
            <a:endParaRPr b="0" i="0" sz="1400" u="none" cap="none" strike="noStrike">
              <a:solidFill>
                <a:srgbClr val="000000"/>
              </a:solidFill>
              <a:latin typeface="Times New Roman"/>
              <a:ea typeface="Times New Roman"/>
              <a:cs typeface="Times New Roman"/>
              <a:sym typeface="Times New Roman"/>
            </a:endParaRPr>
          </a:p>
        </p:txBody>
      </p:sp>
      <p:sp>
        <p:nvSpPr>
          <p:cNvPr id="241" name="Google Shape;241;p10"/>
          <p:cNvSpPr txBox="1"/>
          <p:nvPr/>
        </p:nvSpPr>
        <p:spPr>
          <a:xfrm>
            <a:off x="128600" y="2314575"/>
            <a:ext cx="5290500" cy="269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2" name="Google Shape;242;p10"/>
          <p:cNvSpPr txBox="1"/>
          <p:nvPr/>
        </p:nvSpPr>
        <p:spPr>
          <a:xfrm>
            <a:off x="0" y="1928825"/>
            <a:ext cx="3368400" cy="275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3" name="Google Shape;243;p10"/>
          <p:cNvSpPr txBox="1"/>
          <p:nvPr/>
        </p:nvSpPr>
        <p:spPr>
          <a:xfrm>
            <a:off x="685800" y="1928825"/>
            <a:ext cx="4129500" cy="3017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22222"/>
              </a:buClr>
              <a:buSzPts val="1400"/>
              <a:buFont typeface="Times New Roman"/>
              <a:buChar char="●"/>
            </a:pPr>
            <a:r>
              <a:rPr b="0" i="0" lang="en" sz="1400" u="none" cap="none" strike="noStrike">
                <a:solidFill>
                  <a:srgbClr val="222222"/>
                </a:solidFill>
                <a:highlight>
                  <a:srgbClr val="FFFFFF"/>
                </a:highlight>
                <a:latin typeface="Times New Roman"/>
                <a:ea typeface="Times New Roman"/>
                <a:cs typeface="Times New Roman"/>
                <a:sym typeface="Times New Roman"/>
              </a:rPr>
              <a:t>We as a team, have planned to keep it an objective to finish and produce what was expected (Sprint1). </a:t>
            </a:r>
            <a:endParaRPr b="0" i="0" sz="1400" u="none" cap="none" strike="noStrike">
              <a:solidFill>
                <a:srgbClr val="222222"/>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highlight>
                  <a:srgbClr val="FFFFFF"/>
                </a:highlight>
                <a:latin typeface="Times New Roman"/>
                <a:ea typeface="Times New Roman"/>
                <a:cs typeface="Times New Roman"/>
                <a:sym typeface="Times New Roman"/>
              </a:rPr>
              <a:t>We are all on the same page with the work being done. </a:t>
            </a:r>
            <a:endParaRPr b="0" i="0" sz="1400" u="none" cap="none" strike="noStrike">
              <a:solidFill>
                <a:srgbClr val="000000"/>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highlight>
                  <a:srgbClr val="FFFFFF"/>
                </a:highlight>
                <a:latin typeface="Times New Roman"/>
                <a:ea typeface="Times New Roman"/>
                <a:cs typeface="Times New Roman"/>
                <a:sym typeface="Times New Roman"/>
              </a:rPr>
              <a:t>We frequently try to communicate to discuss about the project and the advancements. </a:t>
            </a:r>
            <a:endParaRPr b="0" i="0" sz="1400" u="none" cap="none" strike="noStrike">
              <a:solidFill>
                <a:srgbClr val="000000"/>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highlight>
                  <a:srgbClr val="FFFFFF"/>
                </a:highlight>
                <a:latin typeface="Times New Roman"/>
                <a:ea typeface="Times New Roman"/>
                <a:cs typeface="Times New Roman"/>
                <a:sym typeface="Times New Roman"/>
              </a:rPr>
              <a:t>We are all planning to update the github catalog with our updates. </a:t>
            </a:r>
            <a:endParaRPr b="0" i="0" sz="1400" u="none" cap="none" strike="noStrike">
              <a:solidFill>
                <a:srgbClr val="000000"/>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highlight>
                  <a:srgbClr val="FFFFFF"/>
                </a:highlight>
                <a:latin typeface="Times New Roman"/>
                <a:ea typeface="Times New Roman"/>
                <a:cs typeface="Times New Roman"/>
                <a:sym typeface="Times New Roman"/>
              </a:rPr>
              <a:t>We were able to successfully finish the week 1 work of our project schedule.</a:t>
            </a:r>
            <a:endParaRPr b="0" i="0" sz="14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p:txBody>
      </p:sp>
      <p:sp>
        <p:nvSpPr>
          <p:cNvPr id="244" name="Google Shape;244;p10"/>
          <p:cNvSpPr txBox="1"/>
          <p:nvPr/>
        </p:nvSpPr>
        <p:spPr>
          <a:xfrm>
            <a:off x="4733300" y="1348563"/>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rgbClr val="333333"/>
                </a:solidFill>
                <a:highlight>
                  <a:schemeClr val="lt2"/>
                </a:highlight>
                <a:latin typeface="Times New Roman"/>
                <a:ea typeface="Times New Roman"/>
                <a:cs typeface="Times New Roman"/>
                <a:sym typeface="Times New Roman"/>
              </a:rPr>
              <a:t>How could we improve</a:t>
            </a:r>
            <a:r>
              <a:rPr b="0" i="0" lang="en" sz="1800" u="sng" cap="none" strike="noStrike">
                <a:solidFill>
                  <a:srgbClr val="333333"/>
                </a:solidFill>
                <a:highlight>
                  <a:schemeClr val="lt2"/>
                </a:highlight>
                <a:latin typeface="Times New Roman"/>
                <a:ea typeface="Times New Roman"/>
                <a:cs typeface="Times New Roman"/>
                <a:sym typeface="Times New Roman"/>
              </a:rPr>
              <a:t>?</a:t>
            </a:r>
            <a:endParaRPr b="0" i="0" sz="1800" u="sng" cap="none" strike="noStrike">
              <a:solidFill>
                <a:srgbClr val="000000"/>
              </a:solidFill>
              <a:highlight>
                <a:schemeClr val="lt2"/>
              </a:highlight>
              <a:latin typeface="Times New Roman"/>
              <a:ea typeface="Times New Roman"/>
              <a:cs typeface="Times New Roman"/>
              <a:sym typeface="Times New Roman"/>
            </a:endParaRPr>
          </a:p>
        </p:txBody>
      </p:sp>
      <p:sp>
        <p:nvSpPr>
          <p:cNvPr id="245" name="Google Shape;245;p10"/>
          <p:cNvSpPr txBox="1"/>
          <p:nvPr/>
        </p:nvSpPr>
        <p:spPr>
          <a:xfrm>
            <a:off x="5327200" y="2268075"/>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46" name="Google Shape;246;p10"/>
          <p:cNvSpPr txBox="1"/>
          <p:nvPr/>
        </p:nvSpPr>
        <p:spPr>
          <a:xfrm>
            <a:off x="4756925" y="1889475"/>
            <a:ext cx="4354500" cy="251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Times New Roman"/>
                <a:ea typeface="Times New Roman"/>
                <a:cs typeface="Times New Roman"/>
                <a:sym typeface="Times New Roman"/>
              </a:rPr>
              <a:t>We would like to improve our team communication methods as we had issues regarding communication at the beginning of the class after adding new member. We would also like to improve our planning and be up to date with updates on the project. We plan on improving by</a:t>
            </a:r>
            <a:endParaRPr b="0" i="0" sz="1400" u="none" cap="none" strike="noStrike">
              <a:solidFill>
                <a:srgbClr val="222222"/>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22222"/>
              </a:buClr>
              <a:buSzPts val="1400"/>
              <a:buFont typeface="Times New Roman"/>
              <a:buChar char="-"/>
            </a:pPr>
            <a:r>
              <a:rPr b="0" i="0" lang="en" sz="1400" u="none" cap="none" strike="noStrike">
                <a:solidFill>
                  <a:srgbClr val="222222"/>
                </a:solidFill>
                <a:highlight>
                  <a:srgbClr val="FFFFFF"/>
                </a:highlight>
                <a:latin typeface="Times New Roman"/>
                <a:ea typeface="Times New Roman"/>
                <a:cs typeface="Times New Roman"/>
                <a:sym typeface="Times New Roman"/>
              </a:rPr>
              <a:t>Sprint meetings with in time duration </a:t>
            </a:r>
            <a:endParaRPr b="0" i="0" sz="1400" u="none" cap="none" strike="noStrike">
              <a:solidFill>
                <a:srgbClr val="222222"/>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22222"/>
              </a:buClr>
              <a:buSzPts val="1400"/>
              <a:buFont typeface="Times New Roman"/>
              <a:buChar char="-"/>
            </a:pPr>
            <a:r>
              <a:rPr b="0" i="0" lang="en" sz="1400" u="none" cap="none" strike="noStrike">
                <a:solidFill>
                  <a:srgbClr val="222222"/>
                </a:solidFill>
                <a:highlight>
                  <a:srgbClr val="FFFFFF"/>
                </a:highlight>
                <a:latin typeface="Times New Roman"/>
                <a:ea typeface="Times New Roman"/>
                <a:cs typeface="Times New Roman"/>
                <a:sym typeface="Times New Roman"/>
              </a:rPr>
              <a:t>Project research of cloning websites to overcome challenges</a:t>
            </a:r>
            <a:endParaRPr b="0" i="0" sz="1400" u="none" cap="none" strike="noStrike">
              <a:solidFill>
                <a:srgbClr val="222222"/>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22222"/>
              </a:buClr>
              <a:buSzPts val="1400"/>
              <a:buFont typeface="Times New Roman"/>
              <a:buChar char="-"/>
            </a:pPr>
            <a:r>
              <a:rPr b="0" i="0" lang="en" sz="1400" u="none" cap="none" strike="noStrike">
                <a:solidFill>
                  <a:srgbClr val="222222"/>
                </a:solidFill>
                <a:highlight>
                  <a:srgbClr val="FFFFFF"/>
                </a:highlight>
                <a:latin typeface="Times New Roman"/>
                <a:ea typeface="Times New Roman"/>
                <a:cs typeface="Times New Roman"/>
                <a:sym typeface="Times New Roman"/>
              </a:rPr>
              <a:t>Every team member must follow meeting minutes</a:t>
            </a:r>
            <a:endParaRPr b="0" i="0" sz="1400" u="none" cap="none" strike="noStrike">
              <a:solidFill>
                <a:srgbClr val="222222"/>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22222"/>
              </a:buClr>
              <a:buSzPts val="1400"/>
              <a:buFont typeface="Times New Roman"/>
              <a:buChar char="-"/>
            </a:pPr>
            <a:r>
              <a:rPr b="0" i="0" lang="en" sz="1400" u="none" cap="none" strike="noStrike">
                <a:solidFill>
                  <a:srgbClr val="222222"/>
                </a:solidFill>
                <a:highlight>
                  <a:srgbClr val="FFFFFF"/>
                </a:highlight>
                <a:latin typeface="Times New Roman"/>
                <a:ea typeface="Times New Roman"/>
                <a:cs typeface="Times New Roman"/>
                <a:sym typeface="Times New Roman"/>
              </a:rPr>
              <a:t>Utilizing team members experience and academic skills as a strength for project at right place.</a:t>
            </a:r>
            <a:endParaRPr b="0" i="0" sz="1400" u="none" cap="none" strike="noStrike">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0" name="Shape 250"/>
        <p:cNvGrpSpPr/>
        <p:nvPr/>
      </p:nvGrpSpPr>
      <p:grpSpPr>
        <a:xfrm>
          <a:off x="0" y="0"/>
          <a:ext cx="0" cy="0"/>
          <a:chOff x="0" y="0"/>
          <a:chExt cx="0" cy="0"/>
        </a:xfrm>
      </p:grpSpPr>
      <p:sp>
        <p:nvSpPr>
          <p:cNvPr id="251" name="Google Shape;251;p11"/>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52" name="Google Shape;252;p11"/>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3" name="Google Shape;253;p11"/>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54" name="Google Shape;254;p11"/>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Times New Roman"/>
                <a:ea typeface="Times New Roman"/>
                <a:cs typeface="Times New Roman"/>
                <a:sym typeface="Times New Roman"/>
              </a:rPr>
              <a:t>Schedule:</a:t>
            </a:r>
            <a:endParaRPr b="1" i="0" sz="3600" u="none" cap="none" strike="noStrike">
              <a:solidFill>
                <a:srgbClr val="000000"/>
              </a:solidFill>
              <a:latin typeface="Times New Roman"/>
              <a:ea typeface="Times New Roman"/>
              <a:cs typeface="Times New Roman"/>
              <a:sym typeface="Times New Roman"/>
            </a:endParaRPr>
          </a:p>
        </p:txBody>
      </p:sp>
      <p:sp>
        <p:nvSpPr>
          <p:cNvPr id="255" name="Google Shape;255;p11"/>
          <p:cNvSpPr txBox="1"/>
          <p:nvPr/>
        </p:nvSpPr>
        <p:spPr>
          <a:xfrm>
            <a:off x="969100" y="1487125"/>
            <a:ext cx="83943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56" name="Google Shape;256;p11"/>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pic>
        <p:nvPicPr>
          <p:cNvPr id="257" name="Google Shape;257;p11"/>
          <p:cNvPicPr preferRelativeResize="0"/>
          <p:nvPr/>
        </p:nvPicPr>
        <p:blipFill rotWithShape="1">
          <a:blip r:embed="rId3">
            <a:alphaModFix/>
          </a:blip>
          <a:srcRect b="0" l="0" r="0" t="0"/>
          <a:stretch/>
        </p:blipFill>
        <p:spPr>
          <a:xfrm>
            <a:off x="40400" y="1308675"/>
            <a:ext cx="4203000" cy="3747725"/>
          </a:xfrm>
          <a:prstGeom prst="rect">
            <a:avLst/>
          </a:prstGeom>
          <a:noFill/>
          <a:ln>
            <a:noFill/>
          </a:ln>
        </p:spPr>
      </p:pic>
      <p:pic>
        <p:nvPicPr>
          <p:cNvPr id="258" name="Google Shape;258;p11"/>
          <p:cNvPicPr preferRelativeResize="0"/>
          <p:nvPr/>
        </p:nvPicPr>
        <p:blipFill rotWithShape="1">
          <a:blip r:embed="rId4">
            <a:alphaModFix/>
          </a:blip>
          <a:srcRect b="0" l="0" r="0" t="0"/>
          <a:stretch/>
        </p:blipFill>
        <p:spPr>
          <a:xfrm>
            <a:off x="4510500" y="1288250"/>
            <a:ext cx="4591652" cy="383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2" name="Shape 262"/>
        <p:cNvGrpSpPr/>
        <p:nvPr/>
      </p:nvGrpSpPr>
      <p:grpSpPr>
        <a:xfrm>
          <a:off x="0" y="0"/>
          <a:ext cx="0" cy="0"/>
          <a:chOff x="0" y="0"/>
          <a:chExt cx="0" cy="0"/>
        </a:xfrm>
      </p:grpSpPr>
      <p:sp>
        <p:nvSpPr>
          <p:cNvPr id="263" name="Google Shape;263;p12"/>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64" name="Google Shape;264;p12"/>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5" name="Google Shape;265;p12"/>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Times New Roman"/>
                <a:ea typeface="Times New Roman"/>
                <a:cs typeface="Times New Roman"/>
                <a:sym typeface="Times New Roman"/>
              </a:rPr>
              <a:t>Tools:</a:t>
            </a:r>
            <a:endParaRPr b="1" i="0" sz="3600" u="none" cap="none" strike="noStrike">
              <a:solidFill>
                <a:srgbClr val="000000"/>
              </a:solidFill>
              <a:latin typeface="Times New Roman"/>
              <a:ea typeface="Times New Roman"/>
              <a:cs typeface="Times New Roman"/>
              <a:sym typeface="Times New Roman"/>
            </a:endParaRPr>
          </a:p>
        </p:txBody>
      </p:sp>
      <p:sp>
        <p:nvSpPr>
          <p:cNvPr id="266" name="Google Shape;266;p12"/>
          <p:cNvSpPr txBox="1"/>
          <p:nvPr/>
        </p:nvSpPr>
        <p:spPr>
          <a:xfrm>
            <a:off x="454750" y="1489700"/>
            <a:ext cx="8394300" cy="3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67" name="Google Shape;267;p12"/>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268" name="Google Shape;268;p12"/>
          <p:cNvSpPr txBox="1"/>
          <p:nvPr/>
        </p:nvSpPr>
        <p:spPr>
          <a:xfrm>
            <a:off x="1179900" y="1150250"/>
            <a:ext cx="7315200" cy="25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 end: HTML5, CSS3, Java 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 end: Python ( Server Side Programming Language)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RDBMS Technology: 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Testing Tools: Manual Testing by using Bugzilla, Postman (API Testing)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AI Image Recognition through python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Methodology: Agile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title="Technology Used"/>
          <p:cNvSpPr txBox="1"/>
          <p:nvPr/>
        </p:nvSpPr>
        <p:spPr>
          <a:xfrm>
            <a:off x="-6303900" y="1313750"/>
            <a:ext cx="7257000" cy="37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0" name="Google Shape;270;p12"/>
          <p:cNvSpPr txBox="1"/>
          <p:nvPr/>
        </p:nvSpPr>
        <p:spPr>
          <a:xfrm>
            <a:off x="1208650" y="2681000"/>
            <a:ext cx="5814000" cy="16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GITHUB LINK: </a:t>
            </a:r>
            <a:r>
              <a:rPr b="0" i="0" lang="en" sz="1100" u="sng" cap="none" strike="noStrike">
                <a:solidFill>
                  <a:schemeClr val="hlink"/>
                </a:solidFill>
                <a:latin typeface="Arial"/>
                <a:ea typeface="Arial"/>
                <a:cs typeface="Arial"/>
                <a:sym typeface="Arial"/>
                <a:hlinkClick r:id="rId3"/>
              </a:rPr>
              <a:t>https://github.com/Indirapriyadarshini/Navigation-Application-with-AI-Pattern-and-Image-Recognition-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Project progress will  be update in Github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13"/>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76" name="Google Shape;276;p13"/>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7" name="Google Shape;277;p13"/>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78" name="Google Shape;278;p13"/>
          <p:cNvSpPr txBox="1"/>
          <p:nvPr/>
        </p:nvSpPr>
        <p:spPr>
          <a:xfrm>
            <a:off x="1387150" y="417050"/>
            <a:ext cx="6784200" cy="9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000000"/>
              </a:solidFill>
              <a:latin typeface="Times New Roman"/>
              <a:ea typeface="Times New Roman"/>
              <a:cs typeface="Times New Roman"/>
              <a:sym typeface="Times New Roman"/>
            </a:endParaRPr>
          </a:p>
        </p:txBody>
      </p:sp>
      <p:sp>
        <p:nvSpPr>
          <p:cNvPr id="279" name="Google Shape;279;p13"/>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80" name="Google Shape;280;p13"/>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281" name="Google Shape;281;p13"/>
          <p:cNvSpPr txBox="1"/>
          <p:nvPr/>
        </p:nvSpPr>
        <p:spPr>
          <a:xfrm>
            <a:off x="1216725" y="331850"/>
            <a:ext cx="5616600" cy="8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2" name="Google Shape;282;p13"/>
          <p:cNvSpPr txBox="1"/>
          <p:nvPr/>
        </p:nvSpPr>
        <p:spPr>
          <a:xfrm>
            <a:off x="1405275" y="450050"/>
            <a:ext cx="6723300" cy="74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REFERENCES:</a:t>
            </a:r>
            <a:endParaRPr b="1" i="0" sz="3000" u="none" cap="none" strike="noStrike">
              <a:solidFill>
                <a:srgbClr val="000000"/>
              </a:solidFill>
              <a:latin typeface="Times New Roman"/>
              <a:ea typeface="Times New Roman"/>
              <a:cs typeface="Times New Roman"/>
              <a:sym typeface="Times New Roman"/>
            </a:endParaRPr>
          </a:p>
        </p:txBody>
      </p:sp>
      <p:sp>
        <p:nvSpPr>
          <p:cNvPr id="283" name="Google Shape;283;p13"/>
          <p:cNvSpPr txBox="1"/>
          <p:nvPr/>
        </p:nvSpPr>
        <p:spPr>
          <a:xfrm>
            <a:off x="1340975" y="1938000"/>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4" name="Google Shape;284;p13"/>
          <p:cNvSpPr txBox="1"/>
          <p:nvPr/>
        </p:nvSpPr>
        <p:spPr>
          <a:xfrm>
            <a:off x="341375" y="1424725"/>
            <a:ext cx="8394300" cy="318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Introduction to Pattern Recognition and Machine Learning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By Charles Tappert, LTC Avery Leider, Seidenberg School of CSIS, Pace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3"/>
              </a:rPr>
              <a:t>https://indatalabs.com/blog/ai-image-recognition</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4"/>
              </a:rPr>
              <a:t>https://thenextweb.com/artificial-intelligence/2018/07/18/a-beginners-guide-to-ai-computer-vision-and-image-recognition/</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5"/>
              </a:rPr>
              <a:t>https://marutitech.com/working-image-recognition/</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6"/>
              </a:rPr>
              <a:t>https://technical.ly/dc/2019/09/20/image-recognition-technology-artificial-intelligence/</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7"/>
              </a:rPr>
              <a:t>https://builtin.com/artificial-intelligence</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8"/>
              </a:rPr>
              <a:t>https://www.sas.com/en_us/insights/analytics/what-is-artificial-intelligence.html</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9"/>
              </a:rPr>
              <a:t>https://www.technologyreview.com/artificial-intelligence/</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highlight>
                  <a:srgbClr val="FFFFFF"/>
                </a:highlight>
                <a:latin typeface="Arial"/>
                <a:ea typeface="Arial"/>
                <a:cs typeface="Arial"/>
                <a:sym typeface="Arial"/>
                <a:hlinkClick r:id="rId10"/>
              </a:rPr>
              <a:t>https://imagga.com/blog/the-top-5-uses-of-image-recognition/</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11"/>
              </a:rPr>
              <a:t>https://thenextweb.com/artificial-intelligence/2018/07/18/a-beginners-guide-to-ai-computer-vision-and-image-recognition/</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12"/>
              </a:rPr>
              <a:t>https://blog.logograb.com/applications-image-recognition-never-heard-of/</a:t>
            </a:r>
            <a:endParaRPr b="0" i="0" sz="1200" u="none" cap="none" strike="noStrike">
              <a:solidFill>
                <a:srgbClr val="55555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13"/>
              </a:rPr>
              <a:t>https://sightcorp.com/knowledge-base/image-recognition/</a:t>
            </a:r>
            <a:endParaRPr b="0" i="0" sz="1200" u="none" cap="none" strike="noStrike">
              <a:solidFill>
                <a:srgbClr val="555555"/>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2"/>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44" name="Google Shape;144;p2"/>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5" name="Google Shape;145;p2"/>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6" name="Google Shape;146;p2"/>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000000"/>
                </a:solidFill>
                <a:latin typeface="Times New Roman"/>
                <a:ea typeface="Times New Roman"/>
                <a:cs typeface="Times New Roman"/>
                <a:sym typeface="Times New Roman"/>
              </a:rPr>
              <a:t>Introduction:</a:t>
            </a:r>
            <a:endParaRPr b="1" i="0" sz="4800" u="none" cap="none" strike="noStrike">
              <a:solidFill>
                <a:srgbClr val="000000"/>
              </a:solidFill>
              <a:latin typeface="Times New Roman"/>
              <a:ea typeface="Times New Roman"/>
              <a:cs typeface="Times New Roman"/>
              <a:sym typeface="Times New Roman"/>
            </a:endParaRPr>
          </a:p>
        </p:txBody>
      </p:sp>
      <p:sp>
        <p:nvSpPr>
          <p:cNvPr id="147" name="Google Shape;147;p2"/>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Our Navigation Application with AI Project is an application</a:t>
            </a:r>
            <a:r>
              <a:rPr b="1" i="1" lang="en" sz="1800" u="none" cap="none" strike="noStrike">
                <a:solidFill>
                  <a:srgbClr val="000000"/>
                </a:solidFill>
                <a:latin typeface="Times New Roman"/>
                <a:ea typeface="Times New Roman"/>
                <a:cs typeface="Times New Roman"/>
                <a:sym typeface="Times New Roman"/>
              </a:rPr>
              <a:t> </a:t>
            </a:r>
            <a:r>
              <a:rPr b="0" i="0" lang="en" sz="1800" u="none" cap="none" strike="noStrike">
                <a:solidFill>
                  <a:srgbClr val="000000"/>
                </a:solidFill>
                <a:latin typeface="Times New Roman"/>
                <a:ea typeface="Times New Roman"/>
                <a:cs typeface="Times New Roman"/>
                <a:sym typeface="Times New Roman"/>
              </a:rPr>
              <a:t>which helps the end users to locate a picture and other such information related to the picture which is taken as an input. (address details, travel duration, office hours, redirecting to website, etc).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This application uses elements of Artificial Intelligence, which include pattern recognition and image recognition.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Example: A picture of Pace University should help the user locate it and also should bring up information such as the office hours, the official website page, etc.</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48" name="Google Shape;148;p2"/>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49" name="Google Shape;149;p2"/>
          <p:cNvSpPr txBox="1"/>
          <p:nvPr>
            <p:ph idx="1" type="body"/>
          </p:nvPr>
        </p:nvSpPr>
        <p:spPr>
          <a:xfrm>
            <a:off x="2231575" y="-39262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3"/>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55" name="Google Shape;155;p3"/>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6" name="Google Shape;156;p3"/>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 name="Google Shape;157;p3"/>
          <p:cNvSpPr txBox="1"/>
          <p:nvPr/>
        </p:nvSpPr>
        <p:spPr>
          <a:xfrm>
            <a:off x="1179875" y="1523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Times New Roman"/>
                <a:ea typeface="Times New Roman"/>
                <a:cs typeface="Times New Roman"/>
                <a:sym typeface="Times New Roman"/>
              </a:rPr>
              <a:t>Artificial Intelligence:</a:t>
            </a:r>
            <a:endParaRPr b="1" i="0" sz="3600" u="none" cap="none" strike="noStrike">
              <a:solidFill>
                <a:srgbClr val="000000"/>
              </a:solidFill>
              <a:latin typeface="Times New Roman"/>
              <a:ea typeface="Times New Roman"/>
              <a:cs typeface="Times New Roman"/>
              <a:sym typeface="Times New Roman"/>
            </a:endParaRPr>
          </a:p>
        </p:txBody>
      </p:sp>
      <p:sp>
        <p:nvSpPr>
          <p:cNvPr id="158" name="Google Shape;158;p3"/>
          <p:cNvSpPr txBox="1"/>
          <p:nvPr/>
        </p:nvSpPr>
        <p:spPr>
          <a:xfrm>
            <a:off x="577650" y="1081525"/>
            <a:ext cx="83943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59" name="Google Shape;159;p3"/>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60" name="Google Shape;160;p3"/>
          <p:cNvSpPr txBox="1"/>
          <p:nvPr/>
        </p:nvSpPr>
        <p:spPr>
          <a:xfrm>
            <a:off x="1179875" y="1304450"/>
            <a:ext cx="7607700" cy="32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1" name="Google Shape;161;p3"/>
          <p:cNvSpPr txBox="1"/>
          <p:nvPr/>
        </p:nvSpPr>
        <p:spPr>
          <a:xfrm>
            <a:off x="935800" y="921650"/>
            <a:ext cx="5635200" cy="34413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Artificial intelligence (AI) refers to the simulation of human intelligence in machines that are programmed to emulate humans. The term may also be applied to any machine that has traits associated with a human mind such as learning and problem-solving.</a:t>
            </a:r>
            <a:endParaRPr b="0" i="0" sz="1800" u="none" cap="none" strike="noStrike">
              <a:solidFill>
                <a:srgbClr val="000000"/>
              </a:solidFill>
              <a:latin typeface="Times New Roman"/>
              <a:ea typeface="Times New Roman"/>
              <a:cs typeface="Times New Roman"/>
              <a:sym typeface="Times New Roman"/>
            </a:endParaRPr>
          </a:p>
          <a:p>
            <a:pPr indent="457200" lvl="0" marL="0" marR="0" rtl="0" algn="l">
              <a:lnSpc>
                <a:spcPct val="115000"/>
              </a:lnSpc>
              <a:spcBef>
                <a:spcPts val="2100"/>
              </a:spcBef>
              <a:spcAft>
                <a:spcPts val="210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The ideal characteristic of artificial intelligence is its ability to rationalize and take actions that have the best chance of achieving a specific goal.The goals of artificial intelligence include learning, reasoning, &amp; perception. </a:t>
            </a:r>
            <a:r>
              <a:rPr b="0" i="0" lang="en" sz="1800" u="none" cap="none" strike="noStrike">
                <a:solidFill>
                  <a:srgbClr val="000000"/>
                </a:solidFill>
                <a:highlight>
                  <a:srgbClr val="FFFFFF"/>
                </a:highlight>
                <a:latin typeface="Times New Roman"/>
                <a:ea typeface="Times New Roman"/>
                <a:cs typeface="Times New Roman"/>
                <a:sym typeface="Times New Roman"/>
              </a:rPr>
              <a:t>The applications for artificial intelligence are endless and are briefly explained in the next slide.</a:t>
            </a:r>
            <a:endParaRPr b="0" i="0" sz="1800" u="none" cap="none" strike="noStrike">
              <a:solidFill>
                <a:srgbClr val="000000"/>
              </a:solidFill>
              <a:highlight>
                <a:srgbClr val="FFFFFF"/>
              </a:highlight>
              <a:latin typeface="Times New Roman"/>
              <a:ea typeface="Times New Roman"/>
              <a:cs typeface="Times New Roman"/>
              <a:sym typeface="Times New Roman"/>
            </a:endParaRPr>
          </a:p>
        </p:txBody>
      </p:sp>
      <p:pic>
        <p:nvPicPr>
          <p:cNvPr id="162" name="Google Shape;162;p3"/>
          <p:cNvPicPr preferRelativeResize="0"/>
          <p:nvPr/>
        </p:nvPicPr>
        <p:blipFill rotWithShape="1">
          <a:blip r:embed="rId3">
            <a:alphaModFix/>
          </a:blip>
          <a:srcRect b="0" l="0" r="0" t="0"/>
          <a:stretch/>
        </p:blipFill>
        <p:spPr>
          <a:xfrm>
            <a:off x="6571000" y="988900"/>
            <a:ext cx="2499251" cy="225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6" name="Shape 166"/>
        <p:cNvGrpSpPr/>
        <p:nvPr/>
      </p:nvGrpSpPr>
      <p:grpSpPr>
        <a:xfrm>
          <a:off x="0" y="0"/>
          <a:ext cx="0" cy="0"/>
          <a:chOff x="0" y="0"/>
          <a:chExt cx="0" cy="0"/>
        </a:xfrm>
      </p:grpSpPr>
      <p:sp>
        <p:nvSpPr>
          <p:cNvPr id="167" name="Google Shape;167;p4"/>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68" name="Google Shape;168;p4"/>
          <p:cNvSpPr txBox="1"/>
          <p:nvPr/>
        </p:nvSpPr>
        <p:spPr>
          <a:xfrm>
            <a:off x="3834575"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9" name="Google Shape;169;p4"/>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0" name="Google Shape;170;p4"/>
          <p:cNvSpPr txBox="1"/>
          <p:nvPr/>
        </p:nvSpPr>
        <p:spPr>
          <a:xfrm>
            <a:off x="1179900" y="1523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Times New Roman"/>
                <a:ea typeface="Times New Roman"/>
                <a:cs typeface="Times New Roman"/>
                <a:sym typeface="Times New Roman"/>
              </a:rPr>
              <a:t>Applications of AI:</a:t>
            </a:r>
            <a:endParaRPr b="1" i="0" sz="3600" u="none" cap="none" strike="noStrike">
              <a:solidFill>
                <a:srgbClr val="000000"/>
              </a:solidFill>
              <a:latin typeface="Times New Roman"/>
              <a:ea typeface="Times New Roman"/>
              <a:cs typeface="Times New Roman"/>
              <a:sym typeface="Times New Roman"/>
            </a:endParaRPr>
          </a:p>
        </p:txBody>
      </p:sp>
      <p:sp>
        <p:nvSpPr>
          <p:cNvPr id="171" name="Google Shape;171;p4"/>
          <p:cNvSpPr txBox="1"/>
          <p:nvPr/>
        </p:nvSpPr>
        <p:spPr>
          <a:xfrm>
            <a:off x="454750" y="1487125"/>
            <a:ext cx="83943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72" name="Google Shape;172;p4"/>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73" name="Google Shape;173;p4"/>
          <p:cNvSpPr txBox="1"/>
          <p:nvPr/>
        </p:nvSpPr>
        <p:spPr>
          <a:xfrm>
            <a:off x="1179900" y="1101200"/>
            <a:ext cx="7607700" cy="404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46535E"/>
                </a:solidFill>
                <a:latin typeface="Times New Roman"/>
                <a:ea typeface="Times New Roman"/>
                <a:cs typeface="Times New Roman"/>
                <a:sym typeface="Times New Roman"/>
              </a:rPr>
              <a:t>Reasoning:</a:t>
            </a:r>
            <a:r>
              <a:rPr b="1" i="0" lang="en" sz="1200" u="none" cap="none" strike="noStrike">
                <a:solidFill>
                  <a:srgbClr val="46535E"/>
                </a:solidFill>
                <a:latin typeface="Times New Roman"/>
                <a:ea typeface="Times New Roman"/>
                <a:cs typeface="Times New Roman"/>
                <a:sym typeface="Times New Roman"/>
              </a:rPr>
              <a:t> </a:t>
            </a:r>
            <a:r>
              <a:rPr b="0" i="0" lang="en" sz="1200" u="none" cap="none" strike="noStrike">
                <a:solidFill>
                  <a:srgbClr val="46535E"/>
                </a:solidFill>
                <a:latin typeface="Times New Roman"/>
                <a:ea typeface="Times New Roman"/>
                <a:cs typeface="Times New Roman"/>
                <a:sym typeface="Times New Roman"/>
              </a:rPr>
              <a:t>The ability to solve problems through logical deduction.                                                                          Example: Games, Financial Application Processing, etc.</a:t>
            </a:r>
            <a:endParaRPr b="0" i="0" sz="1200" u="none" cap="none" strike="noStrike">
              <a:solidFill>
                <a:srgbClr val="46535E"/>
              </a:solidFill>
              <a:latin typeface="Times New Roman"/>
              <a:ea typeface="Times New Roman"/>
              <a:cs typeface="Times New Roman"/>
              <a:sym typeface="Times New Roman"/>
            </a:endParaRPr>
          </a:p>
          <a:p>
            <a:pPr indent="0" lvl="0" marL="0" marR="0" rtl="0" algn="l">
              <a:lnSpc>
                <a:spcPct val="160000"/>
              </a:lnSpc>
              <a:spcBef>
                <a:spcPts val="1500"/>
              </a:spcBef>
              <a:spcAft>
                <a:spcPts val="0"/>
              </a:spcAft>
              <a:buClr>
                <a:srgbClr val="000000"/>
              </a:buClr>
              <a:buSzPts val="1400"/>
              <a:buFont typeface="Arial"/>
              <a:buNone/>
            </a:pPr>
            <a:r>
              <a:rPr b="1" i="0" lang="en" sz="1400" u="none" cap="none" strike="noStrike">
                <a:solidFill>
                  <a:srgbClr val="46535E"/>
                </a:solidFill>
                <a:latin typeface="Times New Roman"/>
                <a:ea typeface="Times New Roman"/>
                <a:cs typeface="Times New Roman"/>
                <a:sym typeface="Times New Roman"/>
              </a:rPr>
              <a:t>Knowledge:</a:t>
            </a:r>
            <a:r>
              <a:rPr b="0" i="0" lang="en" sz="1400" u="none" cap="none" strike="noStrike">
                <a:solidFill>
                  <a:srgbClr val="46535E"/>
                </a:solidFill>
                <a:latin typeface="Times New Roman"/>
                <a:ea typeface="Times New Roman"/>
                <a:cs typeface="Times New Roman"/>
                <a:sym typeface="Times New Roman"/>
              </a:rPr>
              <a:t> </a:t>
            </a:r>
            <a:r>
              <a:rPr b="0" i="0" lang="en" sz="1200" u="none" cap="none" strike="noStrike">
                <a:solidFill>
                  <a:srgbClr val="46535E"/>
                </a:solidFill>
                <a:latin typeface="Times New Roman"/>
                <a:ea typeface="Times New Roman"/>
                <a:cs typeface="Times New Roman"/>
                <a:sym typeface="Times New Roman"/>
              </a:rPr>
              <a:t>The ability to present knowledge about the world for everyone to access.                                                                                            Example:  Financial market trading, purchase prediction, fraud prevention, medical diagnosis, media recommendation.</a:t>
            </a:r>
            <a:endParaRPr b="0" i="0" sz="1200" u="none" cap="none" strike="noStrike">
              <a:solidFill>
                <a:srgbClr val="46535E"/>
              </a:solidFill>
              <a:latin typeface="Times New Roman"/>
              <a:ea typeface="Times New Roman"/>
              <a:cs typeface="Times New Roman"/>
              <a:sym typeface="Times New Roman"/>
            </a:endParaRPr>
          </a:p>
          <a:p>
            <a:pPr indent="0" lvl="0" marL="0" marR="0" rtl="0" algn="l">
              <a:lnSpc>
                <a:spcPct val="160000"/>
              </a:lnSpc>
              <a:spcBef>
                <a:spcPts val="2600"/>
              </a:spcBef>
              <a:spcAft>
                <a:spcPts val="0"/>
              </a:spcAft>
              <a:buClr>
                <a:srgbClr val="000000"/>
              </a:buClr>
              <a:buSzPts val="1400"/>
              <a:buFont typeface="Arial"/>
              <a:buNone/>
            </a:pPr>
            <a:r>
              <a:rPr b="1" i="0" lang="en" sz="1400" u="none" cap="none" strike="noStrike">
                <a:solidFill>
                  <a:srgbClr val="46535E"/>
                </a:solidFill>
                <a:latin typeface="Times New Roman"/>
                <a:ea typeface="Times New Roman"/>
                <a:cs typeface="Times New Roman"/>
                <a:sym typeface="Times New Roman"/>
              </a:rPr>
              <a:t>Planning: </a:t>
            </a:r>
            <a:r>
              <a:rPr b="0" i="0" lang="en" sz="1200" u="none" cap="none" strike="noStrike">
                <a:solidFill>
                  <a:srgbClr val="46535E"/>
                </a:solidFill>
                <a:latin typeface="Times New Roman"/>
                <a:ea typeface="Times New Roman"/>
                <a:cs typeface="Times New Roman"/>
                <a:sym typeface="Times New Roman"/>
              </a:rPr>
              <a:t>The ability to set and achieve goals.                                                                                                               Example: Inventory management, demand forecasting, predictive maintenance, navigation, scheduling, logistics</a:t>
            </a:r>
            <a:endParaRPr b="0" i="0" sz="1200" u="none" cap="none" strike="noStrike">
              <a:solidFill>
                <a:srgbClr val="46535E"/>
              </a:solidFill>
              <a:latin typeface="Times New Roman"/>
              <a:ea typeface="Times New Roman"/>
              <a:cs typeface="Times New Roman"/>
              <a:sym typeface="Times New Roman"/>
            </a:endParaRPr>
          </a:p>
          <a:p>
            <a:pPr indent="0" lvl="0" marL="0" marR="0" rtl="0" algn="l">
              <a:lnSpc>
                <a:spcPct val="160000"/>
              </a:lnSpc>
              <a:spcBef>
                <a:spcPts val="2600"/>
              </a:spcBef>
              <a:spcAft>
                <a:spcPts val="0"/>
              </a:spcAft>
              <a:buClr>
                <a:srgbClr val="000000"/>
              </a:buClr>
              <a:buSzPts val="1400"/>
              <a:buFont typeface="Arial"/>
              <a:buNone/>
            </a:pPr>
            <a:r>
              <a:rPr b="1" i="0" lang="en" sz="1400" u="none" cap="none" strike="noStrike">
                <a:solidFill>
                  <a:srgbClr val="46535E"/>
                </a:solidFill>
                <a:latin typeface="Times New Roman"/>
                <a:ea typeface="Times New Roman"/>
                <a:cs typeface="Times New Roman"/>
                <a:sym typeface="Times New Roman"/>
              </a:rPr>
              <a:t>Communication:</a:t>
            </a:r>
            <a:r>
              <a:rPr b="1" i="0" lang="en" sz="1200" u="none" cap="none" strike="noStrike">
                <a:solidFill>
                  <a:srgbClr val="46535E"/>
                </a:solidFill>
                <a:latin typeface="Times New Roman"/>
                <a:ea typeface="Times New Roman"/>
                <a:cs typeface="Times New Roman"/>
                <a:sym typeface="Times New Roman"/>
              </a:rPr>
              <a:t> </a:t>
            </a:r>
            <a:r>
              <a:rPr b="0" i="0" lang="en" sz="1200" u="none" cap="none" strike="noStrike">
                <a:solidFill>
                  <a:srgbClr val="46535E"/>
                </a:solidFill>
                <a:latin typeface="Times New Roman"/>
                <a:ea typeface="Times New Roman"/>
                <a:cs typeface="Times New Roman"/>
                <a:sym typeface="Times New Roman"/>
              </a:rPr>
              <a:t>The ability to understand spoken and written language. Example:.Smart assistants, voice control</a:t>
            </a:r>
            <a:endParaRPr b="0" i="0" sz="1200" u="none" cap="none" strike="noStrike">
              <a:solidFill>
                <a:srgbClr val="46535E"/>
              </a:solidFill>
              <a:latin typeface="Times New Roman"/>
              <a:ea typeface="Times New Roman"/>
              <a:cs typeface="Times New Roman"/>
              <a:sym typeface="Times New Roman"/>
            </a:endParaRPr>
          </a:p>
          <a:p>
            <a:pPr indent="0" lvl="0" marL="0" marR="0" rtl="0" algn="l">
              <a:lnSpc>
                <a:spcPct val="160000"/>
              </a:lnSpc>
              <a:spcBef>
                <a:spcPts val="2600"/>
              </a:spcBef>
              <a:spcAft>
                <a:spcPts val="2600"/>
              </a:spcAft>
              <a:buClr>
                <a:srgbClr val="000000"/>
              </a:buClr>
              <a:buSzPts val="1400"/>
              <a:buFont typeface="Arial"/>
              <a:buNone/>
            </a:pPr>
            <a:r>
              <a:rPr b="1" i="0" lang="en" sz="1400" u="none" cap="none" strike="noStrike">
                <a:solidFill>
                  <a:srgbClr val="46535E"/>
                </a:solidFill>
                <a:latin typeface="Times New Roman"/>
                <a:ea typeface="Times New Roman"/>
                <a:cs typeface="Times New Roman"/>
                <a:sym typeface="Times New Roman"/>
              </a:rPr>
              <a:t>Perception:</a:t>
            </a:r>
            <a:r>
              <a:rPr b="0" i="0" lang="en" sz="1200" u="none" cap="none" strike="noStrike">
                <a:solidFill>
                  <a:srgbClr val="46535E"/>
                </a:solidFill>
                <a:latin typeface="Times New Roman"/>
                <a:ea typeface="Times New Roman"/>
                <a:cs typeface="Times New Roman"/>
                <a:sym typeface="Times New Roman"/>
              </a:rPr>
              <a:t> The ability to infer things about the world via sounds, images, and other sensory inputs. Example:. medical diagnosis, autonomous vehicles, surveillance</a:t>
            </a:r>
            <a:endParaRPr b="0" i="0" sz="1200" u="none" cap="none" strike="noStrike">
              <a:solidFill>
                <a:srgbClr val="46535E"/>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79" name="Google Shape;179;p5"/>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0" name="Google Shape;180;p5"/>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1" name="Google Shape;181;p5"/>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Times New Roman"/>
                <a:ea typeface="Times New Roman"/>
                <a:cs typeface="Times New Roman"/>
                <a:sym typeface="Times New Roman"/>
              </a:rPr>
              <a:t>Pattern &amp; Image Recognition:</a:t>
            </a:r>
            <a:endParaRPr b="1" i="0" sz="3600" u="none" cap="none" strike="noStrike">
              <a:solidFill>
                <a:srgbClr val="000000"/>
              </a:solidFill>
              <a:latin typeface="Times New Roman"/>
              <a:ea typeface="Times New Roman"/>
              <a:cs typeface="Times New Roman"/>
              <a:sym typeface="Times New Roman"/>
            </a:endParaRPr>
          </a:p>
        </p:txBody>
      </p:sp>
      <p:sp>
        <p:nvSpPr>
          <p:cNvPr id="182" name="Google Shape;182;p5"/>
          <p:cNvSpPr txBox="1"/>
          <p:nvPr/>
        </p:nvSpPr>
        <p:spPr>
          <a:xfrm>
            <a:off x="448525" y="1413375"/>
            <a:ext cx="8394300" cy="344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222222"/>
              </a:buClr>
              <a:buSzPts val="1800"/>
              <a:buFont typeface="Times New Roman"/>
              <a:buChar char="-"/>
            </a:pPr>
            <a:r>
              <a:rPr b="0" i="0" lang="en" sz="1800" u="none" cap="none" strike="noStrike">
                <a:solidFill>
                  <a:srgbClr val="222222"/>
                </a:solidFill>
                <a:highlight>
                  <a:srgbClr val="FFFFFF"/>
                </a:highlight>
                <a:latin typeface="Times New Roman"/>
                <a:ea typeface="Times New Roman"/>
                <a:cs typeface="Times New Roman"/>
                <a:sym typeface="Times New Roman"/>
              </a:rPr>
              <a:t>Pattern recognition is the automated recognition of patterns and regularities in data. A pattern can either be seen physically or it can be observed mathematically by applying algorithms. </a:t>
            </a:r>
            <a:endParaRPr b="0" i="0" sz="1800" u="none" cap="none" strike="noStrike">
              <a:solidFill>
                <a:srgbClr val="222222"/>
              </a:solidFill>
              <a:highlight>
                <a:srgbClr val="FFFFFF"/>
              </a:highlight>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rPr b="0" i="0" lang="en" sz="1800" u="none" cap="none" strike="noStrike">
                <a:solidFill>
                  <a:srgbClr val="222222"/>
                </a:solidFill>
                <a:highlight>
                  <a:srgbClr val="FFFFFF"/>
                </a:highlight>
                <a:latin typeface="Times New Roman"/>
                <a:ea typeface="Times New Roman"/>
                <a:cs typeface="Times New Roman"/>
                <a:sym typeface="Times New Roman"/>
              </a:rPr>
              <a:t>Example: The colours on the clothes, speech pattern etc. In computer science, a                       pattern is represented using vector features values.</a:t>
            </a:r>
            <a:endParaRPr b="0" i="0" sz="18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222222"/>
              </a:buClr>
              <a:buSzPts val="1800"/>
              <a:buFont typeface="Times New Roman"/>
              <a:buChar char="-"/>
            </a:pPr>
            <a:r>
              <a:rPr b="0" i="0" lang="en" sz="1800" u="none" cap="none" strike="noStrike">
                <a:solidFill>
                  <a:srgbClr val="222222"/>
                </a:solidFill>
                <a:highlight>
                  <a:srgbClr val="FFFFFF"/>
                </a:highlight>
                <a:latin typeface="Times New Roman"/>
                <a:ea typeface="Times New Roman"/>
                <a:cs typeface="Times New Roman"/>
                <a:sym typeface="Times New Roman"/>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endParaRPr b="0" i="0" sz="1800" u="none" cap="none" strike="noStrike">
              <a:solidFill>
                <a:srgbClr val="000000"/>
              </a:solidFill>
              <a:latin typeface="Times New Roman"/>
              <a:ea typeface="Times New Roman"/>
              <a:cs typeface="Times New Roman"/>
              <a:sym typeface="Times New Roman"/>
            </a:endParaRPr>
          </a:p>
        </p:txBody>
      </p:sp>
      <p:sp>
        <p:nvSpPr>
          <p:cNvPr id="183" name="Google Shape;183;p5"/>
          <p:cNvSpPr txBox="1"/>
          <p:nvPr>
            <p:ph type="title"/>
          </p:nvPr>
        </p:nvSpPr>
        <p:spPr>
          <a:xfrm>
            <a:off x="788300" y="58260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84" name="Google Shape;184;p5"/>
          <p:cNvSpPr txBox="1"/>
          <p:nvPr/>
        </p:nvSpPr>
        <p:spPr>
          <a:xfrm>
            <a:off x="3664750" y="2535000"/>
            <a:ext cx="52905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sp>
        <p:nvSpPr>
          <p:cNvPr id="189" name="Google Shape;189;p6"/>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90" name="Google Shape;190;p6"/>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1" name="Google Shape;191;p6"/>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2" name="Google Shape;192;p6"/>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000000"/>
              </a:solidFill>
              <a:latin typeface="Times New Roman"/>
              <a:ea typeface="Times New Roman"/>
              <a:cs typeface="Times New Roman"/>
              <a:sym typeface="Times New Roman"/>
            </a:endParaRPr>
          </a:p>
        </p:txBody>
      </p:sp>
      <p:sp>
        <p:nvSpPr>
          <p:cNvPr id="193" name="Google Shape;193;p6"/>
          <p:cNvSpPr txBox="1"/>
          <p:nvPr/>
        </p:nvSpPr>
        <p:spPr>
          <a:xfrm>
            <a:off x="2513600" y="1489613"/>
            <a:ext cx="6470100" cy="3264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Student name Sam, is a current graduate student at Pace University, New York City Campus. Sam had a small delay in, enrolling in the courses. He was only able to enroll in the class which is located in the Pleasantville campus, as the specific class he wanted to take, in NYC was full and closed. His class was located at the Goldstein Academic Center of the Pleasantville campus.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He can easily navigate himself to Goldstein Academic Center with contact details, office hours etc., by using scan picture option in our mobile application.</a:t>
            </a:r>
            <a:endParaRPr b="0" i="0" sz="1800" u="none" cap="none" strike="noStrike">
              <a:solidFill>
                <a:srgbClr val="000000"/>
              </a:solidFill>
              <a:latin typeface="Times New Roman"/>
              <a:ea typeface="Times New Roman"/>
              <a:cs typeface="Times New Roman"/>
              <a:sym typeface="Times New Roman"/>
            </a:endParaRPr>
          </a:p>
        </p:txBody>
      </p:sp>
      <p:sp>
        <p:nvSpPr>
          <p:cNvPr id="194" name="Google Shape;194;p6"/>
          <p:cNvSpPr txBox="1"/>
          <p:nvPr>
            <p:ph type="title"/>
          </p:nvPr>
        </p:nvSpPr>
        <p:spPr>
          <a:xfrm>
            <a:off x="1052550" y="53221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95" name="Google Shape;195;p6"/>
          <p:cNvSpPr txBox="1"/>
          <p:nvPr/>
        </p:nvSpPr>
        <p:spPr>
          <a:xfrm>
            <a:off x="1649450" y="279000"/>
            <a:ext cx="5739600" cy="70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          USER STORY 1:</a:t>
            </a:r>
            <a:endParaRPr b="1" i="0" sz="3000" u="none" cap="none" strike="noStrike">
              <a:solidFill>
                <a:srgbClr val="000000"/>
              </a:solidFill>
              <a:latin typeface="Times New Roman"/>
              <a:ea typeface="Times New Roman"/>
              <a:cs typeface="Times New Roman"/>
              <a:sym typeface="Times New Roman"/>
            </a:endParaRPr>
          </a:p>
        </p:txBody>
      </p:sp>
      <p:pic>
        <p:nvPicPr>
          <p:cNvPr id="196" name="Google Shape;196;p6"/>
          <p:cNvPicPr preferRelativeResize="0"/>
          <p:nvPr/>
        </p:nvPicPr>
        <p:blipFill rotWithShape="1">
          <a:blip r:embed="rId3">
            <a:alphaModFix/>
          </a:blip>
          <a:srcRect b="0" l="0" r="0" t="0"/>
          <a:stretch/>
        </p:blipFill>
        <p:spPr>
          <a:xfrm>
            <a:off x="302050" y="1654075"/>
            <a:ext cx="2111100" cy="235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7"/>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02" name="Google Shape;202;p7"/>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3" name="Google Shape;203;p7"/>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4" name="Google Shape;204;p7"/>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 USER STORY 2:</a:t>
            </a:r>
            <a:endParaRPr b="1" i="0" sz="4800" u="none" cap="none" strike="noStrike">
              <a:solidFill>
                <a:srgbClr val="000000"/>
              </a:solidFill>
              <a:latin typeface="Times New Roman"/>
              <a:ea typeface="Times New Roman"/>
              <a:cs typeface="Times New Roman"/>
              <a:sym typeface="Times New Roman"/>
            </a:endParaRPr>
          </a:p>
        </p:txBody>
      </p:sp>
      <p:sp>
        <p:nvSpPr>
          <p:cNvPr id="205" name="Google Shape;205;p7"/>
          <p:cNvSpPr txBox="1"/>
          <p:nvPr/>
        </p:nvSpPr>
        <p:spPr>
          <a:xfrm>
            <a:off x="3783975" y="1347000"/>
            <a:ext cx="4838400" cy="3059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John has parked his car in a parking lot at a new place where he has never been to and left for some work.When returned after hours from another exit, he’s lost where he had parked his car and unfortunately the car keys sound alarm doesn't work for his car,probably lazy to get it repaired earlier.With our project, pointing out the location and directing to the place is a goal to be accomplished.</a:t>
            </a:r>
            <a:endParaRPr b="0" i="0" sz="1800" u="none" cap="none" strike="noStrike">
              <a:solidFill>
                <a:srgbClr val="000000"/>
              </a:solidFill>
              <a:latin typeface="Times New Roman"/>
              <a:ea typeface="Times New Roman"/>
              <a:cs typeface="Times New Roman"/>
              <a:sym typeface="Times New Roman"/>
            </a:endParaRPr>
          </a:p>
        </p:txBody>
      </p:sp>
      <p:sp>
        <p:nvSpPr>
          <p:cNvPr id="206" name="Google Shape;206;p7"/>
          <p:cNvSpPr txBox="1"/>
          <p:nvPr>
            <p:ph type="title"/>
          </p:nvPr>
        </p:nvSpPr>
        <p:spPr>
          <a:xfrm>
            <a:off x="1132450" y="41423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pic>
        <p:nvPicPr>
          <p:cNvPr id="207" name="Google Shape;207;p7"/>
          <p:cNvPicPr preferRelativeResize="0"/>
          <p:nvPr/>
        </p:nvPicPr>
        <p:blipFill rotWithShape="1">
          <a:blip r:embed="rId3">
            <a:alphaModFix/>
          </a:blip>
          <a:srcRect b="0" l="0" r="0" t="0"/>
          <a:stretch/>
        </p:blipFill>
        <p:spPr>
          <a:xfrm>
            <a:off x="258400" y="1824775"/>
            <a:ext cx="3386450" cy="1020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8"/>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13" name="Google Shape;213;p8"/>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4" name="Google Shape;214;p8"/>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15" name="Google Shape;215;p8"/>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Persona:</a:t>
            </a:r>
            <a:endParaRPr b="1" i="0" sz="4800" u="none" cap="none" strike="noStrike">
              <a:solidFill>
                <a:srgbClr val="000000"/>
              </a:solidFill>
              <a:latin typeface="Times New Roman"/>
              <a:ea typeface="Times New Roman"/>
              <a:cs typeface="Times New Roman"/>
              <a:sym typeface="Times New Roman"/>
            </a:endParaRPr>
          </a:p>
        </p:txBody>
      </p:sp>
      <p:sp>
        <p:nvSpPr>
          <p:cNvPr id="216" name="Google Shape;216;p8"/>
          <p:cNvSpPr txBox="1"/>
          <p:nvPr/>
        </p:nvSpPr>
        <p:spPr>
          <a:xfrm>
            <a:off x="2932525" y="1226450"/>
            <a:ext cx="5929500" cy="344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User had a plan on visiting The Bronx Zoo, situated at </a:t>
            </a:r>
            <a:r>
              <a:rPr b="0" i="0" lang="en" sz="1800" u="none" cap="none" strike="noStrike">
                <a:solidFill>
                  <a:srgbClr val="222222"/>
                </a:solidFill>
                <a:highlight>
                  <a:srgbClr val="FFFFFF"/>
                </a:highlight>
                <a:latin typeface="Times New Roman"/>
                <a:ea typeface="Times New Roman"/>
                <a:cs typeface="Times New Roman"/>
                <a:sym typeface="Times New Roman"/>
              </a:rPr>
              <a:t>2300 Southern Blvd, The Bronx, NY 10460. The user is new to New York and thus has no knowledge about the zoo, nor the area. The user decides to use our application for him to navigate and also to know general information about the zoo. User then uses an image of Bronx Zoo as an input to scan. User receives details such as navigation, timings with our application. The user can also access the website which can help him purchase coupons, discounts/offers, pre book events and also other general information of adventures, and fun activities for kids/adults. </a:t>
            </a:r>
            <a:endParaRPr b="0" i="0" sz="1800" u="none" cap="none" strike="noStrike">
              <a:solidFill>
                <a:srgbClr val="000000"/>
              </a:solidFill>
              <a:latin typeface="Times New Roman"/>
              <a:ea typeface="Times New Roman"/>
              <a:cs typeface="Times New Roman"/>
              <a:sym typeface="Times New Roman"/>
            </a:endParaRPr>
          </a:p>
        </p:txBody>
      </p:sp>
      <p:sp>
        <p:nvSpPr>
          <p:cNvPr id="217" name="Google Shape;217;p8"/>
          <p:cNvSpPr txBox="1"/>
          <p:nvPr>
            <p:ph type="title"/>
          </p:nvPr>
        </p:nvSpPr>
        <p:spPr>
          <a:xfrm>
            <a:off x="381000" y="-8027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pic>
        <p:nvPicPr>
          <p:cNvPr id="218" name="Google Shape;218;p8"/>
          <p:cNvPicPr preferRelativeResize="0"/>
          <p:nvPr/>
        </p:nvPicPr>
        <p:blipFill rotWithShape="1">
          <a:blip r:embed="rId3">
            <a:alphaModFix/>
          </a:blip>
          <a:srcRect b="0" l="0" r="0" t="0"/>
          <a:stretch/>
        </p:blipFill>
        <p:spPr>
          <a:xfrm>
            <a:off x="264325" y="1451900"/>
            <a:ext cx="2556675" cy="29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1000"/>
                                        <p:tgtEl>
                                          <p:spTgt spid="2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2" name="Shape 222"/>
        <p:cNvGrpSpPr/>
        <p:nvPr/>
      </p:nvGrpSpPr>
      <p:grpSpPr>
        <a:xfrm>
          <a:off x="0" y="0"/>
          <a:ext cx="0" cy="0"/>
          <a:chOff x="0" y="0"/>
          <a:chExt cx="0" cy="0"/>
        </a:xfrm>
      </p:grpSpPr>
      <p:sp>
        <p:nvSpPr>
          <p:cNvPr id="223" name="Google Shape;223;p9"/>
          <p:cNvSpPr txBox="1"/>
          <p:nvPr/>
        </p:nvSpPr>
        <p:spPr>
          <a:xfrm>
            <a:off x="381000" y="331850"/>
            <a:ext cx="4129500" cy="58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224" name="Google Shape;224;p9"/>
          <p:cNvSpPr txBox="1"/>
          <p:nvPr/>
        </p:nvSpPr>
        <p:spPr>
          <a:xfrm>
            <a:off x="3834575" y="47855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5" name="Google Shape;225;p9"/>
          <p:cNvSpPr txBox="1"/>
          <p:nvPr/>
        </p:nvSpPr>
        <p:spPr>
          <a:xfrm>
            <a:off x="884900" y="368700"/>
            <a:ext cx="70791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26" name="Google Shape;226;p9"/>
          <p:cNvSpPr txBox="1"/>
          <p:nvPr/>
        </p:nvSpPr>
        <p:spPr>
          <a:xfrm>
            <a:off x="1179900" y="245700"/>
            <a:ext cx="6784200" cy="9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Times New Roman"/>
                <a:ea typeface="Times New Roman"/>
                <a:cs typeface="Times New Roman"/>
                <a:sym typeface="Times New Roman"/>
              </a:rPr>
              <a:t>MVP (Minimum Viable Product)</a:t>
            </a:r>
            <a:endParaRPr b="1" i="0" sz="4800" u="none" cap="none" strike="noStrike">
              <a:solidFill>
                <a:srgbClr val="000000"/>
              </a:solidFill>
              <a:latin typeface="Times New Roman"/>
              <a:ea typeface="Times New Roman"/>
              <a:cs typeface="Times New Roman"/>
              <a:sym typeface="Times New Roman"/>
            </a:endParaRPr>
          </a:p>
        </p:txBody>
      </p:sp>
      <p:sp>
        <p:nvSpPr>
          <p:cNvPr id="227" name="Google Shape;227;p9"/>
          <p:cNvSpPr txBox="1"/>
          <p:nvPr/>
        </p:nvSpPr>
        <p:spPr>
          <a:xfrm>
            <a:off x="97400" y="1370700"/>
            <a:ext cx="6265200" cy="34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22222"/>
                </a:solidFill>
                <a:highlight>
                  <a:srgbClr val="FFFFFF"/>
                </a:highlight>
                <a:latin typeface="Times New Roman"/>
                <a:ea typeface="Times New Roman"/>
                <a:cs typeface="Times New Roman"/>
                <a:sym typeface="Times New Roman"/>
              </a:rPr>
              <a:t>A </a:t>
            </a:r>
            <a:r>
              <a:rPr b="1" i="0" lang="en" sz="1800" u="none" cap="none" strike="noStrike">
                <a:solidFill>
                  <a:srgbClr val="222222"/>
                </a:solidFill>
                <a:highlight>
                  <a:srgbClr val="FFFFFF"/>
                </a:highlight>
                <a:latin typeface="Times New Roman"/>
                <a:ea typeface="Times New Roman"/>
                <a:cs typeface="Times New Roman"/>
                <a:sym typeface="Times New Roman"/>
              </a:rPr>
              <a:t>minimum viable product</a:t>
            </a:r>
            <a:r>
              <a:rPr b="0" i="0" lang="en" sz="1800" u="none" cap="none" strike="noStrike">
                <a:solidFill>
                  <a:srgbClr val="222222"/>
                </a:solidFill>
                <a:highlight>
                  <a:srgbClr val="FFFFFF"/>
                </a:highlight>
                <a:latin typeface="Times New Roman"/>
                <a:ea typeface="Times New Roman"/>
                <a:cs typeface="Times New Roman"/>
                <a:sym typeface="Times New Roman"/>
              </a:rPr>
              <a:t> (MVP) is a development technique in which a new </a:t>
            </a:r>
            <a:r>
              <a:rPr b="1" i="0" lang="en" sz="1800" u="none" cap="none" strike="noStrike">
                <a:solidFill>
                  <a:srgbClr val="222222"/>
                </a:solidFill>
                <a:highlight>
                  <a:srgbClr val="FFFFFF"/>
                </a:highlight>
                <a:latin typeface="Times New Roman"/>
                <a:ea typeface="Times New Roman"/>
                <a:cs typeface="Times New Roman"/>
                <a:sym typeface="Times New Roman"/>
              </a:rPr>
              <a:t>product</a:t>
            </a:r>
            <a:r>
              <a:rPr b="0" i="0" lang="en" sz="1800" u="none" cap="none" strike="noStrike">
                <a:solidFill>
                  <a:srgbClr val="222222"/>
                </a:solidFill>
                <a:highlight>
                  <a:srgbClr val="FFFFFF"/>
                </a:highlight>
                <a:latin typeface="Times New Roman"/>
                <a:ea typeface="Times New Roman"/>
                <a:cs typeface="Times New Roman"/>
                <a:sym typeface="Times New Roman"/>
              </a:rPr>
              <a:t> or website is developed with sufficient features to satisfy early adopters. When considering which features to include, repurpose the Eisenhower Matrix for building MVP.  </a:t>
            </a:r>
            <a:endParaRPr b="0" i="0" sz="1800" u="none" cap="none" strike="noStrike">
              <a:solidFill>
                <a:srgbClr val="222222"/>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DO -Scan the picture and navigate with useful information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PLAN - Clone the Google API  with required information in mobile application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DELEGATE- Consider third-party permitted applications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eriod"/>
            </a:pPr>
            <a:r>
              <a:rPr b="0" i="0" lang="en" sz="1800" u="none" cap="none" strike="noStrike">
                <a:solidFill>
                  <a:srgbClr val="000000"/>
                </a:solidFill>
                <a:latin typeface="Times New Roman"/>
                <a:ea typeface="Times New Roman"/>
                <a:cs typeface="Times New Roman"/>
                <a:sym typeface="Times New Roman"/>
              </a:rPr>
              <a:t>ELIMINATE - Remove multiple web pages and make it user friendly.</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txBox="1"/>
          <p:nvPr>
            <p:ph type="title"/>
          </p:nvPr>
        </p:nvSpPr>
        <p:spPr>
          <a:xfrm>
            <a:off x="381000" y="-8027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pic>
        <p:nvPicPr>
          <p:cNvPr id="229" name="Google Shape;229;p9"/>
          <p:cNvPicPr preferRelativeResize="0"/>
          <p:nvPr/>
        </p:nvPicPr>
        <p:blipFill rotWithShape="1">
          <a:blip r:embed="rId3">
            <a:alphaModFix/>
          </a:blip>
          <a:srcRect b="0" l="0" r="0" t="0"/>
          <a:stretch/>
        </p:blipFill>
        <p:spPr>
          <a:xfrm>
            <a:off x="6362600" y="1458600"/>
            <a:ext cx="2476600" cy="264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