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106" y="14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fecf4887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fecf4887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f18382c8e_0_1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f18382c8e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f18382c8e_0_1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f18382c8e_0_1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f18382c8e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f18382c8e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f18382c8e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18382c8e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18382c8e_0_1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18382c8e_0_1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f18382c8e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f18382c8e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18382c8e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18382c8e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18382c8e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18382c8e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18382c8e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18382c8e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e7e7028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e7e7028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fecf4887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fecf4887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S691-001/Project-1/wiki"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www.sas.com/en_us/insights/analytics/what-is-artificial-intelligence.html" TargetMode="External"/><Relationship Id="rId3" Type="http://schemas.openxmlformats.org/officeDocument/2006/relationships/hyperlink" Target="https://indatalabs.com/blog/ai-image-recognition" TargetMode="External"/><Relationship Id="rId7" Type="http://schemas.openxmlformats.org/officeDocument/2006/relationships/hyperlink" Target="https://builtin.com/artificial-intelligence" TargetMode="External"/><Relationship Id="rId12" Type="http://schemas.openxmlformats.org/officeDocument/2006/relationships/hyperlink" Target="https://sightcorp.com/knowledge-base/image-recogni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technical.ly/dc/2019/09/20/image-recognition-technology-artificial-intelligence/" TargetMode="External"/><Relationship Id="rId11" Type="http://schemas.openxmlformats.org/officeDocument/2006/relationships/hyperlink" Target="https://blog.logograb.com/applications-image-recognition-never-heard-of/" TargetMode="External"/><Relationship Id="rId5" Type="http://schemas.openxmlformats.org/officeDocument/2006/relationships/hyperlink" Target="https://marutitech.com/working-image-recognition/" TargetMode="External"/><Relationship Id="rId10" Type="http://schemas.openxmlformats.org/officeDocument/2006/relationships/hyperlink" Target="https://imagga.com/blog/the-top-5-uses-of-image-recognition/" TargetMode="External"/><Relationship Id="rId4" Type="http://schemas.openxmlformats.org/officeDocument/2006/relationships/hyperlink" Target="https://thenextweb.com/artificial-intelligence/2018/07/18/a-beginners-guide-to-ai-computer-vision-and-image-recognition/" TargetMode="External"/><Relationship Id="rId9" Type="http://schemas.openxmlformats.org/officeDocument/2006/relationships/hyperlink" Target="https://www.technologyreview.com/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60300" y="147475"/>
            <a:ext cx="5874900" cy="17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Navigation Application with AI (Pattern and Image Recognition)</a:t>
            </a:r>
            <a:endParaRPr b="1">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196650" y="3162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 691 - Computer Science Project 1</a:t>
            </a:r>
            <a:endParaRPr/>
          </a:p>
          <a:p>
            <a:pPr marL="0" lvl="0" indent="0" algn="l" rtl="0">
              <a:spcBef>
                <a:spcPts val="0"/>
              </a:spcBef>
              <a:spcAft>
                <a:spcPts val="0"/>
              </a:spcAft>
              <a:buNone/>
            </a:pPr>
            <a:endParaRPr/>
          </a:p>
        </p:txBody>
      </p:sp>
      <p:sp>
        <p:nvSpPr>
          <p:cNvPr id="136" name="Google Shape;136;p13"/>
          <p:cNvSpPr txBox="1"/>
          <p:nvPr/>
        </p:nvSpPr>
        <p:spPr>
          <a:xfrm>
            <a:off x="118625" y="3532700"/>
            <a:ext cx="2654700" cy="18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  Prof. Henry Wong</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137" name="Google Shape;137;p13"/>
          <p:cNvSpPr txBox="1"/>
          <p:nvPr/>
        </p:nvSpPr>
        <p:spPr>
          <a:xfrm>
            <a:off x="196650" y="2757375"/>
            <a:ext cx="2187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Sprint 1 Deliverable :</a:t>
            </a:r>
            <a:endParaRPr b="1">
              <a:solidFill>
                <a:schemeClr val="lt1"/>
              </a:solidFill>
              <a:latin typeface="Times New Roman"/>
              <a:ea typeface="Times New Roman"/>
              <a:cs typeface="Times New Roman"/>
              <a:sym typeface="Times New Roman"/>
            </a:endParaRPr>
          </a:p>
        </p:txBody>
      </p:sp>
      <p:sp>
        <p:nvSpPr>
          <p:cNvPr id="138" name="Google Shape;138;p13"/>
          <p:cNvSpPr txBox="1"/>
          <p:nvPr/>
        </p:nvSpPr>
        <p:spPr>
          <a:xfrm>
            <a:off x="5454275" y="2711050"/>
            <a:ext cx="3093300" cy="19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Group 1:</a:t>
            </a:r>
            <a:endParaRPr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a:t>
            </a: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Indira Priyadarshini (is13658n@pace.edu)</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Kartik Kannan (kk96691n@pace.edu)</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Sunil (sm12210n@pace.edu)</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Pranav (pk73658n@pace.edu)</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Bharath (sv90693n@pace.edu)</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Rahul</a:t>
            </a:r>
            <a:r>
              <a:rPr lang="en"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(rs15193n@pace.edu)</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22"/>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35" name="Google Shape;235;p22"/>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6" name="Google Shape;236;p22"/>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7" name="Google Shape;237;p22"/>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Retrospective:</a:t>
            </a:r>
            <a:endParaRPr sz="4800" b="1">
              <a:latin typeface="Times New Roman"/>
              <a:ea typeface="Times New Roman"/>
              <a:cs typeface="Times New Roman"/>
              <a:sym typeface="Times New Roman"/>
            </a:endParaRPr>
          </a:p>
        </p:txBody>
      </p:sp>
      <p:sp>
        <p:nvSpPr>
          <p:cNvPr id="238" name="Google Shape;238;p22"/>
          <p:cNvSpPr txBox="1"/>
          <p:nvPr/>
        </p:nvSpPr>
        <p:spPr>
          <a:xfrm>
            <a:off x="374850" y="1394275"/>
            <a:ext cx="8394300" cy="3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222222"/>
                </a:solidFill>
                <a:highlight>
                  <a:srgbClr val="FFFFFF"/>
                </a:highlight>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239" name="Google Shape;239;p22"/>
          <p:cNvSpPr txBox="1"/>
          <p:nvPr/>
        </p:nvSpPr>
        <p:spPr>
          <a:xfrm>
            <a:off x="790925" y="1402700"/>
            <a:ext cx="52905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highlight>
                  <a:schemeClr val="lt2"/>
                </a:highlight>
                <a:latin typeface="Times New Roman"/>
                <a:ea typeface="Times New Roman"/>
                <a:cs typeface="Times New Roman"/>
                <a:sym typeface="Times New Roman"/>
              </a:rPr>
              <a:t>What’s working well?</a:t>
            </a:r>
            <a:endParaRPr sz="1800" b="1" u="sng" dirty="0">
              <a:highlight>
                <a:schemeClr val="lt2"/>
              </a:highlight>
              <a:latin typeface="Times New Roman"/>
              <a:ea typeface="Times New Roman"/>
              <a:cs typeface="Times New Roman"/>
              <a:sym typeface="Times New Roman"/>
            </a:endParaRPr>
          </a:p>
        </p:txBody>
      </p:sp>
      <p:sp>
        <p:nvSpPr>
          <p:cNvPr id="240" name="Google Shape;240;p22"/>
          <p:cNvSpPr txBox="1"/>
          <p:nvPr/>
        </p:nvSpPr>
        <p:spPr>
          <a:xfrm>
            <a:off x="6622200" y="-77950"/>
            <a:ext cx="28266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Project: Navigation Application</a:t>
            </a:r>
            <a:endParaRPr>
              <a:latin typeface="Times New Roman"/>
              <a:ea typeface="Times New Roman"/>
              <a:cs typeface="Times New Roman"/>
              <a:sym typeface="Times New Roman"/>
            </a:endParaRPr>
          </a:p>
        </p:txBody>
      </p:sp>
      <p:sp>
        <p:nvSpPr>
          <p:cNvPr id="241" name="Google Shape;241;p22"/>
          <p:cNvSpPr txBox="1"/>
          <p:nvPr/>
        </p:nvSpPr>
        <p:spPr>
          <a:xfrm>
            <a:off x="128600" y="2314575"/>
            <a:ext cx="5290500" cy="26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2" name="Google Shape;242;p22"/>
          <p:cNvSpPr txBox="1"/>
          <p:nvPr/>
        </p:nvSpPr>
        <p:spPr>
          <a:xfrm>
            <a:off x="0" y="1928825"/>
            <a:ext cx="3368400" cy="27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3" name="Google Shape;243;p22"/>
          <p:cNvSpPr txBox="1"/>
          <p:nvPr/>
        </p:nvSpPr>
        <p:spPr>
          <a:xfrm>
            <a:off x="685800" y="1928825"/>
            <a:ext cx="4129500" cy="30174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222222"/>
              </a:buClr>
              <a:buSzPts val="1400"/>
              <a:buFont typeface="Times New Roman"/>
              <a:buChar char="●"/>
            </a:pPr>
            <a:r>
              <a:rPr lang="en" dirty="0">
                <a:solidFill>
                  <a:srgbClr val="222222"/>
                </a:solidFill>
                <a:highlight>
                  <a:srgbClr val="FFFFFF"/>
                </a:highlight>
                <a:latin typeface="Times New Roman"/>
                <a:ea typeface="Times New Roman"/>
                <a:cs typeface="Times New Roman"/>
                <a:sym typeface="Times New Roman"/>
              </a:rPr>
              <a:t>We as a team, have planned to keep it an objective to finish and produce what was expected (Sprint1). </a:t>
            </a:r>
            <a:endParaRPr dirty="0">
              <a:solidFill>
                <a:srgbClr val="222222"/>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We are all on the same page with the work being done. </a:t>
            </a:r>
            <a:endParaRPr dirty="0">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We frequently try to communicate to discuss about the project and the advancements. </a:t>
            </a:r>
            <a:endParaRPr dirty="0">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We are all planning to update the github catalog with our updates. </a:t>
            </a:r>
            <a:endParaRPr dirty="0">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We were able to successfully finish the week 1 work of our project schedule.</a:t>
            </a:r>
            <a:endParaRPr dirty="0">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dirty="0">
              <a:solidFill>
                <a:srgbClr val="222222"/>
              </a:solidFill>
              <a:highlight>
                <a:srgbClr val="FFFFFF"/>
              </a:highlight>
            </a:endParaRPr>
          </a:p>
        </p:txBody>
      </p:sp>
      <p:sp>
        <p:nvSpPr>
          <p:cNvPr id="244" name="Google Shape;244;p22"/>
          <p:cNvSpPr txBox="1"/>
          <p:nvPr/>
        </p:nvSpPr>
        <p:spPr>
          <a:xfrm>
            <a:off x="4733300" y="1348563"/>
            <a:ext cx="52905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333333"/>
                </a:solidFill>
                <a:highlight>
                  <a:schemeClr val="lt2"/>
                </a:highlight>
                <a:latin typeface="Times New Roman"/>
                <a:ea typeface="Times New Roman"/>
                <a:cs typeface="Times New Roman"/>
                <a:sym typeface="Times New Roman"/>
              </a:rPr>
              <a:t>How could we improve</a:t>
            </a:r>
            <a:r>
              <a:rPr lang="en" sz="1800" u="sng">
                <a:solidFill>
                  <a:srgbClr val="333333"/>
                </a:solidFill>
                <a:highlight>
                  <a:schemeClr val="lt2"/>
                </a:highlight>
                <a:latin typeface="Times New Roman"/>
                <a:ea typeface="Times New Roman"/>
                <a:cs typeface="Times New Roman"/>
                <a:sym typeface="Times New Roman"/>
              </a:rPr>
              <a:t>?</a:t>
            </a:r>
            <a:endParaRPr sz="1800" u="sng">
              <a:highlight>
                <a:schemeClr val="lt2"/>
              </a:highlight>
              <a:latin typeface="Times New Roman"/>
              <a:ea typeface="Times New Roman"/>
              <a:cs typeface="Times New Roman"/>
              <a:sym typeface="Times New Roman"/>
            </a:endParaRPr>
          </a:p>
        </p:txBody>
      </p:sp>
      <p:sp>
        <p:nvSpPr>
          <p:cNvPr id="245" name="Google Shape;245;p22"/>
          <p:cNvSpPr txBox="1"/>
          <p:nvPr/>
        </p:nvSpPr>
        <p:spPr>
          <a:xfrm>
            <a:off x="5327200" y="2268075"/>
            <a:ext cx="52905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6" name="Google Shape;246;p22"/>
          <p:cNvSpPr txBox="1"/>
          <p:nvPr/>
        </p:nvSpPr>
        <p:spPr>
          <a:xfrm>
            <a:off x="4756925" y="1889475"/>
            <a:ext cx="4354500" cy="251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222222"/>
                </a:solidFill>
                <a:highlight>
                  <a:srgbClr val="FFFFFF"/>
                </a:highlight>
                <a:latin typeface="Times New Roman"/>
                <a:ea typeface="Times New Roman"/>
                <a:cs typeface="Times New Roman"/>
                <a:sym typeface="Times New Roman"/>
              </a:rPr>
              <a:t>We would like to improve our team communication methods as we had issues regarding communication at the beginning of the class after adding new member. We would also like to improve our planning and be up to date with updates on the project. We plan on improving by</a:t>
            </a:r>
            <a:endParaRPr dirty="0">
              <a:solidFill>
                <a:srgbClr val="222222"/>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22222"/>
              </a:buClr>
              <a:buSzPts val="1400"/>
              <a:buFont typeface="Times New Roman"/>
              <a:buChar char="-"/>
            </a:pPr>
            <a:r>
              <a:rPr lang="en" dirty="0">
                <a:solidFill>
                  <a:srgbClr val="222222"/>
                </a:solidFill>
                <a:highlight>
                  <a:srgbClr val="FFFFFF"/>
                </a:highlight>
                <a:latin typeface="Times New Roman"/>
                <a:ea typeface="Times New Roman"/>
                <a:cs typeface="Times New Roman"/>
                <a:sym typeface="Times New Roman"/>
              </a:rPr>
              <a:t>Sprint meetings with in time duration </a:t>
            </a:r>
            <a:endParaRPr dirty="0">
              <a:solidFill>
                <a:srgbClr val="222222"/>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22222"/>
              </a:buClr>
              <a:buSzPts val="1400"/>
              <a:buFont typeface="Times New Roman"/>
              <a:buChar char="-"/>
            </a:pPr>
            <a:r>
              <a:rPr lang="en" dirty="0">
                <a:solidFill>
                  <a:srgbClr val="222222"/>
                </a:solidFill>
                <a:highlight>
                  <a:srgbClr val="FFFFFF"/>
                </a:highlight>
                <a:latin typeface="Times New Roman"/>
                <a:ea typeface="Times New Roman"/>
                <a:cs typeface="Times New Roman"/>
                <a:sym typeface="Times New Roman"/>
              </a:rPr>
              <a:t>Project research of cloning websites to overcome challenges</a:t>
            </a:r>
            <a:endParaRPr dirty="0">
              <a:solidFill>
                <a:srgbClr val="222222"/>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22222"/>
              </a:buClr>
              <a:buSzPts val="1400"/>
              <a:buFont typeface="Times New Roman"/>
              <a:buChar char="-"/>
            </a:pPr>
            <a:r>
              <a:rPr lang="en" dirty="0">
                <a:solidFill>
                  <a:srgbClr val="222222"/>
                </a:solidFill>
                <a:highlight>
                  <a:srgbClr val="FFFFFF"/>
                </a:highlight>
                <a:latin typeface="Times New Roman"/>
                <a:ea typeface="Times New Roman"/>
                <a:cs typeface="Times New Roman"/>
                <a:sym typeface="Times New Roman"/>
              </a:rPr>
              <a:t>Every team member must follow meeting minutes</a:t>
            </a:r>
            <a:endParaRPr dirty="0">
              <a:solidFill>
                <a:srgbClr val="222222"/>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222222"/>
              </a:buClr>
              <a:buSzPts val="1400"/>
              <a:buFont typeface="Times New Roman"/>
              <a:buChar char="-"/>
            </a:pPr>
            <a:r>
              <a:rPr lang="en" dirty="0">
                <a:solidFill>
                  <a:srgbClr val="222222"/>
                </a:solidFill>
                <a:highlight>
                  <a:srgbClr val="FFFFFF"/>
                </a:highlight>
                <a:latin typeface="Times New Roman"/>
                <a:ea typeface="Times New Roman"/>
                <a:cs typeface="Times New Roman"/>
                <a:sym typeface="Times New Roman"/>
              </a:rPr>
              <a:t>Utilizing team members experience and academic skills as a strength for project at right place.</a:t>
            </a:r>
            <a:endParaRPr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23"/>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52" name="Google Shape;252;p23"/>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53" name="Google Shape;253;p23"/>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54" name="Google Shape;254;p23"/>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a:ea typeface="Times New Roman"/>
                <a:cs typeface="Times New Roman"/>
                <a:sym typeface="Times New Roman"/>
              </a:rPr>
              <a:t>Schedule:</a:t>
            </a:r>
            <a:endParaRPr sz="3600" b="1">
              <a:latin typeface="Times New Roman"/>
              <a:ea typeface="Times New Roman"/>
              <a:cs typeface="Times New Roman"/>
              <a:sym typeface="Times New Roman"/>
            </a:endParaRPr>
          </a:p>
        </p:txBody>
      </p:sp>
      <p:sp>
        <p:nvSpPr>
          <p:cNvPr id="255" name="Google Shape;255;p23"/>
          <p:cNvSpPr txBox="1"/>
          <p:nvPr/>
        </p:nvSpPr>
        <p:spPr>
          <a:xfrm>
            <a:off x="969100" y="1487125"/>
            <a:ext cx="8394300" cy="3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256" name="Google Shape;256;p23"/>
          <p:cNvSpPr txBox="1">
            <a:spLocks noGrp="1"/>
          </p:cNvSpPr>
          <p:nvPr>
            <p:ph type="title"/>
          </p:nvPr>
        </p:nvSpPr>
        <p:spPr>
          <a:xfrm>
            <a:off x="1132450" y="41423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7" name="Google Shape;257;p23"/>
          <p:cNvPicPr preferRelativeResize="0"/>
          <p:nvPr/>
        </p:nvPicPr>
        <p:blipFill>
          <a:blip r:embed="rId3">
            <a:alphaModFix/>
          </a:blip>
          <a:stretch>
            <a:fillRect/>
          </a:stretch>
        </p:blipFill>
        <p:spPr>
          <a:xfrm>
            <a:off x="40400" y="1308675"/>
            <a:ext cx="4203000" cy="3747725"/>
          </a:xfrm>
          <a:prstGeom prst="rect">
            <a:avLst/>
          </a:prstGeom>
          <a:noFill/>
          <a:ln>
            <a:noFill/>
          </a:ln>
        </p:spPr>
      </p:pic>
      <p:pic>
        <p:nvPicPr>
          <p:cNvPr id="258" name="Google Shape;258;p23"/>
          <p:cNvPicPr preferRelativeResize="0"/>
          <p:nvPr/>
        </p:nvPicPr>
        <p:blipFill>
          <a:blip r:embed="rId4">
            <a:alphaModFix/>
          </a:blip>
          <a:stretch>
            <a:fillRect/>
          </a:stretch>
        </p:blipFill>
        <p:spPr>
          <a:xfrm>
            <a:off x="4510500" y="1288250"/>
            <a:ext cx="4591652" cy="383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24"/>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64" name="Google Shape;264;p24"/>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65" name="Google Shape;265;p24"/>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Times New Roman"/>
                <a:ea typeface="Times New Roman"/>
                <a:cs typeface="Times New Roman"/>
                <a:sym typeface="Times New Roman"/>
              </a:rPr>
              <a:t>Tools:</a:t>
            </a:r>
            <a:endParaRPr sz="3600" b="1">
              <a:latin typeface="Times New Roman"/>
              <a:ea typeface="Times New Roman"/>
              <a:cs typeface="Times New Roman"/>
              <a:sym typeface="Times New Roman"/>
            </a:endParaRPr>
          </a:p>
        </p:txBody>
      </p:sp>
      <p:sp>
        <p:nvSpPr>
          <p:cNvPr id="266" name="Google Shape;266;p24"/>
          <p:cNvSpPr txBox="1"/>
          <p:nvPr/>
        </p:nvSpPr>
        <p:spPr>
          <a:xfrm>
            <a:off x="454750" y="1489700"/>
            <a:ext cx="8394300" cy="3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268" name="Google Shape;268;p24"/>
          <p:cNvSpPr txBox="1"/>
          <p:nvPr/>
        </p:nvSpPr>
        <p:spPr>
          <a:xfrm>
            <a:off x="1179900" y="1150250"/>
            <a:ext cx="7315200" cy="25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Front end: HTML5, CSS3, Java Script</a:t>
            </a:r>
          </a:p>
          <a:p>
            <a:pPr marL="0" lvl="0" indent="0" algn="l" rtl="0">
              <a:spcBef>
                <a:spcPts val="0"/>
              </a:spcBef>
              <a:spcAft>
                <a:spcPts val="0"/>
              </a:spcAft>
              <a:buNone/>
            </a:pPr>
            <a:endParaRPr dirty="0"/>
          </a:p>
          <a:p>
            <a:pPr marL="0" lvl="0" indent="0" algn="l" rtl="0">
              <a:spcBef>
                <a:spcPts val="0"/>
              </a:spcBef>
              <a:spcAft>
                <a:spcPts val="0"/>
              </a:spcAft>
              <a:buNone/>
            </a:pPr>
            <a:r>
              <a:rPr lang="en" dirty="0"/>
              <a:t>Back end: Python ( Server Side Programming Language)</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RDBMS Technology: SQL</a:t>
            </a:r>
          </a:p>
          <a:p>
            <a:pPr marL="0" lvl="0" indent="0" algn="l" rtl="0">
              <a:spcBef>
                <a:spcPts val="0"/>
              </a:spcBef>
              <a:spcAft>
                <a:spcPts val="0"/>
              </a:spcAft>
              <a:buNone/>
            </a:pPr>
            <a:endParaRPr dirty="0"/>
          </a:p>
          <a:p>
            <a:pPr marL="0" lvl="0" indent="0" algn="l" rtl="0">
              <a:spcBef>
                <a:spcPts val="0"/>
              </a:spcBef>
              <a:spcAft>
                <a:spcPts val="0"/>
              </a:spcAft>
              <a:buNone/>
            </a:pPr>
            <a:r>
              <a:rPr lang="en" dirty="0"/>
              <a:t>Testing Tools: Manual Testing by using Bugzilla, Postman (API Testing)</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AI Image Recognition through python</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Methodology: Agile</a:t>
            </a:r>
          </a:p>
          <a:p>
            <a:pPr marL="0" lvl="0" indent="0" algn="l" rtl="0">
              <a:spcBef>
                <a:spcPts val="0"/>
              </a:spcBef>
              <a:spcAft>
                <a:spcPts val="0"/>
              </a:spcAft>
              <a:buNone/>
            </a:pPr>
            <a:endParaRPr lang="en" dirty="0"/>
          </a:p>
          <a:p>
            <a:pPr lvl="0"/>
            <a:r>
              <a:rPr lang="en" dirty="0"/>
              <a:t>GitHub Link: </a:t>
            </a:r>
            <a:r>
              <a:rPr lang="en-US" dirty="0">
                <a:hlinkClick r:id="rId3"/>
              </a:rPr>
              <a:t>https://github.com/CS691-001/Project-1/wiki</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25"/>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76" name="Google Shape;276;p25"/>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77" name="Google Shape;277;p25"/>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78" name="Google Shape;278;p25"/>
          <p:cNvSpPr txBox="1"/>
          <p:nvPr/>
        </p:nvSpPr>
        <p:spPr>
          <a:xfrm>
            <a:off x="1387150" y="417050"/>
            <a:ext cx="6784200" cy="9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800" b="1">
              <a:latin typeface="Times New Roman"/>
              <a:ea typeface="Times New Roman"/>
              <a:cs typeface="Times New Roman"/>
              <a:sym typeface="Times New Roman"/>
            </a:endParaRPr>
          </a:p>
        </p:txBody>
      </p:sp>
      <p:sp>
        <p:nvSpPr>
          <p:cNvPr id="279" name="Google Shape;279;p25"/>
          <p:cNvSpPr txBox="1"/>
          <p:nvPr/>
        </p:nvSpPr>
        <p:spPr>
          <a:xfrm>
            <a:off x="454750" y="1487125"/>
            <a:ext cx="8394300" cy="3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281" name="Google Shape;281;p25"/>
          <p:cNvSpPr txBox="1"/>
          <p:nvPr/>
        </p:nvSpPr>
        <p:spPr>
          <a:xfrm>
            <a:off x="1216725" y="331850"/>
            <a:ext cx="5616600" cy="8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2" name="Google Shape;282;p25"/>
          <p:cNvSpPr txBox="1"/>
          <p:nvPr/>
        </p:nvSpPr>
        <p:spPr>
          <a:xfrm>
            <a:off x="1405275" y="450050"/>
            <a:ext cx="6723300" cy="74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REFERENCES:</a:t>
            </a:r>
            <a:endParaRPr sz="3000" b="1">
              <a:latin typeface="Times New Roman"/>
              <a:ea typeface="Times New Roman"/>
              <a:cs typeface="Times New Roman"/>
              <a:sym typeface="Times New Roman"/>
            </a:endParaRPr>
          </a:p>
        </p:txBody>
      </p:sp>
      <p:sp>
        <p:nvSpPr>
          <p:cNvPr id="283" name="Google Shape;283;p25"/>
          <p:cNvSpPr txBox="1"/>
          <p:nvPr/>
        </p:nvSpPr>
        <p:spPr>
          <a:xfrm>
            <a:off x="1340975" y="1938000"/>
            <a:ext cx="52905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4" name="Google Shape;284;p25"/>
          <p:cNvSpPr txBox="1"/>
          <p:nvPr/>
        </p:nvSpPr>
        <p:spPr>
          <a:xfrm>
            <a:off x="341375" y="1424725"/>
            <a:ext cx="8394300" cy="31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 to Pattern Recognition and Machine Learning </a:t>
            </a:r>
            <a:endParaRPr b="1"/>
          </a:p>
          <a:p>
            <a:pPr marL="0" lvl="0" indent="0" algn="l" rtl="0">
              <a:spcBef>
                <a:spcPts val="0"/>
              </a:spcBef>
              <a:spcAft>
                <a:spcPts val="0"/>
              </a:spcAft>
              <a:buNone/>
            </a:pPr>
            <a:r>
              <a:rPr lang="en"/>
              <a:t>By Charles Tappert, LTC Avery Leider, Seidenberg School of CSIS, Pace University:</a:t>
            </a:r>
            <a:endParaRPr/>
          </a:p>
          <a:p>
            <a:pPr marL="0" lvl="0" indent="0" algn="l" rtl="0">
              <a:spcBef>
                <a:spcPts val="0"/>
              </a:spcBef>
              <a:spcAft>
                <a:spcPts val="0"/>
              </a:spcAft>
              <a:buNone/>
            </a:pPr>
            <a:endParaRPr/>
          </a:p>
          <a:p>
            <a:pPr marL="0" lvl="0" indent="0" algn="l" rtl="0">
              <a:spcBef>
                <a:spcPts val="0"/>
              </a:spcBef>
              <a:spcAft>
                <a:spcPts val="0"/>
              </a:spcAft>
              <a:buNone/>
            </a:pPr>
            <a:r>
              <a:rPr lang="en" sz="1200" u="sng">
                <a:solidFill>
                  <a:schemeClr val="hlink"/>
                </a:solidFill>
                <a:highlight>
                  <a:srgbClr val="FFFFFF"/>
                </a:highlight>
                <a:hlinkClick r:id="rId3"/>
              </a:rPr>
              <a:t>https://indatalabs.com/blog/ai-image-recognition</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4"/>
              </a:rPr>
              <a:t>https://thenextweb.com/artificial-intelligence/2018/07/18/a-beginners-guide-to-ai-computer-vision-and-image-recognition/</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5"/>
              </a:rPr>
              <a:t>https://marutitech.com/working-image-recognition/</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6"/>
              </a:rPr>
              <a:t>https://technical.ly/dc/2019/09/20/image-recognition-technology-artificial-intelligence/</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7"/>
              </a:rPr>
              <a:t>https://builtin.com/artificial-intelligence</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8"/>
              </a:rPr>
              <a:t>https://www.sas.com/en_us/insights/analytics/what-is-artificial-intelligence.html</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9"/>
              </a:rPr>
              <a:t>https://www.technologyreview.com/artificial-intelligence/</a:t>
            </a:r>
            <a:endParaRPr sz="1200">
              <a:solidFill>
                <a:srgbClr val="555555"/>
              </a:solidFill>
              <a:highlight>
                <a:srgbClr val="FFFFFF"/>
              </a:highlight>
            </a:endParaRPr>
          </a:p>
          <a:p>
            <a:pPr marL="0" lvl="0" indent="0" algn="l" rtl="0">
              <a:spcBef>
                <a:spcPts val="0"/>
              </a:spcBef>
              <a:spcAft>
                <a:spcPts val="0"/>
              </a:spcAft>
              <a:buNone/>
            </a:pPr>
            <a:r>
              <a:rPr lang="en" sz="1200" u="sng">
                <a:solidFill>
                  <a:schemeClr val="hlink"/>
                </a:solidFill>
                <a:highlight>
                  <a:srgbClr val="FFFFFF"/>
                </a:highlight>
                <a:hlinkClick r:id="rId10"/>
              </a:rPr>
              <a:t>https://imagga.com/blog/the-top-5-uses-of-image-recognition/</a:t>
            </a:r>
            <a:endParaRPr sz="1200">
              <a:solidFill>
                <a:srgbClr val="555555"/>
              </a:solidFill>
              <a:highlight>
                <a:srgbClr val="FFFFFF"/>
              </a:highlight>
            </a:endParaRPr>
          </a:p>
          <a:p>
            <a:pPr marL="0" lvl="0" indent="0" algn="l" rtl="0">
              <a:spcBef>
                <a:spcPts val="0"/>
              </a:spcBef>
              <a:spcAft>
                <a:spcPts val="0"/>
              </a:spcAft>
              <a:buNone/>
            </a:pPr>
            <a:r>
              <a:rPr lang="en" sz="1100" u="sng">
                <a:solidFill>
                  <a:schemeClr val="hlink"/>
                </a:solidFill>
                <a:hlinkClick r:id="rId4"/>
              </a:rPr>
              <a:t>https://thenextweb.com/artificial-intelligence/2018/07/18/a-beginners-guide-to-ai-computer-vision-and-image-recognition/</a:t>
            </a:r>
            <a:endParaRPr sz="1200">
              <a:solidFill>
                <a:srgbClr val="555555"/>
              </a:solidFill>
              <a:highlight>
                <a:srgbClr val="FFFFFF"/>
              </a:highlight>
            </a:endParaRPr>
          </a:p>
          <a:p>
            <a:pPr marL="0" lvl="0" indent="0" algn="l" rtl="0">
              <a:spcBef>
                <a:spcPts val="0"/>
              </a:spcBef>
              <a:spcAft>
                <a:spcPts val="0"/>
              </a:spcAft>
              <a:buNone/>
            </a:pPr>
            <a:r>
              <a:rPr lang="en" sz="1100" u="sng">
                <a:solidFill>
                  <a:schemeClr val="hlink"/>
                </a:solidFill>
                <a:hlinkClick r:id="rId11"/>
              </a:rPr>
              <a:t>https://blog.logograb.com/applications-image-recognition-never-heard-of/</a:t>
            </a:r>
            <a:endParaRPr sz="1200">
              <a:solidFill>
                <a:srgbClr val="555555"/>
              </a:solidFill>
              <a:highlight>
                <a:srgbClr val="FFFFFF"/>
              </a:highlight>
            </a:endParaRPr>
          </a:p>
          <a:p>
            <a:pPr marL="0" lvl="0" indent="0" algn="l" rtl="0">
              <a:spcBef>
                <a:spcPts val="0"/>
              </a:spcBef>
              <a:spcAft>
                <a:spcPts val="0"/>
              </a:spcAft>
              <a:buNone/>
            </a:pPr>
            <a:r>
              <a:rPr lang="en" sz="1100" u="sng">
                <a:solidFill>
                  <a:schemeClr val="hlink"/>
                </a:solidFill>
                <a:hlinkClick r:id="rId12"/>
              </a:rPr>
              <a:t>https://sightcorp.com/knowledge-base/image-recognition/</a:t>
            </a:r>
            <a:endParaRPr sz="1200">
              <a:solidFill>
                <a:srgbClr val="55555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4"/>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44" name="Google Shape;144;p14"/>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45" name="Google Shape;145;p14"/>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46" name="Google Shape;146;p14"/>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latin typeface="Times New Roman"/>
                <a:ea typeface="Times New Roman"/>
                <a:cs typeface="Times New Roman"/>
                <a:sym typeface="Times New Roman"/>
              </a:rPr>
              <a:t>Introduction:</a:t>
            </a:r>
            <a:endParaRPr sz="4800" b="1">
              <a:latin typeface="Times New Roman"/>
              <a:ea typeface="Times New Roman"/>
              <a:cs typeface="Times New Roman"/>
              <a:sym typeface="Times New Roman"/>
            </a:endParaRPr>
          </a:p>
        </p:txBody>
      </p:sp>
      <p:sp>
        <p:nvSpPr>
          <p:cNvPr id="147" name="Google Shape;147;p14"/>
          <p:cNvSpPr txBox="1"/>
          <p:nvPr/>
        </p:nvSpPr>
        <p:spPr>
          <a:xfrm>
            <a:off x="454750" y="1487125"/>
            <a:ext cx="8394300" cy="34413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Our Navigation Application with AI Project is an application</a:t>
            </a:r>
            <a:r>
              <a:rPr lang="en" sz="1800" b="1" i="1" dirty="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which helps the end users to locate a picture and other such information related to the picture which is taken as an input. (address details, travel duration, office hours, redirecting to website, etc). </a:t>
            </a: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This application uses elements of Artificial Intelligence, which include pattern recognition and image recognition. </a:t>
            </a: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Example: A picture of Pace University should help the user locate it and also should bring up information such as the office hours, the official website page, etc.</a:t>
            </a: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p:txBody>
      </p:sp>
      <p:sp>
        <p:nvSpPr>
          <p:cNvPr id="149" name="Google Shape;149;p14"/>
          <p:cNvSpPr txBox="1">
            <a:spLocks noGrp="1"/>
          </p:cNvSpPr>
          <p:nvPr>
            <p:ph type="body" idx="1"/>
          </p:nvPr>
        </p:nvSpPr>
        <p:spPr>
          <a:xfrm>
            <a:off x="2231575" y="-39262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15"/>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55" name="Google Shape;155;p15"/>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56" name="Google Shape;156;p15"/>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57" name="Google Shape;157;p15"/>
          <p:cNvSpPr txBox="1"/>
          <p:nvPr/>
        </p:nvSpPr>
        <p:spPr>
          <a:xfrm>
            <a:off x="1179875" y="1523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Times New Roman"/>
                <a:ea typeface="Times New Roman"/>
                <a:cs typeface="Times New Roman"/>
                <a:sym typeface="Times New Roman"/>
              </a:rPr>
              <a:t>Artificial Intelligence:</a:t>
            </a:r>
            <a:endParaRPr sz="3600" b="1">
              <a:latin typeface="Times New Roman"/>
              <a:ea typeface="Times New Roman"/>
              <a:cs typeface="Times New Roman"/>
              <a:sym typeface="Times New Roman"/>
            </a:endParaRPr>
          </a:p>
        </p:txBody>
      </p:sp>
      <p:sp>
        <p:nvSpPr>
          <p:cNvPr id="158" name="Google Shape;158;p15"/>
          <p:cNvSpPr txBox="1"/>
          <p:nvPr/>
        </p:nvSpPr>
        <p:spPr>
          <a:xfrm>
            <a:off x="577650" y="1081525"/>
            <a:ext cx="8394300" cy="3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160" name="Google Shape;160;p15"/>
          <p:cNvSpPr txBox="1"/>
          <p:nvPr/>
        </p:nvSpPr>
        <p:spPr>
          <a:xfrm>
            <a:off x="1179875" y="1304450"/>
            <a:ext cx="7607700" cy="3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1" name="Google Shape;161;p15"/>
          <p:cNvSpPr txBox="1"/>
          <p:nvPr/>
        </p:nvSpPr>
        <p:spPr>
          <a:xfrm>
            <a:off x="935800" y="921650"/>
            <a:ext cx="5635200" cy="3441300"/>
          </a:xfrm>
          <a:prstGeom prst="rect">
            <a:avLst/>
          </a:prstGeom>
          <a:noFill/>
          <a:ln>
            <a:noFill/>
          </a:ln>
        </p:spPr>
        <p:txBody>
          <a:bodyPr spcFirstLastPara="1" wrap="square" lIns="91425" tIns="91425" rIns="91425" bIns="91425" anchor="t" anchorCtr="0">
            <a:noAutofit/>
          </a:bodyPr>
          <a:lstStyle/>
          <a:p>
            <a:pPr marL="0" lvl="0" indent="457200" algn="just" rtl="0">
              <a:lnSpc>
                <a:spcPct val="115000"/>
              </a:lnSpc>
              <a:spcBef>
                <a:spcPts val="0"/>
              </a:spcBef>
              <a:spcAft>
                <a:spcPts val="0"/>
              </a:spcAft>
              <a:buNone/>
            </a:pPr>
            <a:r>
              <a:rPr lang="en" sz="1800" dirty="0">
                <a:latin typeface="Times New Roman"/>
                <a:ea typeface="Times New Roman"/>
                <a:cs typeface="Times New Roman"/>
                <a:sym typeface="Times New Roman"/>
              </a:rPr>
              <a:t>Artificial intelligence (AI) refers to the simulation of human intelligence in machines that are programmed to emulate humans. The term may also be applied to any machine that has traits associated with a human mind such as learning and problem-solving.</a:t>
            </a:r>
            <a:endParaRPr sz="1800" dirty="0">
              <a:latin typeface="Times New Roman"/>
              <a:ea typeface="Times New Roman"/>
              <a:cs typeface="Times New Roman"/>
              <a:sym typeface="Times New Roman"/>
            </a:endParaRPr>
          </a:p>
          <a:p>
            <a:pPr marL="0" lvl="0" indent="457200" algn="just" rtl="0">
              <a:lnSpc>
                <a:spcPct val="115000"/>
              </a:lnSpc>
              <a:spcBef>
                <a:spcPts val="2100"/>
              </a:spcBef>
              <a:spcAft>
                <a:spcPts val="2100"/>
              </a:spcAft>
              <a:buNone/>
            </a:pPr>
            <a:r>
              <a:rPr lang="en" sz="1800" dirty="0">
                <a:latin typeface="Times New Roman"/>
                <a:ea typeface="Times New Roman"/>
                <a:cs typeface="Times New Roman"/>
                <a:sym typeface="Times New Roman"/>
              </a:rPr>
              <a:t>The ideal characteristic of artificial intelligence is its ability to rationalize and take actions that have the best chance of achieving a specific goal.The goals of artificial intelligence include learning, reasoning, &amp; perception. </a:t>
            </a:r>
            <a:r>
              <a:rPr lang="en" sz="1800" dirty="0">
                <a:highlight>
                  <a:srgbClr val="FFFFFF"/>
                </a:highlight>
                <a:latin typeface="Times New Roman"/>
                <a:ea typeface="Times New Roman"/>
                <a:cs typeface="Times New Roman"/>
                <a:sym typeface="Times New Roman"/>
              </a:rPr>
              <a:t>The applications for artificial intelligence are endless and are briefly explained in the next slide.</a:t>
            </a:r>
            <a:endParaRPr sz="1800" dirty="0">
              <a:highlight>
                <a:srgbClr val="FFFFFF"/>
              </a:highlight>
              <a:latin typeface="Times New Roman"/>
              <a:ea typeface="Times New Roman"/>
              <a:cs typeface="Times New Roman"/>
              <a:sym typeface="Times New Roman"/>
            </a:endParaRPr>
          </a:p>
        </p:txBody>
      </p:sp>
      <p:pic>
        <p:nvPicPr>
          <p:cNvPr id="162" name="Google Shape;162;p15"/>
          <p:cNvPicPr preferRelativeResize="0"/>
          <p:nvPr/>
        </p:nvPicPr>
        <p:blipFill>
          <a:blip r:embed="rId3">
            <a:alphaModFix/>
          </a:blip>
          <a:stretch>
            <a:fillRect/>
          </a:stretch>
        </p:blipFill>
        <p:spPr>
          <a:xfrm>
            <a:off x="6571000" y="988900"/>
            <a:ext cx="2499251" cy="225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16"/>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68" name="Google Shape;168;p16"/>
          <p:cNvSpPr txBox="1"/>
          <p:nvPr/>
        </p:nvSpPr>
        <p:spPr>
          <a:xfrm>
            <a:off x="3834575"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9" name="Google Shape;169;p16"/>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70" name="Google Shape;170;p16"/>
          <p:cNvSpPr txBox="1"/>
          <p:nvPr/>
        </p:nvSpPr>
        <p:spPr>
          <a:xfrm>
            <a:off x="1179900" y="130869"/>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Times New Roman"/>
                <a:ea typeface="Times New Roman"/>
                <a:cs typeface="Times New Roman"/>
                <a:sym typeface="Times New Roman"/>
              </a:rPr>
              <a:t>Applications of AI:</a:t>
            </a:r>
            <a:endParaRPr sz="3600" b="1">
              <a:latin typeface="Times New Roman"/>
              <a:ea typeface="Times New Roman"/>
              <a:cs typeface="Times New Roman"/>
              <a:sym typeface="Times New Roman"/>
            </a:endParaRPr>
          </a:p>
        </p:txBody>
      </p:sp>
      <p:sp>
        <p:nvSpPr>
          <p:cNvPr id="171" name="Google Shape;171;p16"/>
          <p:cNvSpPr txBox="1"/>
          <p:nvPr/>
        </p:nvSpPr>
        <p:spPr>
          <a:xfrm>
            <a:off x="142038" y="1203911"/>
            <a:ext cx="8394300" cy="3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173" name="Google Shape;173;p16"/>
          <p:cNvSpPr txBox="1"/>
          <p:nvPr/>
        </p:nvSpPr>
        <p:spPr>
          <a:xfrm>
            <a:off x="1030575" y="1000034"/>
            <a:ext cx="7607700" cy="4042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dirty="0">
                <a:solidFill>
                  <a:srgbClr val="46535E"/>
                </a:solidFill>
                <a:latin typeface="Times New Roman"/>
                <a:ea typeface="Times New Roman"/>
                <a:cs typeface="Times New Roman"/>
                <a:sym typeface="Times New Roman"/>
              </a:rPr>
              <a:t>Reasoning:</a:t>
            </a:r>
            <a:r>
              <a:rPr lang="en" sz="1200" b="1" dirty="0">
                <a:solidFill>
                  <a:srgbClr val="46535E"/>
                </a:solidFill>
                <a:latin typeface="Times New Roman"/>
                <a:ea typeface="Times New Roman"/>
                <a:cs typeface="Times New Roman"/>
                <a:sym typeface="Times New Roman"/>
              </a:rPr>
              <a:t> </a:t>
            </a:r>
            <a:r>
              <a:rPr lang="en" sz="1200" dirty="0">
                <a:solidFill>
                  <a:srgbClr val="46535E"/>
                </a:solidFill>
                <a:latin typeface="Times New Roman"/>
                <a:ea typeface="Times New Roman"/>
                <a:cs typeface="Times New Roman"/>
                <a:sym typeface="Times New Roman"/>
              </a:rPr>
              <a:t>The ability to solve problems through logical deduction. Example: Games, Financial Application 	Processing, etc.</a:t>
            </a:r>
          </a:p>
          <a:p>
            <a:pPr marL="0" lvl="0" indent="0" algn="just" rtl="0">
              <a:lnSpc>
                <a:spcPct val="115000"/>
              </a:lnSpc>
              <a:spcBef>
                <a:spcPts val="0"/>
              </a:spcBef>
              <a:spcAft>
                <a:spcPts val="0"/>
              </a:spcAft>
              <a:buNone/>
            </a:pPr>
            <a:endParaRPr sz="1200" dirty="0">
              <a:solidFill>
                <a:srgbClr val="46535E"/>
              </a:solidFill>
              <a:latin typeface="Times New Roman"/>
              <a:ea typeface="Times New Roman"/>
              <a:cs typeface="Times New Roman"/>
              <a:sym typeface="Times New Roman"/>
            </a:endParaRPr>
          </a:p>
          <a:p>
            <a:pPr algn="just">
              <a:lnSpc>
                <a:spcPct val="115000"/>
              </a:lnSpc>
            </a:pPr>
            <a:r>
              <a:rPr lang="en" b="1" dirty="0">
                <a:solidFill>
                  <a:srgbClr val="46535E"/>
                </a:solidFill>
                <a:latin typeface="Times New Roman"/>
                <a:ea typeface="Times New Roman"/>
                <a:cs typeface="Times New Roman"/>
                <a:sym typeface="Times New Roman"/>
              </a:rPr>
              <a:t>Knowledge: </a:t>
            </a:r>
            <a:r>
              <a:rPr lang="en" sz="1200" dirty="0">
                <a:solidFill>
                  <a:srgbClr val="46535E"/>
                </a:solidFill>
                <a:latin typeface="Times New Roman"/>
                <a:cs typeface="Times New Roman"/>
                <a:sym typeface="Times New Roman"/>
              </a:rPr>
              <a:t>The ability to present knowledge about the world for everyone to access. Example:  Financial market 	trading, purchase prediction, fraud prevention, medical diagnosis, media 	recommendation.</a:t>
            </a:r>
          </a:p>
          <a:p>
            <a:pPr algn="just">
              <a:lnSpc>
                <a:spcPct val="115000"/>
              </a:lnSpc>
            </a:pPr>
            <a:endParaRPr lang="en" sz="1200" b="1" dirty="0">
              <a:solidFill>
                <a:srgbClr val="46535E"/>
              </a:solidFill>
              <a:latin typeface="Times New Roman"/>
              <a:ea typeface="Times New Roman"/>
              <a:cs typeface="Times New Roman"/>
              <a:sym typeface="Times New Roman"/>
            </a:endParaRPr>
          </a:p>
          <a:p>
            <a:pPr algn="just">
              <a:lnSpc>
                <a:spcPct val="115000"/>
              </a:lnSpc>
            </a:pPr>
            <a:r>
              <a:rPr lang="en" b="1" dirty="0">
                <a:solidFill>
                  <a:srgbClr val="46535E"/>
                </a:solidFill>
                <a:latin typeface="Times New Roman"/>
                <a:ea typeface="Times New Roman"/>
                <a:cs typeface="Times New Roman"/>
                <a:sym typeface="Times New Roman"/>
              </a:rPr>
              <a:t>Planning:  </a:t>
            </a:r>
            <a:r>
              <a:rPr lang="en" sz="1200" dirty="0">
                <a:solidFill>
                  <a:srgbClr val="46535E"/>
                </a:solidFill>
                <a:latin typeface="Times New Roman"/>
                <a:cs typeface="Times New Roman"/>
                <a:sym typeface="Times New Roman"/>
              </a:rPr>
              <a:t>The ability to set and achieve goal. Example: Inventory management, demand forecasting, predictive 	maintenance, navigation, scheduling, logistics</a:t>
            </a:r>
          </a:p>
          <a:p>
            <a:pPr algn="just">
              <a:lnSpc>
                <a:spcPct val="115000"/>
              </a:lnSpc>
            </a:pPr>
            <a:endParaRPr lang="en" sz="1200" b="1" dirty="0">
              <a:solidFill>
                <a:srgbClr val="46535E"/>
              </a:solidFill>
              <a:latin typeface="Times New Roman"/>
              <a:ea typeface="Times New Roman"/>
              <a:cs typeface="Times New Roman"/>
              <a:sym typeface="Times New Roman"/>
            </a:endParaRPr>
          </a:p>
          <a:p>
            <a:pPr algn="just">
              <a:lnSpc>
                <a:spcPct val="115000"/>
              </a:lnSpc>
            </a:pPr>
            <a:r>
              <a:rPr lang="en" b="1" dirty="0">
                <a:solidFill>
                  <a:srgbClr val="46535E"/>
                </a:solidFill>
                <a:latin typeface="Times New Roman"/>
                <a:ea typeface="Times New Roman"/>
                <a:cs typeface="Times New Roman"/>
                <a:sym typeface="Times New Roman"/>
              </a:rPr>
              <a:t>Communication:</a:t>
            </a:r>
            <a:r>
              <a:rPr lang="en" sz="1200" b="1" dirty="0">
                <a:solidFill>
                  <a:srgbClr val="46535E"/>
                </a:solidFill>
                <a:latin typeface="Times New Roman"/>
                <a:ea typeface="Times New Roman"/>
                <a:cs typeface="Times New Roman"/>
                <a:sym typeface="Times New Roman"/>
              </a:rPr>
              <a:t> </a:t>
            </a:r>
            <a:r>
              <a:rPr lang="en" sz="1200" dirty="0">
                <a:solidFill>
                  <a:srgbClr val="46535E"/>
                </a:solidFill>
                <a:latin typeface="Times New Roman"/>
                <a:ea typeface="Times New Roman"/>
                <a:cs typeface="Times New Roman"/>
                <a:sym typeface="Times New Roman"/>
              </a:rPr>
              <a:t>The ability to understand spoken and written language. Example:.Smart assistants, voice control</a:t>
            </a:r>
          </a:p>
          <a:p>
            <a:pPr algn="just">
              <a:lnSpc>
                <a:spcPct val="115000"/>
              </a:lnSpc>
            </a:pPr>
            <a:endParaRPr lang="en" sz="1200" b="1" dirty="0">
              <a:solidFill>
                <a:srgbClr val="46535E"/>
              </a:solidFill>
              <a:latin typeface="Times New Roman"/>
              <a:ea typeface="Times New Roman"/>
              <a:cs typeface="Times New Roman"/>
              <a:sym typeface="Times New Roman"/>
            </a:endParaRPr>
          </a:p>
          <a:p>
            <a:pPr algn="just">
              <a:lnSpc>
                <a:spcPct val="115000"/>
              </a:lnSpc>
            </a:pPr>
            <a:r>
              <a:rPr lang="en" b="1" dirty="0">
                <a:solidFill>
                  <a:srgbClr val="46535E"/>
                </a:solidFill>
                <a:latin typeface="Times New Roman"/>
                <a:ea typeface="Times New Roman"/>
                <a:cs typeface="Times New Roman"/>
                <a:sym typeface="Times New Roman"/>
              </a:rPr>
              <a:t>Perception:</a:t>
            </a:r>
            <a:r>
              <a:rPr lang="en" sz="1200" dirty="0">
                <a:solidFill>
                  <a:srgbClr val="46535E"/>
                </a:solidFill>
                <a:latin typeface="Times New Roman"/>
                <a:ea typeface="Times New Roman"/>
                <a:cs typeface="Times New Roman"/>
                <a:sym typeface="Times New Roman"/>
              </a:rPr>
              <a:t> The ability to infer things about the world via sounds, images, and other sensory inputs. Example:. 	medical diagnosis, autonomous vehicles, surveillance</a:t>
            </a:r>
            <a:endParaRPr sz="1200" dirty="0">
              <a:solidFill>
                <a:srgbClr val="46535E"/>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17"/>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79" name="Google Shape;179;p17"/>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80" name="Google Shape;180;p17"/>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81" name="Google Shape;181;p17"/>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Times New Roman"/>
                <a:ea typeface="Times New Roman"/>
                <a:cs typeface="Times New Roman"/>
                <a:sym typeface="Times New Roman"/>
              </a:rPr>
              <a:t>Pattern &amp; Image Recognition:</a:t>
            </a:r>
            <a:endParaRPr sz="3600" b="1">
              <a:latin typeface="Times New Roman"/>
              <a:ea typeface="Times New Roman"/>
              <a:cs typeface="Times New Roman"/>
              <a:sym typeface="Times New Roman"/>
            </a:endParaRPr>
          </a:p>
        </p:txBody>
      </p:sp>
      <p:sp>
        <p:nvSpPr>
          <p:cNvPr id="182" name="Google Shape;182;p17"/>
          <p:cNvSpPr txBox="1"/>
          <p:nvPr/>
        </p:nvSpPr>
        <p:spPr>
          <a:xfrm>
            <a:off x="448525" y="1413375"/>
            <a:ext cx="8394300" cy="34413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rgbClr val="222222"/>
              </a:buClr>
              <a:buSzPts val="1800"/>
              <a:buFont typeface="Times New Roman"/>
              <a:buChar char="-"/>
            </a:pPr>
            <a:r>
              <a:rPr lang="en" sz="1800" dirty="0">
                <a:solidFill>
                  <a:srgbClr val="222222"/>
                </a:solidFill>
                <a:highlight>
                  <a:srgbClr val="FFFFFF"/>
                </a:highlight>
                <a:latin typeface="Times New Roman"/>
                <a:ea typeface="Times New Roman"/>
                <a:cs typeface="Times New Roman"/>
                <a:sym typeface="Times New Roman"/>
              </a:rPr>
              <a:t>Pattern recognition is the automated recognition of patterns and regularities in data. A pattern can either be seen physically or it can be observed mathematically by applying algorithms. </a:t>
            </a:r>
          </a:p>
          <a:p>
            <a:pPr marL="914400" lvl="0" indent="0" algn="just" rtl="0">
              <a:spcBef>
                <a:spcPts val="0"/>
              </a:spcBef>
              <a:spcAft>
                <a:spcPts val="0"/>
              </a:spcAft>
              <a:buNone/>
            </a:pPr>
            <a:endParaRPr lang="en" sz="1800" dirty="0">
              <a:solidFill>
                <a:srgbClr val="222222"/>
              </a:solidFill>
              <a:highlight>
                <a:srgbClr val="FFFFFF"/>
              </a:highlight>
              <a:latin typeface="Times New Roman"/>
              <a:ea typeface="Times New Roman"/>
              <a:cs typeface="Times New Roman"/>
              <a:sym typeface="Times New Roman"/>
            </a:endParaRPr>
          </a:p>
          <a:p>
            <a:pPr marL="914400" lvl="0" indent="0" algn="just" rtl="0">
              <a:spcBef>
                <a:spcPts val="0"/>
              </a:spcBef>
              <a:spcAft>
                <a:spcPts val="0"/>
              </a:spcAft>
              <a:buNone/>
            </a:pPr>
            <a:r>
              <a:rPr lang="en" sz="1800" dirty="0">
                <a:solidFill>
                  <a:srgbClr val="222222"/>
                </a:solidFill>
                <a:highlight>
                  <a:srgbClr val="FFFFFF"/>
                </a:highlight>
                <a:latin typeface="Times New Roman"/>
                <a:ea typeface="Times New Roman"/>
                <a:cs typeface="Times New Roman"/>
                <a:sym typeface="Times New Roman"/>
              </a:rPr>
              <a:t>Example: The colours on the clothes, speech pattern etc. In computer science, pattern is represented using vector features values.</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222222"/>
              </a:buClr>
              <a:buSzPts val="1800"/>
              <a:buFont typeface="Times New Roman"/>
              <a:buChar char="-"/>
            </a:pPr>
            <a:r>
              <a:rPr lang="en" sz="1800" dirty="0">
                <a:solidFill>
                  <a:srgbClr val="222222"/>
                </a:solidFill>
                <a:highlight>
                  <a:srgbClr val="FFFFFF"/>
                </a:highlight>
                <a:latin typeface="Times New Roman"/>
                <a:ea typeface="Times New Roman"/>
                <a:cs typeface="Times New Roman"/>
                <a:sym typeface="Times New Roman"/>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endParaRPr sz="1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18"/>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90" name="Google Shape;190;p18"/>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1" name="Google Shape;191;p18"/>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2" name="Google Shape;192;p18"/>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800" b="1">
              <a:latin typeface="Times New Roman"/>
              <a:ea typeface="Times New Roman"/>
              <a:cs typeface="Times New Roman"/>
              <a:sym typeface="Times New Roman"/>
            </a:endParaRPr>
          </a:p>
        </p:txBody>
      </p:sp>
      <p:sp>
        <p:nvSpPr>
          <p:cNvPr id="193" name="Google Shape;193;p18"/>
          <p:cNvSpPr txBox="1"/>
          <p:nvPr/>
        </p:nvSpPr>
        <p:spPr>
          <a:xfrm>
            <a:off x="2513600" y="1489613"/>
            <a:ext cx="6470100" cy="3264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latin typeface="Times New Roman"/>
                <a:ea typeface="Times New Roman"/>
                <a:cs typeface="Times New Roman"/>
                <a:sym typeface="Times New Roman"/>
              </a:rPr>
              <a:t>Student name Sam, is a current graduate student at Pace University, New York City Campus. Sam had a small delay in, enrolling in the courses. He was only able to enroll in the class which is located in the Pleasantville campus, as the specific class he wanted to take, in NYC was full and closed. His class was located at the Goldstein Academic Center of the Pleasantville campus. </a:t>
            </a: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 sz="1800" dirty="0">
                <a:latin typeface="Times New Roman"/>
                <a:ea typeface="Times New Roman"/>
                <a:cs typeface="Times New Roman"/>
                <a:sym typeface="Times New Roman"/>
              </a:rPr>
              <a:t>He can easily navigate himself to Goldstein Academic Center with contact details, office hours etc., by using scan picture option in our mobile application.</a:t>
            </a:r>
            <a:endParaRPr sz="1800" dirty="0">
              <a:latin typeface="Times New Roman"/>
              <a:ea typeface="Times New Roman"/>
              <a:cs typeface="Times New Roman"/>
              <a:sym typeface="Times New Roman"/>
            </a:endParaRPr>
          </a:p>
        </p:txBody>
      </p:sp>
      <p:sp>
        <p:nvSpPr>
          <p:cNvPr id="195" name="Google Shape;195;p18"/>
          <p:cNvSpPr txBox="1"/>
          <p:nvPr/>
        </p:nvSpPr>
        <p:spPr>
          <a:xfrm>
            <a:off x="1649450" y="279000"/>
            <a:ext cx="57396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          USER STORY 1:</a:t>
            </a:r>
            <a:endParaRPr sz="3000" b="1">
              <a:latin typeface="Times New Roman"/>
              <a:ea typeface="Times New Roman"/>
              <a:cs typeface="Times New Roman"/>
              <a:sym typeface="Times New Roman"/>
            </a:endParaRPr>
          </a:p>
        </p:txBody>
      </p:sp>
      <p:pic>
        <p:nvPicPr>
          <p:cNvPr id="196" name="Google Shape;196;p18"/>
          <p:cNvPicPr preferRelativeResize="0"/>
          <p:nvPr/>
        </p:nvPicPr>
        <p:blipFill>
          <a:blip r:embed="rId3">
            <a:alphaModFix/>
          </a:blip>
          <a:stretch>
            <a:fillRect/>
          </a:stretch>
        </p:blipFill>
        <p:spPr>
          <a:xfrm>
            <a:off x="302050" y="1654075"/>
            <a:ext cx="2111100" cy="235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19"/>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02" name="Google Shape;202;p19"/>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03" name="Google Shape;203;p19"/>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04" name="Google Shape;204;p19"/>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 USER STORY 2:</a:t>
            </a:r>
            <a:endParaRPr sz="4800" b="1">
              <a:latin typeface="Times New Roman"/>
              <a:ea typeface="Times New Roman"/>
              <a:cs typeface="Times New Roman"/>
              <a:sym typeface="Times New Roman"/>
            </a:endParaRPr>
          </a:p>
        </p:txBody>
      </p:sp>
      <p:sp>
        <p:nvSpPr>
          <p:cNvPr id="205" name="Google Shape;205;p19"/>
          <p:cNvSpPr txBox="1"/>
          <p:nvPr/>
        </p:nvSpPr>
        <p:spPr>
          <a:xfrm>
            <a:off x="3783975" y="1347000"/>
            <a:ext cx="4838400" cy="305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latin typeface="Times New Roman"/>
                <a:ea typeface="Times New Roman"/>
                <a:cs typeface="Times New Roman"/>
                <a:sym typeface="Times New Roman"/>
              </a:rPr>
              <a:t>John has parked his car in a parking lot at a new place where he has never been to and left for some work.When returned after hours from another exit, he’s lost where he had parked his car and unfortunately the car keys sound alarm doesn't work for his car,probably lazy to get it repaired earlier.With our project, pointing out the location and directing to the place is a goal to be accomplished.</a:t>
            </a:r>
            <a:endParaRPr sz="1800">
              <a:latin typeface="Times New Roman"/>
              <a:ea typeface="Times New Roman"/>
              <a:cs typeface="Times New Roman"/>
              <a:sym typeface="Times New Roman"/>
            </a:endParaRPr>
          </a:p>
        </p:txBody>
      </p:sp>
      <p:pic>
        <p:nvPicPr>
          <p:cNvPr id="207" name="Google Shape;207;p19"/>
          <p:cNvPicPr preferRelativeResize="0"/>
          <p:nvPr/>
        </p:nvPicPr>
        <p:blipFill>
          <a:blip r:embed="rId3">
            <a:alphaModFix/>
          </a:blip>
          <a:stretch>
            <a:fillRect/>
          </a:stretch>
        </p:blipFill>
        <p:spPr>
          <a:xfrm>
            <a:off x="258400" y="1824775"/>
            <a:ext cx="3386450" cy="1020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0"/>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13" name="Google Shape;213;p20"/>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14" name="Google Shape;214;p20"/>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15" name="Google Shape;215;p20"/>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Persona:</a:t>
            </a:r>
            <a:endParaRPr sz="4800" b="1">
              <a:latin typeface="Times New Roman"/>
              <a:ea typeface="Times New Roman"/>
              <a:cs typeface="Times New Roman"/>
              <a:sym typeface="Times New Roman"/>
            </a:endParaRPr>
          </a:p>
        </p:txBody>
      </p:sp>
      <p:sp>
        <p:nvSpPr>
          <p:cNvPr id="216" name="Google Shape;216;p20"/>
          <p:cNvSpPr txBox="1"/>
          <p:nvPr/>
        </p:nvSpPr>
        <p:spPr>
          <a:xfrm>
            <a:off x="2932525" y="1226450"/>
            <a:ext cx="5929500" cy="344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800">
              <a:latin typeface="Times New Roman"/>
              <a:ea typeface="Times New Roman"/>
              <a:cs typeface="Times New Roman"/>
              <a:sym typeface="Times New Roman"/>
            </a:endParaRPr>
          </a:p>
          <a:p>
            <a:pPr marL="0" lvl="0" indent="0" algn="just" rtl="0">
              <a:spcBef>
                <a:spcPts val="0"/>
              </a:spcBef>
              <a:spcAft>
                <a:spcPts val="0"/>
              </a:spcAft>
              <a:buNone/>
            </a:pPr>
            <a:r>
              <a:rPr lang="en" sz="1800">
                <a:latin typeface="Times New Roman"/>
                <a:ea typeface="Times New Roman"/>
                <a:cs typeface="Times New Roman"/>
                <a:sym typeface="Times New Roman"/>
              </a:rPr>
              <a:t>User had a plan on visiting The Bronx Zoo, situated at </a:t>
            </a:r>
            <a:r>
              <a:rPr lang="en" sz="1800">
                <a:solidFill>
                  <a:srgbClr val="222222"/>
                </a:solidFill>
                <a:highlight>
                  <a:srgbClr val="FFFFFF"/>
                </a:highlight>
                <a:latin typeface="Times New Roman"/>
                <a:ea typeface="Times New Roman"/>
                <a:cs typeface="Times New Roman"/>
                <a:sym typeface="Times New Roman"/>
              </a:rPr>
              <a:t>2300 Southern Blvd, The Bronx, NY 10460. The user is new to New York and thus has no knowledge about the zoo, nor the area. The user decides to use our application for him to navigate and also to know general information about the zoo. User then uses an image of Bronx Zoo as an input to scan. User receives details such as navigation, timings with our application. The user can also access the website which can help him purchase coupons, discounts/offers, pre book events and also other general information of adventures, and fun activities for kids/adults. </a:t>
            </a:r>
            <a:endParaRPr sz="1800">
              <a:latin typeface="Times New Roman"/>
              <a:ea typeface="Times New Roman"/>
              <a:cs typeface="Times New Roman"/>
              <a:sym typeface="Times New Roman"/>
            </a:endParaRPr>
          </a:p>
        </p:txBody>
      </p:sp>
      <p:pic>
        <p:nvPicPr>
          <p:cNvPr id="218" name="Google Shape;218;p20"/>
          <p:cNvPicPr preferRelativeResize="0"/>
          <p:nvPr/>
        </p:nvPicPr>
        <p:blipFill>
          <a:blip r:embed="rId3">
            <a:alphaModFix/>
          </a:blip>
          <a:stretch>
            <a:fillRect/>
          </a:stretch>
        </p:blipFill>
        <p:spPr>
          <a:xfrm>
            <a:off x="264325" y="1616206"/>
            <a:ext cx="2556675" cy="296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1000"/>
                                        <p:tgtEl>
                                          <p:spTgt spid="2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21"/>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224" name="Google Shape;224;p21"/>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5" name="Google Shape;225;p21"/>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6" name="Google Shape;226;p21"/>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MVP (Minimum Viable Product)</a:t>
            </a:r>
            <a:endParaRPr sz="4800" b="1">
              <a:latin typeface="Times New Roman"/>
              <a:ea typeface="Times New Roman"/>
              <a:cs typeface="Times New Roman"/>
              <a:sym typeface="Times New Roman"/>
            </a:endParaRPr>
          </a:p>
        </p:txBody>
      </p:sp>
      <p:sp>
        <p:nvSpPr>
          <p:cNvPr id="227" name="Google Shape;227;p21"/>
          <p:cNvSpPr txBox="1"/>
          <p:nvPr/>
        </p:nvSpPr>
        <p:spPr>
          <a:xfrm>
            <a:off x="97400" y="1370700"/>
            <a:ext cx="6265200" cy="344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solidFill>
                  <a:srgbClr val="222222"/>
                </a:solidFill>
                <a:highlight>
                  <a:srgbClr val="FFFFFF"/>
                </a:highlight>
                <a:latin typeface="Times New Roman"/>
                <a:ea typeface="Times New Roman"/>
                <a:cs typeface="Times New Roman"/>
                <a:sym typeface="Times New Roman"/>
              </a:rPr>
              <a:t>A </a:t>
            </a:r>
            <a:r>
              <a:rPr lang="en" sz="1800" b="1" dirty="0">
                <a:solidFill>
                  <a:srgbClr val="222222"/>
                </a:solidFill>
                <a:highlight>
                  <a:srgbClr val="FFFFFF"/>
                </a:highlight>
                <a:latin typeface="Times New Roman"/>
                <a:ea typeface="Times New Roman"/>
                <a:cs typeface="Times New Roman"/>
                <a:sym typeface="Times New Roman"/>
              </a:rPr>
              <a:t>minimum viable product</a:t>
            </a:r>
            <a:r>
              <a:rPr lang="en" sz="1800" dirty="0">
                <a:solidFill>
                  <a:srgbClr val="222222"/>
                </a:solidFill>
                <a:highlight>
                  <a:srgbClr val="FFFFFF"/>
                </a:highlight>
                <a:latin typeface="Times New Roman"/>
                <a:ea typeface="Times New Roman"/>
                <a:cs typeface="Times New Roman"/>
                <a:sym typeface="Times New Roman"/>
              </a:rPr>
              <a:t> (MVP) is a development technique in which a new </a:t>
            </a:r>
            <a:r>
              <a:rPr lang="en" sz="1800" b="1" dirty="0">
                <a:solidFill>
                  <a:srgbClr val="222222"/>
                </a:solidFill>
                <a:highlight>
                  <a:srgbClr val="FFFFFF"/>
                </a:highlight>
                <a:latin typeface="Times New Roman"/>
                <a:ea typeface="Times New Roman"/>
                <a:cs typeface="Times New Roman"/>
                <a:sym typeface="Times New Roman"/>
              </a:rPr>
              <a:t>product</a:t>
            </a:r>
            <a:r>
              <a:rPr lang="en" sz="1800" dirty="0">
                <a:solidFill>
                  <a:srgbClr val="222222"/>
                </a:solidFill>
                <a:highlight>
                  <a:srgbClr val="FFFFFF"/>
                </a:highlight>
                <a:latin typeface="Times New Roman"/>
                <a:ea typeface="Times New Roman"/>
                <a:cs typeface="Times New Roman"/>
                <a:sym typeface="Times New Roman"/>
              </a:rPr>
              <a:t> or website is developed with sufficient features to satisfy early adopters. When considering which features to include, repurpose the Eisenhower Matrix for building MVP.  </a:t>
            </a:r>
            <a:endParaRPr sz="1800" dirty="0">
              <a:solidFill>
                <a:srgbClr val="22222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DO -Scan the picture and navigate with useful information</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PLAN - Clone the Google API  with required information in mobile application</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DELEGATE- Consider third-party permitted applications</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ELIMINATE - Remove multiple web pages and make it user friendly.</a:t>
            </a: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dirty="0"/>
          </a:p>
        </p:txBody>
      </p:sp>
      <p:pic>
        <p:nvPicPr>
          <p:cNvPr id="229" name="Google Shape;229;p21"/>
          <p:cNvPicPr preferRelativeResize="0"/>
          <p:nvPr/>
        </p:nvPicPr>
        <p:blipFill>
          <a:blip r:embed="rId3">
            <a:alphaModFix/>
          </a:blip>
          <a:stretch>
            <a:fillRect/>
          </a:stretch>
        </p:blipFill>
        <p:spPr>
          <a:xfrm>
            <a:off x="6362600" y="1458600"/>
            <a:ext cx="2476600" cy="26493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1214</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vt:lpstr>
      <vt:lpstr>Montserrat</vt:lpstr>
      <vt:lpstr>Times New Roman</vt:lpstr>
      <vt:lpstr>Focus</vt:lpstr>
      <vt:lpstr>Navigation Application with AI (Pattern and Image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Application with AI (Pattern and Image Recognition)</dc:title>
  <cp:lastModifiedBy>sunil kumar</cp:lastModifiedBy>
  <cp:revision>3</cp:revision>
  <dcterms:modified xsi:type="dcterms:W3CDTF">2020-04-16T02:04:07Z</dcterms:modified>
</cp:coreProperties>
</file>