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fecf488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fecf488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f18382c8e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f18382c8e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f18382c8e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f18382c8e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f18382c8e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f18382c8e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f18382c8e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f18382c8e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18382c8e_0_1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18382c8e_0_1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f18382c8e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f18382c8e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f18382c8e_0_1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f18382c8e_0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18382c8e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18382c8e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f18382c8e_0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f18382c8e_0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e7e7028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e7e7028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fecf4887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fecf4887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Indirapriyadarshini/Navigation-Application-with-AI-Pattern-and-Image-Recognition-"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thenextweb.com/artificial-intelligence/2018/07/18/a-beginners-guide-to-ai-computer-vision-and-image-recognition/" TargetMode="External"/><Relationship Id="rId10" Type="http://schemas.openxmlformats.org/officeDocument/2006/relationships/hyperlink" Target="https://imagga.com/blog/the-top-5-uses-of-image-recognition/" TargetMode="External"/><Relationship Id="rId13" Type="http://schemas.openxmlformats.org/officeDocument/2006/relationships/hyperlink" Target="https://sightcorp.com/knowledge-base/image-recognition/" TargetMode="External"/><Relationship Id="rId12" Type="http://schemas.openxmlformats.org/officeDocument/2006/relationships/hyperlink" Target="https://blog.logograb.com/applications-image-recognition-never-heard-of/"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ndatalabs.com/blog/ai-image-recognition" TargetMode="External"/><Relationship Id="rId4" Type="http://schemas.openxmlformats.org/officeDocument/2006/relationships/hyperlink" Target="https://thenextweb.com/artificial-intelligence/2018/07/18/a-beginners-guide-to-ai-computer-vision-and-image-recognition/" TargetMode="External"/><Relationship Id="rId9" Type="http://schemas.openxmlformats.org/officeDocument/2006/relationships/hyperlink" Target="https://www.technologyreview.com/artificial-intelligence/" TargetMode="External"/><Relationship Id="rId5" Type="http://schemas.openxmlformats.org/officeDocument/2006/relationships/hyperlink" Target="https://marutitech.com/working-image-recognition/" TargetMode="External"/><Relationship Id="rId6" Type="http://schemas.openxmlformats.org/officeDocument/2006/relationships/hyperlink" Target="https://technical.ly/dc/2019/09/20/image-recognition-technology-artificial-intelligence/" TargetMode="External"/><Relationship Id="rId7" Type="http://schemas.openxmlformats.org/officeDocument/2006/relationships/hyperlink" Target="https://builtin.com/artificial-intelligence" TargetMode="External"/><Relationship Id="rId8" Type="http://schemas.openxmlformats.org/officeDocument/2006/relationships/hyperlink" Target="https://www.sas.com/en_us/insights/analytics/what-is-artificial-intelligen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60300" y="147475"/>
            <a:ext cx="5874900" cy="17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Navigation Application with AI (Pattern and Image Recognition)</a:t>
            </a:r>
            <a:endParaRPr b="1">
              <a:latin typeface="Times New Roman"/>
              <a:ea typeface="Times New Roman"/>
              <a:cs typeface="Times New Roman"/>
              <a:sym typeface="Times New Roman"/>
            </a:endParaRPr>
          </a:p>
        </p:txBody>
      </p:sp>
      <p:sp>
        <p:nvSpPr>
          <p:cNvPr id="135" name="Google Shape;135;p13"/>
          <p:cNvSpPr txBox="1"/>
          <p:nvPr>
            <p:ph idx="1" type="subTitle"/>
          </p:nvPr>
        </p:nvSpPr>
        <p:spPr>
          <a:xfrm>
            <a:off x="196650" y="3162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 691 - Computer Science Project </a:t>
            </a:r>
            <a:r>
              <a:rPr lang="en"/>
              <a:t>1</a:t>
            </a:r>
            <a:endParaRPr/>
          </a:p>
          <a:p>
            <a:pPr indent="0" lvl="0" marL="0" rtl="0" algn="l">
              <a:spcBef>
                <a:spcPts val="0"/>
              </a:spcBef>
              <a:spcAft>
                <a:spcPts val="0"/>
              </a:spcAft>
              <a:buNone/>
            </a:pPr>
            <a:r>
              <a:t/>
            </a:r>
            <a:endParaRPr/>
          </a:p>
        </p:txBody>
      </p:sp>
      <p:sp>
        <p:nvSpPr>
          <p:cNvPr id="136" name="Google Shape;136;p13"/>
          <p:cNvSpPr txBox="1"/>
          <p:nvPr/>
        </p:nvSpPr>
        <p:spPr>
          <a:xfrm>
            <a:off x="118625" y="3532700"/>
            <a:ext cx="2654700" cy="18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  Prof. Henry Wong</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137" name="Google Shape;137;p13"/>
          <p:cNvSpPr txBox="1"/>
          <p:nvPr/>
        </p:nvSpPr>
        <p:spPr>
          <a:xfrm>
            <a:off x="196650" y="2757375"/>
            <a:ext cx="21876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Sprint 1 Deliverable :</a:t>
            </a:r>
            <a:endParaRPr b="1">
              <a:solidFill>
                <a:schemeClr val="lt1"/>
              </a:solidFill>
              <a:latin typeface="Times New Roman"/>
              <a:ea typeface="Times New Roman"/>
              <a:cs typeface="Times New Roman"/>
              <a:sym typeface="Times New Roman"/>
            </a:endParaRPr>
          </a:p>
        </p:txBody>
      </p:sp>
      <p:sp>
        <p:nvSpPr>
          <p:cNvPr id="138" name="Google Shape;138;p13"/>
          <p:cNvSpPr txBox="1"/>
          <p:nvPr/>
        </p:nvSpPr>
        <p:spPr>
          <a:xfrm>
            <a:off x="5454275" y="2711050"/>
            <a:ext cx="3093300" cy="19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Group 1:</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t>
            </a:r>
            <a:r>
              <a:rPr b="1" lang="en">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Indira Priyadarshini (is13658n@pace.edu)</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Kartik Kannan (kk96691n@pace.edu)</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Sunil (sm12210n@pace.edu)</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Pranav (pk73658n@pace.edu)</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Bharath (sv90693n@pace.edu)</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Rahul</a:t>
            </a:r>
            <a:r>
              <a:rPr b="1" lang="en">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(rs15193n@pace.edu)</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3" name="Shape 233"/>
        <p:cNvGrpSpPr/>
        <p:nvPr/>
      </p:nvGrpSpPr>
      <p:grpSpPr>
        <a:xfrm>
          <a:off x="0" y="0"/>
          <a:ext cx="0" cy="0"/>
          <a:chOff x="0" y="0"/>
          <a:chExt cx="0" cy="0"/>
        </a:xfrm>
      </p:grpSpPr>
      <p:sp>
        <p:nvSpPr>
          <p:cNvPr id="234" name="Google Shape;234;p22"/>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235" name="Google Shape;235;p22"/>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36" name="Google Shape;236;p22"/>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37" name="Google Shape;237;p22"/>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Retrospective:</a:t>
            </a:r>
            <a:endParaRPr b="1" sz="4800">
              <a:latin typeface="Times New Roman"/>
              <a:ea typeface="Times New Roman"/>
              <a:cs typeface="Times New Roman"/>
              <a:sym typeface="Times New Roman"/>
            </a:endParaRPr>
          </a:p>
        </p:txBody>
      </p:sp>
      <p:sp>
        <p:nvSpPr>
          <p:cNvPr id="238" name="Google Shape;238;p22"/>
          <p:cNvSpPr txBox="1"/>
          <p:nvPr/>
        </p:nvSpPr>
        <p:spPr>
          <a:xfrm>
            <a:off x="374850" y="1394275"/>
            <a:ext cx="8394300" cy="3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rgbClr val="FFFFFF"/>
                </a:highlight>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239" name="Google Shape;239;p22"/>
          <p:cNvSpPr txBox="1"/>
          <p:nvPr/>
        </p:nvSpPr>
        <p:spPr>
          <a:xfrm>
            <a:off x="790925" y="1402700"/>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highlight>
                  <a:schemeClr val="lt2"/>
                </a:highlight>
                <a:latin typeface="Times New Roman"/>
                <a:ea typeface="Times New Roman"/>
                <a:cs typeface="Times New Roman"/>
                <a:sym typeface="Times New Roman"/>
              </a:rPr>
              <a:t>What’s working well?</a:t>
            </a:r>
            <a:endParaRPr b="1" sz="1800" u="sng">
              <a:highlight>
                <a:schemeClr val="lt2"/>
              </a:highlight>
              <a:latin typeface="Times New Roman"/>
              <a:ea typeface="Times New Roman"/>
              <a:cs typeface="Times New Roman"/>
              <a:sym typeface="Times New Roman"/>
            </a:endParaRPr>
          </a:p>
        </p:txBody>
      </p:sp>
      <p:sp>
        <p:nvSpPr>
          <p:cNvPr id="240" name="Google Shape;240;p22"/>
          <p:cNvSpPr txBox="1"/>
          <p:nvPr/>
        </p:nvSpPr>
        <p:spPr>
          <a:xfrm>
            <a:off x="6622200" y="-77950"/>
            <a:ext cx="2826600" cy="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Navigation Application</a:t>
            </a:r>
            <a:endParaRPr>
              <a:latin typeface="Times New Roman"/>
              <a:ea typeface="Times New Roman"/>
              <a:cs typeface="Times New Roman"/>
              <a:sym typeface="Times New Roman"/>
            </a:endParaRPr>
          </a:p>
        </p:txBody>
      </p:sp>
      <p:sp>
        <p:nvSpPr>
          <p:cNvPr id="241" name="Google Shape;241;p22"/>
          <p:cNvSpPr txBox="1"/>
          <p:nvPr/>
        </p:nvSpPr>
        <p:spPr>
          <a:xfrm>
            <a:off x="128600" y="2314575"/>
            <a:ext cx="5290500" cy="26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42" name="Google Shape;242;p22"/>
          <p:cNvSpPr txBox="1"/>
          <p:nvPr/>
        </p:nvSpPr>
        <p:spPr>
          <a:xfrm>
            <a:off x="0" y="1928825"/>
            <a:ext cx="3368400" cy="27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43" name="Google Shape;243;p22"/>
          <p:cNvSpPr txBox="1"/>
          <p:nvPr/>
        </p:nvSpPr>
        <p:spPr>
          <a:xfrm>
            <a:off x="685800" y="1928825"/>
            <a:ext cx="4129500" cy="301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Times New Roman"/>
              <a:buChar char="●"/>
            </a:pPr>
            <a:r>
              <a:rPr lang="en">
                <a:solidFill>
                  <a:srgbClr val="222222"/>
                </a:solidFill>
                <a:highlight>
                  <a:srgbClr val="FFFFFF"/>
                </a:highlight>
                <a:latin typeface="Times New Roman"/>
                <a:ea typeface="Times New Roman"/>
                <a:cs typeface="Times New Roman"/>
                <a:sym typeface="Times New Roman"/>
              </a:rPr>
              <a:t>We as a team, have planned to keep it an objective to finish and produce what was expected (Sprint1). </a:t>
            </a:r>
            <a:endParaRPr>
              <a:solidFill>
                <a:srgbClr val="222222"/>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We are all on the same page with the work being done. </a:t>
            </a:r>
            <a:endParaRPr>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We frequently try to communicate to discuss about the project and the advancements. </a:t>
            </a:r>
            <a:endParaRPr>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We are all planning to update the github catalog with our updates. </a:t>
            </a:r>
            <a:endParaRPr>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We were able to </a:t>
            </a:r>
            <a:r>
              <a:rPr lang="en">
                <a:highlight>
                  <a:srgbClr val="FFFFFF"/>
                </a:highlight>
                <a:latin typeface="Times New Roman"/>
                <a:ea typeface="Times New Roman"/>
                <a:cs typeface="Times New Roman"/>
                <a:sym typeface="Times New Roman"/>
              </a:rPr>
              <a:t>successfully</a:t>
            </a:r>
            <a:r>
              <a:rPr lang="en">
                <a:highlight>
                  <a:srgbClr val="FFFFFF"/>
                </a:highlight>
                <a:latin typeface="Times New Roman"/>
                <a:ea typeface="Times New Roman"/>
                <a:cs typeface="Times New Roman"/>
                <a:sym typeface="Times New Roman"/>
              </a:rPr>
              <a:t> finish the week 1 work of our project schedule.</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22222"/>
              </a:solidFill>
              <a:highlight>
                <a:srgbClr val="FFFFFF"/>
              </a:highlight>
            </a:endParaRPr>
          </a:p>
        </p:txBody>
      </p:sp>
      <p:sp>
        <p:nvSpPr>
          <p:cNvPr id="244" name="Google Shape;244;p22"/>
          <p:cNvSpPr txBox="1"/>
          <p:nvPr/>
        </p:nvSpPr>
        <p:spPr>
          <a:xfrm>
            <a:off x="4733300" y="1348563"/>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333333"/>
                </a:solidFill>
                <a:highlight>
                  <a:schemeClr val="lt2"/>
                </a:highlight>
                <a:latin typeface="Times New Roman"/>
                <a:ea typeface="Times New Roman"/>
                <a:cs typeface="Times New Roman"/>
                <a:sym typeface="Times New Roman"/>
              </a:rPr>
              <a:t>How could we improve</a:t>
            </a:r>
            <a:r>
              <a:rPr lang="en" sz="1800" u="sng">
                <a:solidFill>
                  <a:srgbClr val="333333"/>
                </a:solidFill>
                <a:highlight>
                  <a:schemeClr val="lt2"/>
                </a:highlight>
                <a:latin typeface="Times New Roman"/>
                <a:ea typeface="Times New Roman"/>
                <a:cs typeface="Times New Roman"/>
                <a:sym typeface="Times New Roman"/>
              </a:rPr>
              <a:t>?</a:t>
            </a:r>
            <a:endParaRPr sz="1800" u="sng">
              <a:highlight>
                <a:schemeClr val="lt2"/>
              </a:highlight>
              <a:latin typeface="Times New Roman"/>
              <a:ea typeface="Times New Roman"/>
              <a:cs typeface="Times New Roman"/>
              <a:sym typeface="Times New Roman"/>
            </a:endParaRPr>
          </a:p>
        </p:txBody>
      </p:sp>
      <p:sp>
        <p:nvSpPr>
          <p:cNvPr id="245" name="Google Shape;245;p22"/>
          <p:cNvSpPr txBox="1"/>
          <p:nvPr/>
        </p:nvSpPr>
        <p:spPr>
          <a:xfrm>
            <a:off x="5327200" y="2268075"/>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46" name="Google Shape;246;p22"/>
          <p:cNvSpPr txBox="1"/>
          <p:nvPr/>
        </p:nvSpPr>
        <p:spPr>
          <a:xfrm>
            <a:off x="4756925" y="1889475"/>
            <a:ext cx="4354500" cy="25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We would like to improve our team communication methods as we had issues regarding communication at the beginning of the class after adding new member. We would also like to improve our planning and be up to date with updates on the project. We plan on improving by</a:t>
            </a:r>
            <a:endParaRPr>
              <a:solidFill>
                <a:srgbClr val="222222"/>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Char char="-"/>
            </a:pPr>
            <a:r>
              <a:rPr lang="en">
                <a:solidFill>
                  <a:srgbClr val="222222"/>
                </a:solidFill>
                <a:highlight>
                  <a:srgbClr val="FFFFFF"/>
                </a:highlight>
                <a:latin typeface="Times New Roman"/>
                <a:ea typeface="Times New Roman"/>
                <a:cs typeface="Times New Roman"/>
                <a:sym typeface="Times New Roman"/>
              </a:rPr>
              <a:t>Sprint meetings with in time duration </a:t>
            </a:r>
            <a:endParaRPr>
              <a:solidFill>
                <a:srgbClr val="222222"/>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Char char="-"/>
            </a:pPr>
            <a:r>
              <a:rPr lang="en">
                <a:solidFill>
                  <a:srgbClr val="222222"/>
                </a:solidFill>
                <a:highlight>
                  <a:srgbClr val="FFFFFF"/>
                </a:highlight>
                <a:latin typeface="Times New Roman"/>
                <a:ea typeface="Times New Roman"/>
                <a:cs typeface="Times New Roman"/>
                <a:sym typeface="Times New Roman"/>
              </a:rPr>
              <a:t>Project research of cloning websites to overcome challenges</a:t>
            </a:r>
            <a:endParaRPr>
              <a:solidFill>
                <a:srgbClr val="222222"/>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Char char="-"/>
            </a:pPr>
            <a:r>
              <a:rPr lang="en">
                <a:solidFill>
                  <a:srgbClr val="222222"/>
                </a:solidFill>
                <a:highlight>
                  <a:srgbClr val="FFFFFF"/>
                </a:highlight>
                <a:latin typeface="Times New Roman"/>
                <a:ea typeface="Times New Roman"/>
                <a:cs typeface="Times New Roman"/>
                <a:sym typeface="Times New Roman"/>
              </a:rPr>
              <a:t>Every team member must follow meeting minutes</a:t>
            </a:r>
            <a:endParaRPr>
              <a:solidFill>
                <a:srgbClr val="222222"/>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Char char="-"/>
            </a:pPr>
            <a:r>
              <a:rPr lang="en">
                <a:solidFill>
                  <a:srgbClr val="222222"/>
                </a:solidFill>
                <a:highlight>
                  <a:srgbClr val="FFFFFF"/>
                </a:highlight>
                <a:latin typeface="Times New Roman"/>
                <a:ea typeface="Times New Roman"/>
                <a:cs typeface="Times New Roman"/>
                <a:sym typeface="Times New Roman"/>
              </a:rPr>
              <a:t>Utilizing team members experience and academic skills as a strength for project at right place.</a:t>
            </a:r>
            <a:endParaRPr>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0" name="Shape 250"/>
        <p:cNvGrpSpPr/>
        <p:nvPr/>
      </p:nvGrpSpPr>
      <p:grpSpPr>
        <a:xfrm>
          <a:off x="0" y="0"/>
          <a:ext cx="0" cy="0"/>
          <a:chOff x="0" y="0"/>
          <a:chExt cx="0" cy="0"/>
        </a:xfrm>
      </p:grpSpPr>
      <p:sp>
        <p:nvSpPr>
          <p:cNvPr id="251" name="Google Shape;251;p23"/>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252" name="Google Shape;252;p23"/>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53" name="Google Shape;253;p23"/>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54" name="Google Shape;254;p23"/>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Schedule:</a:t>
            </a:r>
            <a:endParaRPr b="1" sz="3600">
              <a:latin typeface="Times New Roman"/>
              <a:ea typeface="Times New Roman"/>
              <a:cs typeface="Times New Roman"/>
              <a:sym typeface="Times New Roman"/>
            </a:endParaRPr>
          </a:p>
        </p:txBody>
      </p:sp>
      <p:sp>
        <p:nvSpPr>
          <p:cNvPr id="255" name="Google Shape;255;p23"/>
          <p:cNvSpPr txBox="1"/>
          <p:nvPr/>
        </p:nvSpPr>
        <p:spPr>
          <a:xfrm>
            <a:off x="969100" y="1487125"/>
            <a:ext cx="8394300" cy="3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56" name="Google Shape;256;p23"/>
          <p:cNvSpPr txBox="1"/>
          <p:nvPr>
            <p:ph type="title"/>
          </p:nvPr>
        </p:nvSpPr>
        <p:spPr>
          <a:xfrm>
            <a:off x="1132450" y="414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23"/>
          <p:cNvPicPr preferRelativeResize="0"/>
          <p:nvPr/>
        </p:nvPicPr>
        <p:blipFill>
          <a:blip r:embed="rId3">
            <a:alphaModFix/>
          </a:blip>
          <a:stretch>
            <a:fillRect/>
          </a:stretch>
        </p:blipFill>
        <p:spPr>
          <a:xfrm>
            <a:off x="40400" y="1308675"/>
            <a:ext cx="4203000" cy="3747725"/>
          </a:xfrm>
          <a:prstGeom prst="rect">
            <a:avLst/>
          </a:prstGeom>
          <a:noFill/>
          <a:ln>
            <a:noFill/>
          </a:ln>
        </p:spPr>
      </p:pic>
      <p:pic>
        <p:nvPicPr>
          <p:cNvPr id="258" name="Google Shape;258;p23"/>
          <p:cNvPicPr preferRelativeResize="0"/>
          <p:nvPr/>
        </p:nvPicPr>
        <p:blipFill>
          <a:blip r:embed="rId4">
            <a:alphaModFix/>
          </a:blip>
          <a:stretch>
            <a:fillRect/>
          </a:stretch>
        </p:blipFill>
        <p:spPr>
          <a:xfrm>
            <a:off x="4510500" y="1288250"/>
            <a:ext cx="4591652" cy="383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2" name="Shape 262"/>
        <p:cNvGrpSpPr/>
        <p:nvPr/>
      </p:nvGrpSpPr>
      <p:grpSpPr>
        <a:xfrm>
          <a:off x="0" y="0"/>
          <a:ext cx="0" cy="0"/>
          <a:chOff x="0" y="0"/>
          <a:chExt cx="0" cy="0"/>
        </a:xfrm>
      </p:grpSpPr>
      <p:sp>
        <p:nvSpPr>
          <p:cNvPr id="263" name="Google Shape;263;p24"/>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264" name="Google Shape;264;p24"/>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65" name="Google Shape;265;p24"/>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Tools:</a:t>
            </a:r>
            <a:endParaRPr b="1" sz="3600">
              <a:latin typeface="Times New Roman"/>
              <a:ea typeface="Times New Roman"/>
              <a:cs typeface="Times New Roman"/>
              <a:sym typeface="Times New Roman"/>
            </a:endParaRPr>
          </a:p>
        </p:txBody>
      </p:sp>
      <p:sp>
        <p:nvSpPr>
          <p:cNvPr id="266" name="Google Shape;266;p24"/>
          <p:cNvSpPr txBox="1"/>
          <p:nvPr/>
        </p:nvSpPr>
        <p:spPr>
          <a:xfrm>
            <a:off x="454750" y="1489700"/>
            <a:ext cx="8394300" cy="3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67" name="Google Shape;267;p24"/>
          <p:cNvSpPr txBox="1"/>
          <p:nvPr>
            <p:ph type="title"/>
          </p:nvPr>
        </p:nvSpPr>
        <p:spPr>
          <a:xfrm>
            <a:off x="1132450" y="414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txBox="1"/>
          <p:nvPr/>
        </p:nvSpPr>
        <p:spPr>
          <a:xfrm>
            <a:off x="1179900" y="1150250"/>
            <a:ext cx="7315200" cy="25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Front end: HTML5, CSS3, Java Script</a:t>
            </a:r>
            <a:endParaRPr/>
          </a:p>
          <a:p>
            <a:pPr indent="0" lvl="0" marL="0" rtl="0" algn="l">
              <a:spcBef>
                <a:spcPts val="0"/>
              </a:spcBef>
              <a:spcAft>
                <a:spcPts val="0"/>
              </a:spcAft>
              <a:buNone/>
            </a:pPr>
            <a:r>
              <a:rPr lang="en"/>
              <a:t>Back end: Python ( </a:t>
            </a:r>
            <a:r>
              <a:rPr lang="en"/>
              <a:t>Server Side</a:t>
            </a:r>
            <a:r>
              <a:rPr lang="en"/>
              <a:t> Programming Language)</a:t>
            </a:r>
            <a:endParaRPr/>
          </a:p>
          <a:p>
            <a:pPr indent="0" lvl="0" marL="0" rtl="0" algn="l">
              <a:spcBef>
                <a:spcPts val="0"/>
              </a:spcBef>
              <a:spcAft>
                <a:spcPts val="0"/>
              </a:spcAft>
              <a:buNone/>
            </a:pPr>
            <a:r>
              <a:rPr lang="en"/>
              <a:t>RDBMS Technology: SQL</a:t>
            </a:r>
            <a:endParaRPr/>
          </a:p>
          <a:p>
            <a:pPr indent="0" lvl="0" marL="0" rtl="0" algn="l">
              <a:spcBef>
                <a:spcPts val="0"/>
              </a:spcBef>
              <a:spcAft>
                <a:spcPts val="0"/>
              </a:spcAft>
              <a:buNone/>
            </a:pPr>
            <a:r>
              <a:rPr lang="en"/>
              <a:t>Testing Tools: Manual Testing by using Bugzilla, Postman (API Testing)</a:t>
            </a:r>
            <a:endParaRPr/>
          </a:p>
          <a:p>
            <a:pPr indent="0" lvl="0" marL="0" rtl="0" algn="l">
              <a:spcBef>
                <a:spcPts val="0"/>
              </a:spcBef>
              <a:spcAft>
                <a:spcPts val="0"/>
              </a:spcAft>
              <a:buNone/>
            </a:pPr>
            <a:r>
              <a:rPr lang="en"/>
              <a:t>AI Image Recognition through python</a:t>
            </a:r>
            <a:endParaRPr/>
          </a:p>
          <a:p>
            <a:pPr indent="0" lvl="0" marL="0" rtl="0" algn="l">
              <a:spcBef>
                <a:spcPts val="0"/>
              </a:spcBef>
              <a:spcAft>
                <a:spcPts val="0"/>
              </a:spcAft>
              <a:buNone/>
            </a:pPr>
            <a:r>
              <a:rPr lang="en"/>
              <a:t>Methodology: Agile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9" name="Google Shape;269;p24" title="Technology Used"/>
          <p:cNvSpPr txBox="1"/>
          <p:nvPr/>
        </p:nvSpPr>
        <p:spPr>
          <a:xfrm>
            <a:off x="-6303900" y="1313750"/>
            <a:ext cx="7257000" cy="37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0" name="Google Shape;270;p24"/>
          <p:cNvSpPr txBox="1"/>
          <p:nvPr/>
        </p:nvSpPr>
        <p:spPr>
          <a:xfrm>
            <a:off x="1208650" y="2681000"/>
            <a:ext cx="5814000" cy="16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GITHUB LINK: </a:t>
            </a:r>
            <a:r>
              <a:rPr lang="en" sz="1100" u="sng">
                <a:solidFill>
                  <a:schemeClr val="hlink"/>
                </a:solidFill>
                <a:hlinkClick r:id="rId3"/>
              </a:rPr>
              <a:t>https://github.com/Indirapriyadarshini/Navigation-Application-with-AI-Pattern-and-Image-Recognition-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Project progress will  be update in Github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25"/>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276" name="Google Shape;276;p25"/>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77" name="Google Shape;277;p25"/>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78" name="Google Shape;278;p25"/>
          <p:cNvSpPr txBox="1"/>
          <p:nvPr/>
        </p:nvSpPr>
        <p:spPr>
          <a:xfrm>
            <a:off x="1387150" y="417050"/>
            <a:ext cx="6784200" cy="9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latin typeface="Times New Roman"/>
              <a:ea typeface="Times New Roman"/>
              <a:cs typeface="Times New Roman"/>
              <a:sym typeface="Times New Roman"/>
            </a:endParaRPr>
          </a:p>
        </p:txBody>
      </p:sp>
      <p:sp>
        <p:nvSpPr>
          <p:cNvPr id="279" name="Google Shape;279;p25"/>
          <p:cNvSpPr txBox="1"/>
          <p:nvPr/>
        </p:nvSpPr>
        <p:spPr>
          <a:xfrm>
            <a:off x="454750" y="1487125"/>
            <a:ext cx="8394300" cy="3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80" name="Google Shape;280;p25"/>
          <p:cNvSpPr txBox="1"/>
          <p:nvPr>
            <p:ph type="title"/>
          </p:nvPr>
        </p:nvSpPr>
        <p:spPr>
          <a:xfrm>
            <a:off x="1132450" y="414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txBox="1"/>
          <p:nvPr/>
        </p:nvSpPr>
        <p:spPr>
          <a:xfrm>
            <a:off x="1216725" y="331850"/>
            <a:ext cx="5616600" cy="8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82" name="Google Shape;282;p25"/>
          <p:cNvSpPr txBox="1"/>
          <p:nvPr/>
        </p:nvSpPr>
        <p:spPr>
          <a:xfrm>
            <a:off x="1405275" y="450050"/>
            <a:ext cx="6723300" cy="7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REFERENCES:</a:t>
            </a:r>
            <a:endParaRPr b="1" sz="3000">
              <a:latin typeface="Times New Roman"/>
              <a:ea typeface="Times New Roman"/>
              <a:cs typeface="Times New Roman"/>
              <a:sym typeface="Times New Roman"/>
            </a:endParaRPr>
          </a:p>
        </p:txBody>
      </p:sp>
      <p:sp>
        <p:nvSpPr>
          <p:cNvPr id="283" name="Google Shape;283;p25"/>
          <p:cNvSpPr txBox="1"/>
          <p:nvPr/>
        </p:nvSpPr>
        <p:spPr>
          <a:xfrm>
            <a:off x="1340975" y="1938000"/>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84" name="Google Shape;284;p25"/>
          <p:cNvSpPr txBox="1"/>
          <p:nvPr/>
        </p:nvSpPr>
        <p:spPr>
          <a:xfrm>
            <a:off x="341375" y="1424725"/>
            <a:ext cx="8394300" cy="3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 to Pattern Recognition and Machine Learning </a:t>
            </a:r>
            <a:endParaRPr b="1"/>
          </a:p>
          <a:p>
            <a:pPr indent="0" lvl="0" marL="0" rtl="0" algn="l">
              <a:spcBef>
                <a:spcPts val="0"/>
              </a:spcBef>
              <a:spcAft>
                <a:spcPts val="0"/>
              </a:spcAft>
              <a:buNone/>
            </a:pPr>
            <a:r>
              <a:rPr lang="en"/>
              <a:t>By Charles Tappert, LTC Avery Leider, Seidenberg School of CSIS, Pace University: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u="sng">
                <a:solidFill>
                  <a:schemeClr val="hlink"/>
                </a:solidFill>
                <a:highlight>
                  <a:srgbClr val="FFFFFF"/>
                </a:highlight>
                <a:hlinkClick r:id="rId3"/>
              </a:rPr>
              <a:t>https://indatalabs.com/blog/ai-image-recognition</a:t>
            </a:r>
            <a:endParaRPr sz="1200">
              <a:solidFill>
                <a:srgbClr val="555555"/>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4"/>
              </a:rPr>
              <a:t>https://thenextweb.com/artificial-intelligence/2018/07/18/a-beginners-guide-to-ai-computer-vision-and-image-recognition/</a:t>
            </a:r>
            <a:endParaRPr sz="1200">
              <a:solidFill>
                <a:srgbClr val="555555"/>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5"/>
              </a:rPr>
              <a:t>https://marutitech.com/working-image-recognition/</a:t>
            </a:r>
            <a:endParaRPr sz="1200">
              <a:solidFill>
                <a:srgbClr val="555555"/>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6"/>
              </a:rPr>
              <a:t>https://technical.ly/dc/2019/09/20/image-recognition-technology-artificial-intelligence/</a:t>
            </a:r>
            <a:endParaRPr sz="1200">
              <a:solidFill>
                <a:srgbClr val="555555"/>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7"/>
              </a:rPr>
              <a:t>https://builtin.com/artificial-intelligence</a:t>
            </a:r>
            <a:endParaRPr sz="1200">
              <a:solidFill>
                <a:srgbClr val="555555"/>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8"/>
              </a:rPr>
              <a:t>https://www.sas.com/en_us/insights/analytics/what-is-artificial-intelligence.html</a:t>
            </a:r>
            <a:endParaRPr sz="1200">
              <a:solidFill>
                <a:srgbClr val="555555"/>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9"/>
              </a:rPr>
              <a:t>https://www.technologyreview.com/artificial-intelligence/</a:t>
            </a:r>
            <a:endParaRPr sz="1200">
              <a:solidFill>
                <a:srgbClr val="555555"/>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10"/>
              </a:rPr>
              <a:t>https://imagga.com/blog/the-top-5-uses-of-image-recognition/</a:t>
            </a:r>
            <a:endParaRPr sz="1200">
              <a:solidFill>
                <a:srgbClr val="555555"/>
              </a:solidFill>
              <a:highlight>
                <a:srgbClr val="FFFFFF"/>
              </a:highlight>
            </a:endParaRPr>
          </a:p>
          <a:p>
            <a:pPr indent="0" lvl="0" marL="0" rtl="0" algn="l">
              <a:spcBef>
                <a:spcPts val="0"/>
              </a:spcBef>
              <a:spcAft>
                <a:spcPts val="0"/>
              </a:spcAft>
              <a:buNone/>
            </a:pPr>
            <a:r>
              <a:rPr lang="en" sz="1100" u="sng">
                <a:solidFill>
                  <a:schemeClr val="hlink"/>
                </a:solidFill>
                <a:hlinkClick r:id="rId11"/>
              </a:rPr>
              <a:t>https://thenextweb.com/artificial-intelligence/2018/07/18/a-beginners-guide-to-ai-computer-vision-and-image-recognition/</a:t>
            </a:r>
            <a:endParaRPr sz="1200">
              <a:solidFill>
                <a:srgbClr val="555555"/>
              </a:solidFill>
              <a:highlight>
                <a:srgbClr val="FFFFFF"/>
              </a:highlight>
            </a:endParaRPr>
          </a:p>
          <a:p>
            <a:pPr indent="0" lvl="0" marL="0" rtl="0" algn="l">
              <a:spcBef>
                <a:spcPts val="0"/>
              </a:spcBef>
              <a:spcAft>
                <a:spcPts val="0"/>
              </a:spcAft>
              <a:buNone/>
            </a:pPr>
            <a:r>
              <a:rPr lang="en" sz="1100" u="sng">
                <a:solidFill>
                  <a:schemeClr val="hlink"/>
                </a:solidFill>
                <a:hlinkClick r:id="rId12"/>
              </a:rPr>
              <a:t>https://blog.logograb.com/applications-image-recognition-never-heard-of/</a:t>
            </a:r>
            <a:endParaRPr sz="1200">
              <a:solidFill>
                <a:srgbClr val="555555"/>
              </a:solidFill>
              <a:highlight>
                <a:srgbClr val="FFFFFF"/>
              </a:highlight>
            </a:endParaRPr>
          </a:p>
          <a:p>
            <a:pPr indent="0" lvl="0" marL="0" rtl="0" algn="l">
              <a:spcBef>
                <a:spcPts val="0"/>
              </a:spcBef>
              <a:spcAft>
                <a:spcPts val="0"/>
              </a:spcAft>
              <a:buNone/>
            </a:pPr>
            <a:r>
              <a:rPr lang="en" sz="1100" u="sng">
                <a:solidFill>
                  <a:schemeClr val="hlink"/>
                </a:solidFill>
                <a:hlinkClick r:id="rId13"/>
              </a:rPr>
              <a:t>https://sightcorp.com/knowledge-base/image-recognition/</a:t>
            </a:r>
            <a:endParaRPr sz="1200">
              <a:solidFill>
                <a:srgbClr val="55555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2" name="Shape 142"/>
        <p:cNvGrpSpPr/>
        <p:nvPr/>
      </p:nvGrpSpPr>
      <p:grpSpPr>
        <a:xfrm>
          <a:off x="0" y="0"/>
          <a:ext cx="0" cy="0"/>
          <a:chOff x="0" y="0"/>
          <a:chExt cx="0" cy="0"/>
        </a:xfrm>
      </p:grpSpPr>
      <p:sp>
        <p:nvSpPr>
          <p:cNvPr id="143" name="Google Shape;143;p14"/>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144" name="Google Shape;144;p14"/>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45" name="Google Shape;145;p14"/>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46" name="Google Shape;146;p14"/>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Times New Roman"/>
                <a:ea typeface="Times New Roman"/>
                <a:cs typeface="Times New Roman"/>
                <a:sym typeface="Times New Roman"/>
              </a:rPr>
              <a:t>Introduction:</a:t>
            </a:r>
            <a:endParaRPr b="1" sz="4800">
              <a:latin typeface="Times New Roman"/>
              <a:ea typeface="Times New Roman"/>
              <a:cs typeface="Times New Roman"/>
              <a:sym typeface="Times New Roman"/>
            </a:endParaRPr>
          </a:p>
        </p:txBody>
      </p:sp>
      <p:sp>
        <p:nvSpPr>
          <p:cNvPr id="147" name="Google Shape;147;p14"/>
          <p:cNvSpPr txBox="1"/>
          <p:nvPr/>
        </p:nvSpPr>
        <p:spPr>
          <a:xfrm>
            <a:off x="454750" y="1487125"/>
            <a:ext cx="8394300" cy="344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Our Navigation Application with AI Project is an application</a:t>
            </a:r>
            <a:r>
              <a:rPr b="1" i="1"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which helps the end users to locate a picture and other such information related to the picture which is taken as an input. (address details, travel duration, office hours, redirecting to website, etc).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This</a:t>
            </a:r>
            <a:r>
              <a:rPr lang="en" sz="1800">
                <a:latin typeface="Times New Roman"/>
                <a:ea typeface="Times New Roman"/>
                <a:cs typeface="Times New Roman"/>
                <a:sym typeface="Times New Roman"/>
              </a:rPr>
              <a:t> application uses elements of Artificial Intelligence, which include pattern recognition and image recognition.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Example: A picture of Pace University should help the user locate it and also should bring up information such as the office hours, the official website page, etc.</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148" name="Google Shape;148;p14"/>
          <p:cNvSpPr txBox="1"/>
          <p:nvPr>
            <p:ph type="title"/>
          </p:nvPr>
        </p:nvSpPr>
        <p:spPr>
          <a:xfrm>
            <a:off x="1132450" y="414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txBox="1"/>
          <p:nvPr>
            <p:ph idx="1" type="body"/>
          </p:nvPr>
        </p:nvSpPr>
        <p:spPr>
          <a:xfrm>
            <a:off x="2231575" y="-39262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
        <p:nvSpPr>
          <p:cNvPr id="154" name="Google Shape;154;p15"/>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155" name="Google Shape;155;p15"/>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6" name="Google Shape;156;p15"/>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7" name="Google Shape;157;p15"/>
          <p:cNvSpPr txBox="1"/>
          <p:nvPr/>
        </p:nvSpPr>
        <p:spPr>
          <a:xfrm>
            <a:off x="1179875" y="1523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Artificial Intelligence:</a:t>
            </a:r>
            <a:endParaRPr b="1" sz="3600">
              <a:latin typeface="Times New Roman"/>
              <a:ea typeface="Times New Roman"/>
              <a:cs typeface="Times New Roman"/>
              <a:sym typeface="Times New Roman"/>
            </a:endParaRPr>
          </a:p>
        </p:txBody>
      </p:sp>
      <p:sp>
        <p:nvSpPr>
          <p:cNvPr id="158" name="Google Shape;158;p15"/>
          <p:cNvSpPr txBox="1"/>
          <p:nvPr/>
        </p:nvSpPr>
        <p:spPr>
          <a:xfrm>
            <a:off x="577650" y="1081525"/>
            <a:ext cx="8394300" cy="3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159" name="Google Shape;159;p15"/>
          <p:cNvSpPr txBox="1"/>
          <p:nvPr>
            <p:ph type="title"/>
          </p:nvPr>
        </p:nvSpPr>
        <p:spPr>
          <a:xfrm>
            <a:off x="1132450" y="414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txBox="1"/>
          <p:nvPr/>
        </p:nvSpPr>
        <p:spPr>
          <a:xfrm>
            <a:off x="1179875" y="1304450"/>
            <a:ext cx="7607700" cy="32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1" name="Google Shape;161;p15"/>
          <p:cNvSpPr txBox="1"/>
          <p:nvPr/>
        </p:nvSpPr>
        <p:spPr>
          <a:xfrm>
            <a:off x="935800" y="921650"/>
            <a:ext cx="5635200" cy="34413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800">
                <a:latin typeface="Times New Roman"/>
                <a:ea typeface="Times New Roman"/>
                <a:cs typeface="Times New Roman"/>
                <a:sym typeface="Times New Roman"/>
              </a:rPr>
              <a:t>Artificial intelligence (AI) refers to the simulation of human intelligence in machines that are programmed to emulate humans. The term may also be applied to any machine that has traits associated with a human mind such as learning and problem-solving.</a:t>
            </a:r>
            <a:endParaRPr sz="1800">
              <a:latin typeface="Times New Roman"/>
              <a:ea typeface="Times New Roman"/>
              <a:cs typeface="Times New Roman"/>
              <a:sym typeface="Times New Roman"/>
            </a:endParaRPr>
          </a:p>
          <a:p>
            <a:pPr indent="457200" lvl="0" marL="0" rtl="0" algn="l">
              <a:lnSpc>
                <a:spcPct val="115000"/>
              </a:lnSpc>
              <a:spcBef>
                <a:spcPts val="2100"/>
              </a:spcBef>
              <a:spcAft>
                <a:spcPts val="2100"/>
              </a:spcAft>
              <a:buNone/>
            </a:pPr>
            <a:r>
              <a:rPr lang="en" sz="1800">
                <a:latin typeface="Times New Roman"/>
                <a:ea typeface="Times New Roman"/>
                <a:cs typeface="Times New Roman"/>
                <a:sym typeface="Times New Roman"/>
              </a:rPr>
              <a:t>The ideal characteristic of artificial intelligence is its ability to rationalize and take actions that have the best chance of achieving a specific goal.The goals of artificial intelligence include learning, reasoning, &amp; perception. </a:t>
            </a:r>
            <a:r>
              <a:rPr lang="en" sz="1800">
                <a:highlight>
                  <a:srgbClr val="FFFFFF"/>
                </a:highlight>
                <a:latin typeface="Times New Roman"/>
                <a:ea typeface="Times New Roman"/>
                <a:cs typeface="Times New Roman"/>
                <a:sym typeface="Times New Roman"/>
              </a:rPr>
              <a:t>The applications for artificial intelligence are endless and are briefly explained in the next slide.</a:t>
            </a:r>
            <a:endParaRPr sz="1800">
              <a:highlight>
                <a:srgbClr val="FFFFFF"/>
              </a:highlight>
              <a:latin typeface="Times New Roman"/>
              <a:ea typeface="Times New Roman"/>
              <a:cs typeface="Times New Roman"/>
              <a:sym typeface="Times New Roman"/>
            </a:endParaRPr>
          </a:p>
        </p:txBody>
      </p:sp>
      <p:pic>
        <p:nvPicPr>
          <p:cNvPr id="162" name="Google Shape;162;p15"/>
          <p:cNvPicPr preferRelativeResize="0"/>
          <p:nvPr/>
        </p:nvPicPr>
        <p:blipFill>
          <a:blip r:embed="rId3">
            <a:alphaModFix/>
          </a:blip>
          <a:stretch>
            <a:fillRect/>
          </a:stretch>
        </p:blipFill>
        <p:spPr>
          <a:xfrm>
            <a:off x="6571000" y="988900"/>
            <a:ext cx="2499251" cy="225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6" name="Shape 166"/>
        <p:cNvGrpSpPr/>
        <p:nvPr/>
      </p:nvGrpSpPr>
      <p:grpSpPr>
        <a:xfrm>
          <a:off x="0" y="0"/>
          <a:ext cx="0" cy="0"/>
          <a:chOff x="0" y="0"/>
          <a:chExt cx="0" cy="0"/>
        </a:xfrm>
      </p:grpSpPr>
      <p:sp>
        <p:nvSpPr>
          <p:cNvPr id="167" name="Google Shape;167;p16"/>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168" name="Google Shape;168;p16"/>
          <p:cNvSpPr txBox="1"/>
          <p:nvPr/>
        </p:nvSpPr>
        <p:spPr>
          <a:xfrm>
            <a:off x="3834575"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9" name="Google Shape;169;p16"/>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0" name="Google Shape;170;p16"/>
          <p:cNvSpPr txBox="1"/>
          <p:nvPr/>
        </p:nvSpPr>
        <p:spPr>
          <a:xfrm>
            <a:off x="1179900" y="1523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Applications of AI:</a:t>
            </a:r>
            <a:endParaRPr b="1" sz="3600">
              <a:latin typeface="Times New Roman"/>
              <a:ea typeface="Times New Roman"/>
              <a:cs typeface="Times New Roman"/>
              <a:sym typeface="Times New Roman"/>
            </a:endParaRPr>
          </a:p>
        </p:txBody>
      </p:sp>
      <p:sp>
        <p:nvSpPr>
          <p:cNvPr id="171" name="Google Shape;171;p16"/>
          <p:cNvSpPr txBox="1"/>
          <p:nvPr/>
        </p:nvSpPr>
        <p:spPr>
          <a:xfrm>
            <a:off x="454750" y="1487125"/>
            <a:ext cx="8394300" cy="3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172" name="Google Shape;172;p16"/>
          <p:cNvSpPr txBox="1"/>
          <p:nvPr>
            <p:ph type="title"/>
          </p:nvPr>
        </p:nvSpPr>
        <p:spPr>
          <a:xfrm>
            <a:off x="1132450" y="414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txBox="1"/>
          <p:nvPr/>
        </p:nvSpPr>
        <p:spPr>
          <a:xfrm>
            <a:off x="1179900" y="1101200"/>
            <a:ext cx="7607700" cy="40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46535E"/>
                </a:solidFill>
                <a:latin typeface="Times New Roman"/>
                <a:ea typeface="Times New Roman"/>
                <a:cs typeface="Times New Roman"/>
                <a:sym typeface="Times New Roman"/>
              </a:rPr>
              <a:t>Reasoning:</a:t>
            </a:r>
            <a:r>
              <a:rPr b="1" lang="en" sz="1200">
                <a:solidFill>
                  <a:srgbClr val="46535E"/>
                </a:solidFill>
                <a:latin typeface="Times New Roman"/>
                <a:ea typeface="Times New Roman"/>
                <a:cs typeface="Times New Roman"/>
                <a:sym typeface="Times New Roman"/>
              </a:rPr>
              <a:t> </a:t>
            </a:r>
            <a:r>
              <a:rPr lang="en" sz="1200">
                <a:solidFill>
                  <a:srgbClr val="46535E"/>
                </a:solidFill>
                <a:latin typeface="Times New Roman"/>
                <a:ea typeface="Times New Roman"/>
                <a:cs typeface="Times New Roman"/>
                <a:sym typeface="Times New Roman"/>
              </a:rPr>
              <a:t>The ability to solve problems through logical deduction.                                                                          Example: Games, Financial Application Processing, etc.</a:t>
            </a:r>
            <a:endParaRPr sz="1200">
              <a:solidFill>
                <a:srgbClr val="46535E"/>
              </a:solidFill>
              <a:latin typeface="Times New Roman"/>
              <a:ea typeface="Times New Roman"/>
              <a:cs typeface="Times New Roman"/>
              <a:sym typeface="Times New Roman"/>
            </a:endParaRPr>
          </a:p>
          <a:p>
            <a:pPr indent="0" lvl="0" marL="0" rtl="0" algn="l">
              <a:lnSpc>
                <a:spcPct val="160000"/>
              </a:lnSpc>
              <a:spcBef>
                <a:spcPts val="1500"/>
              </a:spcBef>
              <a:spcAft>
                <a:spcPts val="0"/>
              </a:spcAft>
              <a:buNone/>
            </a:pPr>
            <a:r>
              <a:rPr b="1" lang="en">
                <a:solidFill>
                  <a:srgbClr val="46535E"/>
                </a:solidFill>
                <a:latin typeface="Times New Roman"/>
                <a:ea typeface="Times New Roman"/>
                <a:cs typeface="Times New Roman"/>
                <a:sym typeface="Times New Roman"/>
              </a:rPr>
              <a:t>Knowledge:</a:t>
            </a:r>
            <a:r>
              <a:rPr lang="en">
                <a:solidFill>
                  <a:srgbClr val="46535E"/>
                </a:solidFill>
                <a:latin typeface="Times New Roman"/>
                <a:ea typeface="Times New Roman"/>
                <a:cs typeface="Times New Roman"/>
                <a:sym typeface="Times New Roman"/>
              </a:rPr>
              <a:t> </a:t>
            </a:r>
            <a:r>
              <a:rPr lang="en" sz="1200">
                <a:solidFill>
                  <a:srgbClr val="46535E"/>
                </a:solidFill>
                <a:latin typeface="Times New Roman"/>
                <a:ea typeface="Times New Roman"/>
                <a:cs typeface="Times New Roman"/>
                <a:sym typeface="Times New Roman"/>
              </a:rPr>
              <a:t>The ability to present knowledge about the world for everyone to </a:t>
            </a:r>
            <a:r>
              <a:rPr lang="en" sz="1200">
                <a:solidFill>
                  <a:srgbClr val="46535E"/>
                </a:solidFill>
                <a:latin typeface="Times New Roman"/>
                <a:ea typeface="Times New Roman"/>
                <a:cs typeface="Times New Roman"/>
                <a:sym typeface="Times New Roman"/>
              </a:rPr>
              <a:t>access</a:t>
            </a:r>
            <a:r>
              <a:rPr lang="en" sz="1200">
                <a:solidFill>
                  <a:srgbClr val="46535E"/>
                </a:solidFill>
                <a:latin typeface="Times New Roman"/>
                <a:ea typeface="Times New Roman"/>
                <a:cs typeface="Times New Roman"/>
                <a:sym typeface="Times New Roman"/>
              </a:rPr>
              <a:t>.                                                                                            Example:  Financial market trading, purchase prediction, fraud prevention, medical diagnosis, media recommendation.</a:t>
            </a:r>
            <a:endParaRPr sz="1200">
              <a:solidFill>
                <a:srgbClr val="46535E"/>
              </a:solidFill>
              <a:latin typeface="Times New Roman"/>
              <a:ea typeface="Times New Roman"/>
              <a:cs typeface="Times New Roman"/>
              <a:sym typeface="Times New Roman"/>
            </a:endParaRPr>
          </a:p>
          <a:p>
            <a:pPr indent="0" lvl="0" marL="0" rtl="0" algn="l">
              <a:lnSpc>
                <a:spcPct val="160000"/>
              </a:lnSpc>
              <a:spcBef>
                <a:spcPts val="2600"/>
              </a:spcBef>
              <a:spcAft>
                <a:spcPts val="0"/>
              </a:spcAft>
              <a:buNone/>
            </a:pPr>
            <a:r>
              <a:rPr b="1" lang="en">
                <a:solidFill>
                  <a:srgbClr val="46535E"/>
                </a:solidFill>
                <a:latin typeface="Times New Roman"/>
                <a:ea typeface="Times New Roman"/>
                <a:cs typeface="Times New Roman"/>
                <a:sym typeface="Times New Roman"/>
              </a:rPr>
              <a:t>Planning: </a:t>
            </a:r>
            <a:r>
              <a:rPr lang="en" sz="1200">
                <a:solidFill>
                  <a:srgbClr val="46535E"/>
                </a:solidFill>
                <a:latin typeface="Times New Roman"/>
                <a:ea typeface="Times New Roman"/>
                <a:cs typeface="Times New Roman"/>
                <a:sym typeface="Times New Roman"/>
              </a:rPr>
              <a:t>The ability to set and achieve goals.                                                                                                               Example: Inventory management, demand forecasting, predictive maintenance, navigation, scheduling, logistics</a:t>
            </a:r>
            <a:endParaRPr sz="1200">
              <a:solidFill>
                <a:srgbClr val="46535E"/>
              </a:solidFill>
              <a:latin typeface="Times New Roman"/>
              <a:ea typeface="Times New Roman"/>
              <a:cs typeface="Times New Roman"/>
              <a:sym typeface="Times New Roman"/>
            </a:endParaRPr>
          </a:p>
          <a:p>
            <a:pPr indent="0" lvl="0" marL="0" rtl="0" algn="l">
              <a:lnSpc>
                <a:spcPct val="160000"/>
              </a:lnSpc>
              <a:spcBef>
                <a:spcPts val="2600"/>
              </a:spcBef>
              <a:spcAft>
                <a:spcPts val="0"/>
              </a:spcAft>
              <a:buNone/>
            </a:pPr>
            <a:r>
              <a:rPr b="1" lang="en">
                <a:solidFill>
                  <a:srgbClr val="46535E"/>
                </a:solidFill>
                <a:latin typeface="Times New Roman"/>
                <a:ea typeface="Times New Roman"/>
                <a:cs typeface="Times New Roman"/>
                <a:sym typeface="Times New Roman"/>
              </a:rPr>
              <a:t>Communication:</a:t>
            </a:r>
            <a:r>
              <a:rPr b="1" lang="en" sz="1200">
                <a:solidFill>
                  <a:srgbClr val="46535E"/>
                </a:solidFill>
                <a:latin typeface="Times New Roman"/>
                <a:ea typeface="Times New Roman"/>
                <a:cs typeface="Times New Roman"/>
                <a:sym typeface="Times New Roman"/>
              </a:rPr>
              <a:t> </a:t>
            </a:r>
            <a:r>
              <a:rPr lang="en" sz="1200">
                <a:solidFill>
                  <a:srgbClr val="46535E"/>
                </a:solidFill>
                <a:latin typeface="Times New Roman"/>
                <a:ea typeface="Times New Roman"/>
                <a:cs typeface="Times New Roman"/>
                <a:sym typeface="Times New Roman"/>
              </a:rPr>
              <a:t>The ability to understand spoken and written language. Example:.Smart assistants, voice control</a:t>
            </a:r>
            <a:endParaRPr sz="1200">
              <a:solidFill>
                <a:srgbClr val="46535E"/>
              </a:solidFill>
              <a:latin typeface="Times New Roman"/>
              <a:ea typeface="Times New Roman"/>
              <a:cs typeface="Times New Roman"/>
              <a:sym typeface="Times New Roman"/>
            </a:endParaRPr>
          </a:p>
          <a:p>
            <a:pPr indent="0" lvl="0" marL="0" rtl="0" algn="l">
              <a:lnSpc>
                <a:spcPct val="160000"/>
              </a:lnSpc>
              <a:spcBef>
                <a:spcPts val="2600"/>
              </a:spcBef>
              <a:spcAft>
                <a:spcPts val="2600"/>
              </a:spcAft>
              <a:buNone/>
            </a:pPr>
            <a:r>
              <a:rPr b="1" lang="en">
                <a:solidFill>
                  <a:srgbClr val="46535E"/>
                </a:solidFill>
                <a:latin typeface="Times New Roman"/>
                <a:ea typeface="Times New Roman"/>
                <a:cs typeface="Times New Roman"/>
                <a:sym typeface="Times New Roman"/>
              </a:rPr>
              <a:t>Perception:</a:t>
            </a:r>
            <a:r>
              <a:rPr lang="en" sz="1200">
                <a:solidFill>
                  <a:srgbClr val="46535E"/>
                </a:solidFill>
                <a:latin typeface="Times New Roman"/>
                <a:ea typeface="Times New Roman"/>
                <a:cs typeface="Times New Roman"/>
                <a:sym typeface="Times New Roman"/>
              </a:rPr>
              <a:t> The ability to infer things about the world via sounds, images, and other sensory inputs. Example:. medical diagnosis, autonomous vehicles, surveillance</a:t>
            </a:r>
            <a:endParaRPr sz="1200">
              <a:solidFill>
                <a:srgbClr val="46535E"/>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sp>
        <p:nvSpPr>
          <p:cNvPr id="178" name="Google Shape;178;p17"/>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179" name="Google Shape;179;p17"/>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80" name="Google Shape;180;p17"/>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81" name="Google Shape;181;p17"/>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Pattern &amp; Image Recognition:</a:t>
            </a:r>
            <a:endParaRPr b="1" sz="3600">
              <a:latin typeface="Times New Roman"/>
              <a:ea typeface="Times New Roman"/>
              <a:cs typeface="Times New Roman"/>
              <a:sym typeface="Times New Roman"/>
            </a:endParaRPr>
          </a:p>
        </p:txBody>
      </p:sp>
      <p:sp>
        <p:nvSpPr>
          <p:cNvPr id="182" name="Google Shape;182;p17"/>
          <p:cNvSpPr txBox="1"/>
          <p:nvPr/>
        </p:nvSpPr>
        <p:spPr>
          <a:xfrm>
            <a:off x="448525" y="1413375"/>
            <a:ext cx="8394300" cy="344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Pattern recognition is the automated recognition of patterns and regularities in data. A pattern can either be seen physically or it can be observed mathematically by applying algorithms. </a:t>
            </a:r>
            <a:endParaRPr sz="1800">
              <a:solidFill>
                <a:srgbClr val="222222"/>
              </a:solidFill>
              <a:highlight>
                <a:srgbClr val="FFFFFF"/>
              </a:highlight>
              <a:latin typeface="Times New Roman"/>
              <a:ea typeface="Times New Roman"/>
              <a:cs typeface="Times New Roman"/>
              <a:sym typeface="Times New Roman"/>
            </a:endParaRPr>
          </a:p>
          <a:p>
            <a:pPr indent="0" lvl="0" marL="914400" rtl="0" algn="l">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Example: The colours on the clothes, speech pattern etc. In computer science, a                       pattern is represented using vector features values.</a:t>
            </a:r>
            <a:endParaRPr sz="18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22222"/>
              </a:buClr>
              <a:buSzPts val="18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Image recognition, in the context of machine vision, is the ability of software to identify objects, places, people, writing and actions in images. Computers can use machine vision technologies in combination with a camera and artificial intelligence software to achieve image recognition.</a:t>
            </a:r>
            <a:endParaRPr sz="1800">
              <a:latin typeface="Times New Roman"/>
              <a:ea typeface="Times New Roman"/>
              <a:cs typeface="Times New Roman"/>
              <a:sym typeface="Times New Roman"/>
            </a:endParaRPr>
          </a:p>
        </p:txBody>
      </p:sp>
      <p:sp>
        <p:nvSpPr>
          <p:cNvPr id="183" name="Google Shape;183;p17"/>
          <p:cNvSpPr txBox="1"/>
          <p:nvPr>
            <p:ph type="title"/>
          </p:nvPr>
        </p:nvSpPr>
        <p:spPr>
          <a:xfrm>
            <a:off x="788300" y="5826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txBox="1"/>
          <p:nvPr/>
        </p:nvSpPr>
        <p:spPr>
          <a:xfrm>
            <a:off x="3664750" y="2535000"/>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8" name="Shape 188"/>
        <p:cNvGrpSpPr/>
        <p:nvPr/>
      </p:nvGrpSpPr>
      <p:grpSpPr>
        <a:xfrm>
          <a:off x="0" y="0"/>
          <a:ext cx="0" cy="0"/>
          <a:chOff x="0" y="0"/>
          <a:chExt cx="0" cy="0"/>
        </a:xfrm>
      </p:grpSpPr>
      <p:sp>
        <p:nvSpPr>
          <p:cNvPr id="189" name="Google Shape;189;p18"/>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190" name="Google Shape;190;p18"/>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1" name="Google Shape;191;p18"/>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2" name="Google Shape;192;p18"/>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latin typeface="Times New Roman"/>
              <a:ea typeface="Times New Roman"/>
              <a:cs typeface="Times New Roman"/>
              <a:sym typeface="Times New Roman"/>
            </a:endParaRPr>
          </a:p>
        </p:txBody>
      </p:sp>
      <p:sp>
        <p:nvSpPr>
          <p:cNvPr id="193" name="Google Shape;193;p18"/>
          <p:cNvSpPr txBox="1"/>
          <p:nvPr/>
        </p:nvSpPr>
        <p:spPr>
          <a:xfrm>
            <a:off x="2513600" y="1489613"/>
            <a:ext cx="6470100" cy="326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Student name Sam, is a current graduate student at Pace University, New York City Campus. Sam had a small delay in, enrolling in the courses. He was only able to enroll in the class which is located in the </a:t>
            </a:r>
            <a:r>
              <a:rPr lang="en" sz="1800">
                <a:latin typeface="Times New Roman"/>
                <a:ea typeface="Times New Roman"/>
                <a:cs typeface="Times New Roman"/>
                <a:sym typeface="Times New Roman"/>
              </a:rPr>
              <a:t>Pleasantville</a:t>
            </a:r>
            <a:r>
              <a:rPr lang="en" sz="1800">
                <a:latin typeface="Times New Roman"/>
                <a:ea typeface="Times New Roman"/>
                <a:cs typeface="Times New Roman"/>
                <a:sym typeface="Times New Roman"/>
              </a:rPr>
              <a:t> campus, as the specific class he wanted to take, in NYC was full and closed. His class was located at the Goldstein Academic Center of the </a:t>
            </a:r>
            <a:r>
              <a:rPr lang="en" sz="1800">
                <a:latin typeface="Times New Roman"/>
                <a:ea typeface="Times New Roman"/>
                <a:cs typeface="Times New Roman"/>
                <a:sym typeface="Times New Roman"/>
              </a:rPr>
              <a:t>Pleasantville</a:t>
            </a:r>
            <a:r>
              <a:rPr lang="en" sz="1800">
                <a:latin typeface="Times New Roman"/>
                <a:ea typeface="Times New Roman"/>
                <a:cs typeface="Times New Roman"/>
                <a:sym typeface="Times New Roman"/>
              </a:rPr>
              <a:t> campus.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He can easily navigate himself to Goldstein Academic Center with contact details, office hours etc., by using scan picture option in our mobile application.</a:t>
            </a:r>
            <a:endParaRPr sz="1800">
              <a:latin typeface="Times New Roman"/>
              <a:ea typeface="Times New Roman"/>
              <a:cs typeface="Times New Roman"/>
              <a:sym typeface="Times New Roman"/>
            </a:endParaRPr>
          </a:p>
        </p:txBody>
      </p:sp>
      <p:sp>
        <p:nvSpPr>
          <p:cNvPr id="194" name="Google Shape;194;p18"/>
          <p:cNvSpPr txBox="1"/>
          <p:nvPr>
            <p:ph type="title"/>
          </p:nvPr>
        </p:nvSpPr>
        <p:spPr>
          <a:xfrm>
            <a:off x="1052550" y="5322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txBox="1"/>
          <p:nvPr/>
        </p:nvSpPr>
        <p:spPr>
          <a:xfrm>
            <a:off x="1649450" y="279000"/>
            <a:ext cx="57396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          USER STORY 1:</a:t>
            </a:r>
            <a:endParaRPr b="1" sz="3000">
              <a:latin typeface="Times New Roman"/>
              <a:ea typeface="Times New Roman"/>
              <a:cs typeface="Times New Roman"/>
              <a:sym typeface="Times New Roman"/>
            </a:endParaRPr>
          </a:p>
        </p:txBody>
      </p:sp>
      <p:pic>
        <p:nvPicPr>
          <p:cNvPr id="196" name="Google Shape;196;p18"/>
          <p:cNvPicPr preferRelativeResize="0"/>
          <p:nvPr/>
        </p:nvPicPr>
        <p:blipFill>
          <a:blip r:embed="rId3">
            <a:alphaModFix/>
          </a:blip>
          <a:stretch>
            <a:fillRect/>
          </a:stretch>
        </p:blipFill>
        <p:spPr>
          <a:xfrm>
            <a:off x="302050" y="1654075"/>
            <a:ext cx="2111100" cy="235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19"/>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202" name="Google Shape;202;p19"/>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03" name="Google Shape;203;p19"/>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04" name="Google Shape;204;p19"/>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USER STORY 2:</a:t>
            </a:r>
            <a:endParaRPr b="1" sz="4800">
              <a:latin typeface="Times New Roman"/>
              <a:ea typeface="Times New Roman"/>
              <a:cs typeface="Times New Roman"/>
              <a:sym typeface="Times New Roman"/>
            </a:endParaRPr>
          </a:p>
        </p:txBody>
      </p:sp>
      <p:sp>
        <p:nvSpPr>
          <p:cNvPr id="205" name="Google Shape;205;p19"/>
          <p:cNvSpPr txBox="1"/>
          <p:nvPr/>
        </p:nvSpPr>
        <p:spPr>
          <a:xfrm>
            <a:off x="3783975" y="1347000"/>
            <a:ext cx="4838400" cy="305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John has parked his car in a parking lot at a new place where he has never been to and left for some work.When returned after hours from another exit, he’s lost where he had parked his car and unfortunately the car </a:t>
            </a:r>
            <a:r>
              <a:rPr lang="en" sz="1800">
                <a:latin typeface="Times New Roman"/>
                <a:ea typeface="Times New Roman"/>
                <a:cs typeface="Times New Roman"/>
                <a:sym typeface="Times New Roman"/>
              </a:rPr>
              <a:t>keys</a:t>
            </a:r>
            <a:r>
              <a:rPr lang="en" sz="1800">
                <a:latin typeface="Times New Roman"/>
                <a:ea typeface="Times New Roman"/>
                <a:cs typeface="Times New Roman"/>
                <a:sym typeface="Times New Roman"/>
              </a:rPr>
              <a:t> sound alarm </a:t>
            </a:r>
            <a:r>
              <a:rPr lang="en" sz="1800">
                <a:latin typeface="Times New Roman"/>
                <a:ea typeface="Times New Roman"/>
                <a:cs typeface="Times New Roman"/>
                <a:sym typeface="Times New Roman"/>
              </a:rPr>
              <a:t>doesn't</a:t>
            </a:r>
            <a:r>
              <a:rPr lang="en" sz="1800">
                <a:latin typeface="Times New Roman"/>
                <a:ea typeface="Times New Roman"/>
                <a:cs typeface="Times New Roman"/>
                <a:sym typeface="Times New Roman"/>
              </a:rPr>
              <a:t> work for his car,probably lazy to get it repaired earlier.With our project, pointing out the location and directing to the place is a goal to be accomplished.</a:t>
            </a:r>
            <a:endParaRPr sz="1800">
              <a:latin typeface="Times New Roman"/>
              <a:ea typeface="Times New Roman"/>
              <a:cs typeface="Times New Roman"/>
              <a:sym typeface="Times New Roman"/>
            </a:endParaRPr>
          </a:p>
        </p:txBody>
      </p:sp>
      <p:sp>
        <p:nvSpPr>
          <p:cNvPr id="206" name="Google Shape;206;p19"/>
          <p:cNvSpPr txBox="1"/>
          <p:nvPr>
            <p:ph type="title"/>
          </p:nvPr>
        </p:nvSpPr>
        <p:spPr>
          <a:xfrm>
            <a:off x="1132450" y="414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19"/>
          <p:cNvPicPr preferRelativeResize="0"/>
          <p:nvPr/>
        </p:nvPicPr>
        <p:blipFill>
          <a:blip r:embed="rId3">
            <a:alphaModFix/>
          </a:blip>
          <a:stretch>
            <a:fillRect/>
          </a:stretch>
        </p:blipFill>
        <p:spPr>
          <a:xfrm>
            <a:off x="258400" y="1824775"/>
            <a:ext cx="3386450" cy="1020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1" name="Shape 211"/>
        <p:cNvGrpSpPr/>
        <p:nvPr/>
      </p:nvGrpSpPr>
      <p:grpSpPr>
        <a:xfrm>
          <a:off x="0" y="0"/>
          <a:ext cx="0" cy="0"/>
          <a:chOff x="0" y="0"/>
          <a:chExt cx="0" cy="0"/>
        </a:xfrm>
      </p:grpSpPr>
      <p:sp>
        <p:nvSpPr>
          <p:cNvPr id="212" name="Google Shape;212;p20"/>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213" name="Google Shape;213;p20"/>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14" name="Google Shape;214;p20"/>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15" name="Google Shape;215;p20"/>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Persona:</a:t>
            </a:r>
            <a:endParaRPr b="1" sz="4800">
              <a:latin typeface="Times New Roman"/>
              <a:ea typeface="Times New Roman"/>
              <a:cs typeface="Times New Roman"/>
              <a:sym typeface="Times New Roman"/>
            </a:endParaRPr>
          </a:p>
        </p:txBody>
      </p:sp>
      <p:sp>
        <p:nvSpPr>
          <p:cNvPr id="216" name="Google Shape;216;p20"/>
          <p:cNvSpPr txBox="1"/>
          <p:nvPr/>
        </p:nvSpPr>
        <p:spPr>
          <a:xfrm>
            <a:off x="2932525" y="1226450"/>
            <a:ext cx="5929500" cy="344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User had a plan on visiting The Bronx Zoo, situated at </a:t>
            </a:r>
            <a:r>
              <a:rPr lang="en" sz="1800">
                <a:solidFill>
                  <a:srgbClr val="222222"/>
                </a:solidFill>
                <a:highlight>
                  <a:srgbClr val="FFFFFF"/>
                </a:highlight>
                <a:latin typeface="Times New Roman"/>
                <a:ea typeface="Times New Roman"/>
                <a:cs typeface="Times New Roman"/>
                <a:sym typeface="Times New Roman"/>
              </a:rPr>
              <a:t>2300 Southern Blvd, The Bronx, NY 10460. The user is new to New York and thus has no knowledge about the zoo, nor the area. The user decides to use our application for him to navigate and also to know general information about the zoo. User then uses an image of Bronx Zoo as an input to scan. User receives details such as navigation, timings with our application. The user can also access the website which can help him purchase coupons, discounts/offers, pre book events and also other general information of adventures, and fun activities for kids/adults. </a:t>
            </a:r>
            <a:endParaRPr sz="1800">
              <a:latin typeface="Times New Roman"/>
              <a:ea typeface="Times New Roman"/>
              <a:cs typeface="Times New Roman"/>
              <a:sym typeface="Times New Roman"/>
            </a:endParaRPr>
          </a:p>
        </p:txBody>
      </p:sp>
      <p:sp>
        <p:nvSpPr>
          <p:cNvPr id="217" name="Google Shape;217;p20"/>
          <p:cNvSpPr txBox="1"/>
          <p:nvPr>
            <p:ph type="title"/>
          </p:nvPr>
        </p:nvSpPr>
        <p:spPr>
          <a:xfrm>
            <a:off x="381000" y="-802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0"/>
          <p:cNvPicPr preferRelativeResize="0"/>
          <p:nvPr/>
        </p:nvPicPr>
        <p:blipFill>
          <a:blip r:embed="rId3">
            <a:alphaModFix/>
          </a:blip>
          <a:stretch>
            <a:fillRect/>
          </a:stretch>
        </p:blipFill>
        <p:spPr>
          <a:xfrm>
            <a:off x="264325" y="1451900"/>
            <a:ext cx="2556675" cy="29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2" name="Shape 222"/>
        <p:cNvGrpSpPr/>
        <p:nvPr/>
      </p:nvGrpSpPr>
      <p:grpSpPr>
        <a:xfrm>
          <a:off x="0" y="0"/>
          <a:ext cx="0" cy="0"/>
          <a:chOff x="0" y="0"/>
          <a:chExt cx="0" cy="0"/>
        </a:xfrm>
      </p:grpSpPr>
      <p:sp>
        <p:nvSpPr>
          <p:cNvPr id="223" name="Google Shape;223;p21"/>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224" name="Google Shape;224;p21"/>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5" name="Google Shape;225;p21"/>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6" name="Google Shape;226;p21"/>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MVP (Minimum Viable Product)</a:t>
            </a:r>
            <a:endParaRPr b="1" sz="4800">
              <a:latin typeface="Times New Roman"/>
              <a:ea typeface="Times New Roman"/>
              <a:cs typeface="Times New Roman"/>
              <a:sym typeface="Times New Roman"/>
            </a:endParaRPr>
          </a:p>
        </p:txBody>
      </p:sp>
      <p:sp>
        <p:nvSpPr>
          <p:cNvPr id="227" name="Google Shape;227;p21"/>
          <p:cNvSpPr txBox="1"/>
          <p:nvPr/>
        </p:nvSpPr>
        <p:spPr>
          <a:xfrm>
            <a:off x="97400" y="1370700"/>
            <a:ext cx="6265200" cy="3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A </a:t>
            </a:r>
            <a:r>
              <a:rPr b="1" lang="en" sz="1800">
                <a:solidFill>
                  <a:srgbClr val="222222"/>
                </a:solidFill>
                <a:highlight>
                  <a:srgbClr val="FFFFFF"/>
                </a:highlight>
                <a:latin typeface="Times New Roman"/>
                <a:ea typeface="Times New Roman"/>
                <a:cs typeface="Times New Roman"/>
                <a:sym typeface="Times New Roman"/>
              </a:rPr>
              <a:t>minimum viable product</a:t>
            </a:r>
            <a:r>
              <a:rPr lang="en" sz="1800">
                <a:solidFill>
                  <a:srgbClr val="222222"/>
                </a:solidFill>
                <a:highlight>
                  <a:srgbClr val="FFFFFF"/>
                </a:highlight>
                <a:latin typeface="Times New Roman"/>
                <a:ea typeface="Times New Roman"/>
                <a:cs typeface="Times New Roman"/>
                <a:sym typeface="Times New Roman"/>
              </a:rPr>
              <a:t> (MVP) is a development technique in which a new </a:t>
            </a:r>
            <a:r>
              <a:rPr b="1" lang="en" sz="1800">
                <a:solidFill>
                  <a:srgbClr val="222222"/>
                </a:solidFill>
                <a:highlight>
                  <a:srgbClr val="FFFFFF"/>
                </a:highlight>
                <a:latin typeface="Times New Roman"/>
                <a:ea typeface="Times New Roman"/>
                <a:cs typeface="Times New Roman"/>
                <a:sym typeface="Times New Roman"/>
              </a:rPr>
              <a:t>product</a:t>
            </a:r>
            <a:r>
              <a:rPr lang="en" sz="1800">
                <a:solidFill>
                  <a:srgbClr val="222222"/>
                </a:solidFill>
                <a:highlight>
                  <a:srgbClr val="FFFFFF"/>
                </a:highlight>
                <a:latin typeface="Times New Roman"/>
                <a:ea typeface="Times New Roman"/>
                <a:cs typeface="Times New Roman"/>
                <a:sym typeface="Times New Roman"/>
              </a:rPr>
              <a:t> or website is developed with sufficient features to satisfy early adopters. When considering which features to include, repurpose the Eisenhower Matrix for building MVP.  </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DO -Scan the picture and navigate with useful information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PLAN - Clone the Google API  with required information in mobile application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DELEGATE- Consider third-party permitted applications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ELIMINATE - Remove multiple web pages and make it user friendly.</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8" name="Google Shape;228;p21"/>
          <p:cNvSpPr txBox="1"/>
          <p:nvPr>
            <p:ph type="title"/>
          </p:nvPr>
        </p:nvSpPr>
        <p:spPr>
          <a:xfrm>
            <a:off x="381000" y="-802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1"/>
          <p:cNvPicPr preferRelativeResize="0"/>
          <p:nvPr/>
        </p:nvPicPr>
        <p:blipFill>
          <a:blip r:embed="rId3">
            <a:alphaModFix/>
          </a:blip>
          <a:stretch>
            <a:fillRect/>
          </a:stretch>
        </p:blipFill>
        <p:spPr>
          <a:xfrm>
            <a:off x="6362600" y="1458600"/>
            <a:ext cx="2476600" cy="2649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