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1F006F-A416-4986-B9C7-1715EC5C96FF}">
  <a:tblStyle styleId="{2E1F006F-A416-4986-B9C7-1715EC5C96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f9bf1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f9bf1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0e7f2ede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e7f2ede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147e07a2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147e07a2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e7f2ede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e7f2ede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0e7f2ede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0e7f2ede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2d0ddb3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2d0ddb3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2d0ddb3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2d0ddb3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e7f2ede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e7f2ede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147e07a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147e07a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f1012ec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f1012e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12198336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12198336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e7f2ede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e7f2ede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edcfcf1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edcfcf1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2d0ddb3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d0ddb3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1219833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1219833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e7f2ede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e7f2ede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edcfcf15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edcfcf15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edcfcf15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edcfcf15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47e07a2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47e07a2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as.com/en_us/insights/analytics/what-is-natural-language-processing-nlp.html" TargetMode="External"/><Relationship Id="rId4" Type="http://schemas.openxmlformats.org/officeDocument/2006/relationships/hyperlink" Target="https://www.skillsyouneed.com/ps/nlp.html" TargetMode="External"/><Relationship Id="rId11" Type="http://schemas.openxmlformats.org/officeDocument/2006/relationships/hyperlink" Target="https://www.seguetech.com/what-characteristics-make-good-agile-acceptance-criteria/" TargetMode="External"/><Relationship Id="rId10" Type="http://schemas.openxmlformats.org/officeDocument/2006/relationships/hyperlink" Target="https://www.altexsoft.com/blog/business/acceptance-criteria-purposes-formats-and-best-practices/" TargetMode="External"/><Relationship Id="rId12" Type="http://schemas.openxmlformats.org/officeDocument/2006/relationships/hyperlink" Target="https://agileforgrowth.com/blog/acceptance-criteria-checklist/" TargetMode="External"/><Relationship Id="rId9" Type="http://schemas.openxmlformats.org/officeDocument/2006/relationships/hyperlink" Target="https://www.cnet.com/news/what-is-amazon-rekognition-facial-recognition-software/" TargetMode="External"/><Relationship Id="rId5" Type="http://schemas.openxmlformats.org/officeDocument/2006/relationships/hyperlink" Target="https://en.wikipedia.org/wiki/Amazon_Lex" TargetMode="External"/><Relationship Id="rId6" Type="http://schemas.openxmlformats.org/officeDocument/2006/relationships/hyperlink" Target="https://aws.amazon.com/rekognition/" TargetMode="External"/><Relationship Id="rId7" Type="http://schemas.openxmlformats.org/officeDocument/2006/relationships/hyperlink" Target="https://aws.amazon.com/rekognition/image-features/" TargetMode="External"/><Relationship Id="rId8" Type="http://schemas.openxmlformats.org/officeDocument/2006/relationships/hyperlink" Target="https://en.wikipedia.org/wiki/Amazon_Rek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434750" y="147475"/>
            <a:ext cx="5157900" cy="17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Navigation Application with AI (Pattern and Image Recognition</a:t>
            </a:r>
            <a:r>
              <a:rPr b="1" lang="en">
                <a:solidFill>
                  <a:srgbClr val="000000"/>
                </a:solidFill>
                <a:latin typeface="Times New Roman"/>
                <a:ea typeface="Times New Roman"/>
                <a:cs typeface="Times New Roman"/>
                <a:sym typeface="Times New Roman"/>
              </a:rPr>
              <a:t>)</a:t>
            </a:r>
            <a:endParaRPr b="1">
              <a:solidFill>
                <a:srgbClr val="000000"/>
              </a:solidFill>
              <a:latin typeface="Times New Roman"/>
              <a:ea typeface="Times New Roman"/>
              <a:cs typeface="Times New Roman"/>
              <a:sym typeface="Times New Roman"/>
            </a:endParaRPr>
          </a:p>
        </p:txBody>
      </p:sp>
      <p:sp>
        <p:nvSpPr>
          <p:cNvPr id="135" name="Google Shape;135;p13"/>
          <p:cNvSpPr txBox="1"/>
          <p:nvPr>
            <p:ph idx="4294967295" type="subTitle"/>
          </p:nvPr>
        </p:nvSpPr>
        <p:spPr>
          <a:xfrm>
            <a:off x="-35950" y="4256400"/>
            <a:ext cx="3470700" cy="50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Times New Roman"/>
                <a:ea typeface="Times New Roman"/>
                <a:cs typeface="Times New Roman"/>
                <a:sym typeface="Times New Roman"/>
              </a:rPr>
              <a:t>Sprint 2 Deliverable :</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500"/>
              </a:spcBef>
              <a:spcAft>
                <a:spcPts val="0"/>
              </a:spcAft>
              <a:buNone/>
            </a:pPr>
            <a:r>
              <a:rPr b="1" lang="en" sz="1400">
                <a:solidFill>
                  <a:srgbClr val="000000"/>
                </a:solidFill>
                <a:latin typeface="Times New Roman"/>
                <a:ea typeface="Times New Roman"/>
                <a:cs typeface="Times New Roman"/>
                <a:sym typeface="Times New Roman"/>
              </a:rPr>
              <a:t>CS 691 - Computer Science Project 1</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500"/>
              </a:spcBef>
              <a:spcAft>
                <a:spcPts val="0"/>
              </a:spcAft>
              <a:buNone/>
            </a:pPr>
            <a:r>
              <a:rPr b="1" lang="en" sz="1400">
                <a:solidFill>
                  <a:srgbClr val="000000"/>
                </a:solidFill>
                <a:latin typeface="Times New Roman"/>
                <a:ea typeface="Times New Roman"/>
                <a:cs typeface="Times New Roman"/>
                <a:sym typeface="Times New Roman"/>
              </a:rPr>
              <a:t>Spring 2020</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500"/>
              </a:spcBef>
              <a:spcAft>
                <a:spcPts val="500"/>
              </a:spcAft>
              <a:buNone/>
            </a:pPr>
            <a:r>
              <a:t/>
            </a:r>
            <a:endParaRPr b="1" sz="1400">
              <a:solidFill>
                <a:srgbClr val="000000"/>
              </a:solidFill>
              <a:latin typeface="Times New Roman"/>
              <a:ea typeface="Times New Roman"/>
              <a:cs typeface="Times New Roman"/>
              <a:sym typeface="Times New Roman"/>
            </a:endParaRPr>
          </a:p>
        </p:txBody>
      </p:sp>
      <p:sp>
        <p:nvSpPr>
          <p:cNvPr id="136" name="Google Shape;136;p13"/>
          <p:cNvSpPr txBox="1"/>
          <p:nvPr/>
        </p:nvSpPr>
        <p:spPr>
          <a:xfrm>
            <a:off x="6050700" y="3164700"/>
            <a:ext cx="3093300" cy="19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1:</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t>
            </a: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Indira Priyadarshini (is13658n@pace.edu)</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Kartik Kannan (kk96691n@pace.edu)</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Sunil (sm12210n@pace.edu)</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Pranav (pk73658n@pace.edu)</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Bharath (sv90693n@pace.edu)</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Rahul</a:t>
            </a:r>
            <a:r>
              <a:rPr b="1" lang="en">
                <a:latin typeface="Times New Roman"/>
                <a:ea typeface="Times New Roman"/>
                <a:cs typeface="Times New Roman"/>
                <a:sym typeface="Times New Roman"/>
              </a:rPr>
              <a:t> </a:t>
            </a:r>
            <a:r>
              <a:rPr b="1" lang="en" sz="1200">
                <a:latin typeface="Times New Roman"/>
                <a:ea typeface="Times New Roman"/>
                <a:cs typeface="Times New Roman"/>
                <a:sym typeface="Times New Roman"/>
              </a:rPr>
              <a:t>(rs15193n@pace.edu)</a:t>
            </a:r>
            <a:endParaRPr b="1"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916500" y="165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Product Backlog</a:t>
            </a:r>
            <a:endParaRPr>
              <a:latin typeface="Times New Roman"/>
              <a:ea typeface="Times New Roman"/>
              <a:cs typeface="Times New Roman"/>
              <a:sym typeface="Times New Roman"/>
            </a:endParaRPr>
          </a:p>
        </p:txBody>
      </p:sp>
      <p:graphicFrame>
        <p:nvGraphicFramePr>
          <p:cNvPr id="194" name="Google Shape;194;p22"/>
          <p:cNvGraphicFramePr/>
          <p:nvPr/>
        </p:nvGraphicFramePr>
        <p:xfrm>
          <a:off x="1252275" y="1536470"/>
          <a:ext cx="3000000" cy="3000000"/>
        </p:xfrm>
        <a:graphic>
          <a:graphicData uri="http://schemas.openxmlformats.org/drawingml/2006/table">
            <a:tbl>
              <a:tblPr>
                <a:noFill/>
                <a:tableStyleId>{2E1F006F-A416-4986-B9C7-1715EC5C96FF}</a:tableStyleId>
              </a:tblPr>
              <a:tblGrid>
                <a:gridCol w="1310125"/>
                <a:gridCol w="1464425"/>
                <a:gridCol w="1464425"/>
                <a:gridCol w="1464425"/>
                <a:gridCol w="1464425"/>
              </a:tblGrid>
              <a:tr h="758550">
                <a:tc>
                  <a:txBody>
                    <a:bodyPr/>
                    <a:lstStyle/>
                    <a:p>
                      <a:pPr indent="0" lvl="0" marL="0" rtl="0" algn="ctr">
                        <a:spcBef>
                          <a:spcPts val="0"/>
                        </a:spcBef>
                        <a:spcAft>
                          <a:spcPts val="0"/>
                        </a:spcAft>
                        <a:buNone/>
                      </a:pPr>
                      <a:r>
                        <a:rPr lang="en">
                          <a:solidFill>
                            <a:srgbClr val="FFFFFF"/>
                          </a:solidFill>
                        </a:rPr>
                        <a:t>SPRINT 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Module</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Priority</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Issues Encountered</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Status</a:t>
                      </a:r>
                      <a:endParaRPr>
                        <a:solidFill>
                          <a:srgbClr val="FFFFFF"/>
                        </a:solidFill>
                      </a:endParaRPr>
                    </a:p>
                  </a:txBody>
                  <a:tcPr marT="91425" marB="91425" marR="91425" marL="91425" anchor="ctr"/>
                </a:tc>
              </a:tr>
              <a:tr h="920525">
                <a:tc>
                  <a:txBody>
                    <a:bodyPr/>
                    <a:lstStyle/>
                    <a:p>
                      <a:pPr indent="0" lvl="0" marL="0" rtl="0" algn="ctr">
                        <a:spcBef>
                          <a:spcPts val="0"/>
                        </a:spcBef>
                        <a:spcAft>
                          <a:spcPts val="0"/>
                        </a:spcAft>
                        <a:buNone/>
                      </a:pPr>
                      <a:r>
                        <a:rPr lang="en">
                          <a:solidFill>
                            <a:srgbClr val="FFFFFF"/>
                          </a:solidFill>
                        </a:rPr>
                        <a:t>Task 1</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Image Collection with name tag</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High</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None</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Completed</a:t>
                      </a:r>
                      <a:endParaRPr>
                        <a:solidFill>
                          <a:srgbClr val="FFFFFF"/>
                        </a:solidFill>
                      </a:endParaRPr>
                    </a:p>
                  </a:txBody>
                  <a:tcPr marT="91425" marB="91425" marR="91425" marL="91425" anchor="ctr"/>
                </a:tc>
              </a:tr>
              <a:tr h="758550">
                <a:tc>
                  <a:txBody>
                    <a:bodyPr/>
                    <a:lstStyle/>
                    <a:p>
                      <a:pPr indent="0" lvl="0" marL="0" rtl="0" algn="ctr">
                        <a:spcBef>
                          <a:spcPts val="0"/>
                        </a:spcBef>
                        <a:spcAft>
                          <a:spcPts val="0"/>
                        </a:spcAft>
                        <a:buNone/>
                      </a:pPr>
                      <a:r>
                        <a:rPr lang="en">
                          <a:solidFill>
                            <a:srgbClr val="FFFFFF"/>
                          </a:solidFill>
                        </a:rPr>
                        <a:t>Task 2</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Sign up and login page</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High</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Coding </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In Progress</a:t>
                      </a:r>
                      <a:endParaRPr>
                        <a:solidFill>
                          <a:srgbClr val="FFFFFF"/>
                        </a:solidFill>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graphicFrame>
        <p:nvGraphicFramePr>
          <p:cNvPr id="199" name="Google Shape;199;p23"/>
          <p:cNvGraphicFramePr/>
          <p:nvPr/>
        </p:nvGraphicFramePr>
        <p:xfrm>
          <a:off x="1126575" y="1100188"/>
          <a:ext cx="3000000" cy="3000000"/>
        </p:xfrm>
        <a:graphic>
          <a:graphicData uri="http://schemas.openxmlformats.org/drawingml/2006/table">
            <a:tbl>
              <a:tblPr>
                <a:noFill/>
                <a:tableStyleId>{2E1F006F-A416-4986-B9C7-1715EC5C96FF}</a:tableStyleId>
              </a:tblPr>
              <a:tblGrid>
                <a:gridCol w="3619500"/>
                <a:gridCol w="3619500"/>
              </a:tblGrid>
              <a:tr h="794625">
                <a:tc>
                  <a:txBody>
                    <a:bodyPr/>
                    <a:lstStyle/>
                    <a:p>
                      <a:pPr indent="0" lvl="0" marL="0" rtl="0" algn="l">
                        <a:lnSpc>
                          <a:spcPct val="115000"/>
                        </a:lnSpc>
                        <a:spcBef>
                          <a:spcPts val="0"/>
                        </a:spcBef>
                        <a:spcAft>
                          <a:spcPts val="1600"/>
                        </a:spcAft>
                        <a:buNone/>
                      </a:pPr>
                      <a:r>
                        <a:rPr b="1" lang="en" sz="800">
                          <a:solidFill>
                            <a:schemeClr val="lt1"/>
                          </a:solidFill>
                          <a:latin typeface="Times New Roman"/>
                          <a:ea typeface="Times New Roman"/>
                          <a:cs typeface="Times New Roman"/>
                          <a:sym typeface="Times New Roman"/>
                        </a:rPr>
                        <a:t>As a User who has an account for the website: </a:t>
                      </a:r>
                      <a:r>
                        <a:rPr lang="en" sz="800">
                          <a:solidFill>
                            <a:schemeClr val="lt1"/>
                          </a:solidFill>
                          <a:latin typeface="Times New Roman"/>
                          <a:ea typeface="Times New Roman"/>
                          <a:cs typeface="Times New Roman"/>
                          <a:sym typeface="Times New Roman"/>
                        </a:rPr>
                        <a:t>  As a logged-out user, the user wants to be able to sign in to a website. So that I can find access it through his profile. System user signs in with valid credentials. When the user  fills in the “Username” and “Password” fields with my authentication credentials and  clicks the Sign-In button Then the system signs the user in.</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solidFill>
                            <a:schemeClr val="lt1"/>
                          </a:solidFill>
                          <a:latin typeface="Times New Roman"/>
                          <a:ea typeface="Times New Roman"/>
                          <a:cs typeface="Times New Roman"/>
                          <a:sym typeface="Times New Roman"/>
                        </a:rPr>
                        <a:t>To ensure the application user is able to:</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800">
                          <a:solidFill>
                            <a:schemeClr val="lt1"/>
                          </a:solidFill>
                          <a:latin typeface="Times New Roman"/>
                          <a:ea typeface="Times New Roman"/>
                          <a:cs typeface="Times New Roman"/>
                          <a:sym typeface="Times New Roman"/>
                        </a:rPr>
                        <a:t>- Navigate through the login page </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800">
                          <a:solidFill>
                            <a:schemeClr val="lt1"/>
                          </a:solidFill>
                          <a:latin typeface="Times New Roman"/>
                          <a:ea typeface="Times New Roman"/>
                          <a:cs typeface="Times New Roman"/>
                          <a:sym typeface="Times New Roman"/>
                        </a:rPr>
                        <a:t>-To login and logout on demand</a:t>
                      </a:r>
                      <a:endParaRPr sz="8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800">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1600"/>
                        </a:spcAft>
                        <a:buNone/>
                      </a:pPr>
                      <a:r>
                        <a:rPr b="1" lang="en" sz="800">
                          <a:solidFill>
                            <a:schemeClr val="lt1"/>
                          </a:solidFill>
                          <a:latin typeface="Times New Roman"/>
                          <a:ea typeface="Times New Roman"/>
                          <a:cs typeface="Times New Roman"/>
                          <a:sym typeface="Times New Roman"/>
                        </a:rPr>
                        <a:t>As a website user:  </a:t>
                      </a:r>
                      <a:r>
                        <a:rPr lang="en" sz="800">
                          <a:solidFill>
                            <a:schemeClr val="lt1"/>
                          </a:solidFill>
                          <a:latin typeface="Times New Roman"/>
                          <a:ea typeface="Times New Roman"/>
                          <a:cs typeface="Times New Roman"/>
                          <a:sym typeface="Times New Roman"/>
                        </a:rPr>
                        <a:t>As a website user, if the user wants to submit feedback regarding the website or the application. So that the website owners can consider the opinion or concern of the users who use the application, during future website updates and bug fixes.</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solidFill>
                            <a:schemeClr val="lt1"/>
                          </a:solidFill>
                          <a:latin typeface="Times New Roman"/>
                          <a:ea typeface="Times New Roman"/>
                          <a:cs typeface="Times New Roman"/>
                          <a:sym typeface="Times New Roman"/>
                        </a:rPr>
                        <a:t>To ensure the application user is able to:</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800">
                          <a:solidFill>
                            <a:schemeClr val="lt1"/>
                          </a:solidFill>
                          <a:latin typeface="Times New Roman"/>
                          <a:ea typeface="Times New Roman"/>
                          <a:cs typeface="Times New Roman"/>
                          <a:sym typeface="Times New Roman"/>
                        </a:rPr>
                        <a:t>-Navigate through the website to find the feedback option</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 sz="800">
                          <a:solidFill>
                            <a:schemeClr val="lt1"/>
                          </a:solidFill>
                          <a:latin typeface="Times New Roman"/>
                          <a:ea typeface="Times New Roman"/>
                          <a:cs typeface="Times New Roman"/>
                          <a:sym typeface="Times New Roman"/>
                        </a:rPr>
                        <a:t>-Write out feedback and to send it to the website owner.</a:t>
                      </a:r>
                      <a:endParaRPr sz="800">
                        <a:latin typeface="Times New Roman"/>
                        <a:ea typeface="Times New Roman"/>
                        <a:cs typeface="Times New Roman"/>
                        <a:sym typeface="Times New Roman"/>
                      </a:endParaRPr>
                    </a:p>
                  </a:txBody>
                  <a:tcPr marT="91425" marB="91425" marR="91425" marL="91425"/>
                </a:tc>
              </a:tr>
              <a:tr h="381000">
                <a:tc>
                  <a:txBody>
                    <a:bodyPr/>
                    <a:lstStyle/>
                    <a:p>
                      <a:pPr indent="0" lvl="0" marL="0" rtl="0" algn="l">
                        <a:lnSpc>
                          <a:spcPct val="115000"/>
                        </a:lnSpc>
                        <a:spcBef>
                          <a:spcPts val="0"/>
                        </a:spcBef>
                        <a:spcAft>
                          <a:spcPts val="0"/>
                        </a:spcAft>
                        <a:buNone/>
                      </a:pPr>
                      <a:r>
                        <a:rPr b="1" lang="en" sz="800">
                          <a:solidFill>
                            <a:schemeClr val="lt1"/>
                          </a:solidFill>
                          <a:latin typeface="Times New Roman"/>
                          <a:ea typeface="Times New Roman"/>
                          <a:cs typeface="Times New Roman"/>
                          <a:sym typeface="Times New Roman"/>
                        </a:rPr>
                        <a:t>As a website user: </a:t>
                      </a:r>
                      <a:r>
                        <a:rPr b="1" i="1" lang="en" sz="800">
                          <a:solidFill>
                            <a:schemeClr val="lt1"/>
                          </a:solidFill>
                          <a:latin typeface="Times New Roman"/>
                          <a:ea typeface="Times New Roman"/>
                          <a:cs typeface="Times New Roman"/>
                          <a:sym typeface="Times New Roman"/>
                        </a:rPr>
                        <a:t> </a:t>
                      </a:r>
                      <a:r>
                        <a:rPr lang="en" sz="800">
                          <a:solidFill>
                            <a:schemeClr val="lt1"/>
                          </a:solidFill>
                          <a:latin typeface="Times New Roman"/>
                          <a:ea typeface="Times New Roman"/>
                          <a:cs typeface="Times New Roman"/>
                          <a:sym typeface="Times New Roman"/>
                        </a:rPr>
                        <a:t>As a website user, the user wants to have an option of creating an account to use the application with a better user experience. So, the website provides a sign up option on the login page through which the user can create an account, with a unique username and a password. The user uses his login credentials which were created at the sign up page, to login and use the application. </a:t>
                      </a:r>
                      <a:endParaRPr sz="8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solidFill>
                            <a:schemeClr val="lt1"/>
                          </a:solidFill>
                          <a:latin typeface="Times New Roman"/>
                          <a:ea typeface="Times New Roman"/>
                          <a:cs typeface="Times New Roman"/>
                          <a:sym typeface="Times New Roman"/>
                        </a:rPr>
                        <a:t>To ensure the application user is able to:</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800">
                          <a:solidFill>
                            <a:schemeClr val="lt1"/>
                          </a:solidFill>
                          <a:latin typeface="Times New Roman"/>
                          <a:ea typeface="Times New Roman"/>
                          <a:cs typeface="Times New Roman"/>
                          <a:sym typeface="Times New Roman"/>
                        </a:rPr>
                        <a:t>-To be able to create an account using sign up page</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800">
                          <a:solidFill>
                            <a:schemeClr val="lt1"/>
                          </a:solidFill>
                          <a:latin typeface="Times New Roman"/>
                          <a:ea typeface="Times New Roman"/>
                          <a:cs typeface="Times New Roman"/>
                          <a:sym typeface="Times New Roman"/>
                        </a:rPr>
                        <a:t>-To be able to use login credentials created with the sign up page</a:t>
                      </a:r>
                      <a:endParaRPr sz="8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800">
                        <a:latin typeface="Times New Roman"/>
                        <a:ea typeface="Times New Roman"/>
                        <a:cs typeface="Times New Roman"/>
                        <a:sym typeface="Times New Roman"/>
                      </a:endParaRPr>
                    </a:p>
                  </a:txBody>
                  <a:tcPr marT="91425" marB="91425" marR="91425" marL="91425"/>
                </a:tc>
              </a:tr>
            </a:tbl>
          </a:graphicData>
        </a:graphic>
      </p:graphicFrame>
      <p:sp>
        <p:nvSpPr>
          <p:cNvPr id="200" name="Google Shape;200;p23"/>
          <p:cNvSpPr txBox="1"/>
          <p:nvPr/>
        </p:nvSpPr>
        <p:spPr>
          <a:xfrm>
            <a:off x="1451800" y="103900"/>
            <a:ext cx="58299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Test Cases</a:t>
            </a:r>
            <a:endParaRPr sz="2400">
              <a:solidFill>
                <a:srgbClr val="FFFFFF"/>
              </a:solidFill>
              <a:latin typeface="Times New Roman"/>
              <a:ea typeface="Times New Roman"/>
              <a:cs typeface="Times New Roman"/>
              <a:sym typeface="Times New Roman"/>
            </a:endParaRPr>
          </a:p>
        </p:txBody>
      </p:sp>
      <p:graphicFrame>
        <p:nvGraphicFramePr>
          <p:cNvPr id="201" name="Google Shape;201;p23"/>
          <p:cNvGraphicFramePr/>
          <p:nvPr/>
        </p:nvGraphicFramePr>
        <p:xfrm>
          <a:off x="1126575" y="607900"/>
          <a:ext cx="3000000" cy="3000000"/>
        </p:xfrm>
        <a:graphic>
          <a:graphicData uri="http://schemas.openxmlformats.org/drawingml/2006/table">
            <a:tbl>
              <a:tblPr>
                <a:noFill/>
                <a:tableStyleId>{2E1F006F-A416-4986-B9C7-1715EC5C96FF}</a:tableStyleId>
              </a:tblPr>
              <a:tblGrid>
                <a:gridCol w="3619500"/>
                <a:gridCol w="3619500"/>
              </a:tblGrid>
              <a:tr h="381000">
                <a:tc>
                  <a:txBody>
                    <a:bodyPr/>
                    <a:lstStyle/>
                    <a:p>
                      <a:pPr indent="0" lvl="0" marL="0" rtl="0" algn="ctr">
                        <a:spcBef>
                          <a:spcPts val="0"/>
                        </a:spcBef>
                        <a:spcAft>
                          <a:spcPts val="0"/>
                        </a:spcAft>
                        <a:buNone/>
                      </a:pPr>
                      <a:r>
                        <a:rPr lang="en">
                          <a:solidFill>
                            <a:srgbClr val="FFFFFF"/>
                          </a:solidFill>
                        </a:rPr>
                        <a:t>Cases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Acceptance Criteria</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992700" y="165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Acceptance Criteria: Description </a:t>
            </a:r>
            <a:endParaRPr>
              <a:latin typeface="Times New Roman"/>
              <a:ea typeface="Times New Roman"/>
              <a:cs typeface="Times New Roman"/>
              <a:sym typeface="Times New Roman"/>
            </a:endParaRPr>
          </a:p>
        </p:txBody>
      </p:sp>
      <p:sp>
        <p:nvSpPr>
          <p:cNvPr id="207" name="Google Shape;207;p24"/>
          <p:cNvSpPr txBox="1"/>
          <p:nvPr>
            <p:ph idx="1" type="body"/>
          </p:nvPr>
        </p:nvSpPr>
        <p:spPr>
          <a:xfrm>
            <a:off x="992700" y="1446100"/>
            <a:ext cx="7440900" cy="3173700"/>
          </a:xfrm>
          <a:prstGeom prst="rect">
            <a:avLst/>
          </a:prstGeom>
        </p:spPr>
        <p:txBody>
          <a:bodyPr anchorCtr="0" anchor="t" bIns="91425" lIns="91425" spcFirstLastPara="1" rIns="91425" wrap="square" tIns="91425">
            <a:noAutofit/>
          </a:bodyPr>
          <a:lstStyle/>
          <a:p>
            <a:pPr indent="-304800" lvl="0" marL="457200" rtl="0" algn="just">
              <a:lnSpc>
                <a:spcPct val="160000"/>
              </a:lnSpc>
              <a:spcBef>
                <a:spcPts val="0"/>
              </a:spcBef>
              <a:spcAft>
                <a:spcPts val="0"/>
              </a:spcAft>
              <a:buClr>
                <a:srgbClr val="FFFFFF"/>
              </a:buClr>
              <a:buSzPts val="1200"/>
              <a:buFont typeface="Times New Roman"/>
              <a:buChar char="●"/>
            </a:pPr>
            <a:r>
              <a:rPr b="1" lang="en" sz="1200">
                <a:solidFill>
                  <a:srgbClr val="FFFFFF"/>
                </a:solidFill>
                <a:latin typeface="Times New Roman"/>
                <a:ea typeface="Times New Roman"/>
                <a:cs typeface="Times New Roman"/>
                <a:sym typeface="Times New Roman"/>
              </a:rPr>
              <a:t>Acceptance criteria (AC)</a:t>
            </a:r>
            <a:r>
              <a:rPr lang="en" sz="1200">
                <a:solidFill>
                  <a:srgbClr val="FFFFFF"/>
                </a:solidFill>
                <a:latin typeface="Times New Roman"/>
                <a:ea typeface="Times New Roman"/>
                <a:cs typeface="Times New Roman"/>
                <a:sym typeface="Times New Roman"/>
              </a:rPr>
              <a:t> are the conditions that a software product must meet to be accepted by a user, a customer, or other system.</a:t>
            </a:r>
            <a:endParaRPr b="1" sz="1200">
              <a:solidFill>
                <a:srgbClr val="FFFFFF"/>
              </a:solidFill>
              <a:latin typeface="Times New Roman"/>
              <a:ea typeface="Times New Roman"/>
              <a:cs typeface="Times New Roman"/>
              <a:sym typeface="Times New Roman"/>
            </a:endParaRPr>
          </a:p>
          <a:p>
            <a:pPr indent="-304800" lvl="0" marL="457200" rtl="0" algn="just">
              <a:lnSpc>
                <a:spcPct val="160000"/>
              </a:lnSpc>
              <a:spcBef>
                <a:spcPts val="0"/>
              </a:spcBef>
              <a:spcAft>
                <a:spcPts val="0"/>
              </a:spcAft>
              <a:buClr>
                <a:srgbClr val="FFFFFF"/>
              </a:buClr>
              <a:buSzPts val="1200"/>
              <a:buFont typeface="Times New Roman"/>
              <a:buChar char="●"/>
            </a:pPr>
            <a:r>
              <a:rPr b="1" lang="en" sz="1200">
                <a:solidFill>
                  <a:srgbClr val="FFFFFF"/>
                </a:solidFill>
                <a:latin typeface="Times New Roman"/>
                <a:ea typeface="Times New Roman"/>
                <a:cs typeface="Times New Roman"/>
                <a:sym typeface="Times New Roman"/>
              </a:rPr>
              <a:t>Feature scope detalization:</a:t>
            </a:r>
            <a:r>
              <a:rPr lang="en" sz="1200">
                <a:solidFill>
                  <a:srgbClr val="FFFFFF"/>
                </a:solidFill>
                <a:latin typeface="Times New Roman"/>
                <a:ea typeface="Times New Roman"/>
                <a:cs typeface="Times New Roman"/>
                <a:sym typeface="Times New Roman"/>
              </a:rPr>
              <a:t> It defines the boundaries of user stories. They provide precise details on functionality that help the team understand whether the story is completed and works as expected.</a:t>
            </a:r>
            <a:endParaRPr sz="1200">
              <a:solidFill>
                <a:srgbClr val="FFFFFF"/>
              </a:solidFill>
              <a:latin typeface="Times New Roman"/>
              <a:ea typeface="Times New Roman"/>
              <a:cs typeface="Times New Roman"/>
              <a:sym typeface="Times New Roman"/>
            </a:endParaRPr>
          </a:p>
          <a:p>
            <a:pPr indent="-304800" lvl="0" marL="457200" rtl="0" algn="just">
              <a:lnSpc>
                <a:spcPct val="160000"/>
              </a:lnSpc>
              <a:spcBef>
                <a:spcPts val="0"/>
              </a:spcBef>
              <a:spcAft>
                <a:spcPts val="0"/>
              </a:spcAft>
              <a:buClr>
                <a:srgbClr val="FFFFFF"/>
              </a:buClr>
              <a:buSzPts val="1200"/>
              <a:buFont typeface="Times New Roman"/>
              <a:buChar char="●"/>
            </a:pPr>
            <a:r>
              <a:rPr b="1" lang="en" sz="1200">
                <a:solidFill>
                  <a:srgbClr val="FFFFFF"/>
                </a:solidFill>
                <a:latin typeface="Times New Roman"/>
                <a:ea typeface="Times New Roman"/>
                <a:cs typeface="Times New Roman"/>
                <a:sym typeface="Times New Roman"/>
              </a:rPr>
              <a:t>Setting communication:</a:t>
            </a:r>
            <a:r>
              <a:rPr lang="en" sz="1200">
                <a:solidFill>
                  <a:srgbClr val="FFFFFF"/>
                </a:solidFill>
                <a:latin typeface="Times New Roman"/>
                <a:ea typeface="Times New Roman"/>
                <a:cs typeface="Times New Roman"/>
                <a:sym typeface="Times New Roman"/>
              </a:rPr>
              <a:t> Acceptance criteria synchronize the visions of the client and the development team. </a:t>
            </a:r>
            <a:endParaRPr sz="1200">
              <a:solidFill>
                <a:srgbClr val="FFFFFF"/>
              </a:solidFill>
              <a:latin typeface="Times New Roman"/>
              <a:ea typeface="Times New Roman"/>
              <a:cs typeface="Times New Roman"/>
              <a:sym typeface="Times New Roman"/>
            </a:endParaRPr>
          </a:p>
          <a:p>
            <a:pPr indent="-304800" lvl="0" marL="457200" rtl="0" algn="just">
              <a:lnSpc>
                <a:spcPct val="160000"/>
              </a:lnSpc>
              <a:spcBef>
                <a:spcPts val="0"/>
              </a:spcBef>
              <a:spcAft>
                <a:spcPts val="0"/>
              </a:spcAft>
              <a:buClr>
                <a:srgbClr val="FFFFFF"/>
              </a:buClr>
              <a:buSzPts val="1200"/>
              <a:buFont typeface="Times New Roman"/>
              <a:buChar char="●"/>
            </a:pPr>
            <a:r>
              <a:rPr b="1" lang="en" sz="1200">
                <a:solidFill>
                  <a:srgbClr val="FFFFFF"/>
                </a:solidFill>
                <a:latin typeface="Times New Roman"/>
                <a:ea typeface="Times New Roman"/>
                <a:cs typeface="Times New Roman"/>
                <a:sym typeface="Times New Roman"/>
              </a:rPr>
              <a:t>Feature estimation: </a:t>
            </a:r>
            <a:r>
              <a:rPr lang="en" sz="1200">
                <a:solidFill>
                  <a:srgbClr val="FFFFFF"/>
                </a:solidFill>
                <a:latin typeface="Times New Roman"/>
                <a:ea typeface="Times New Roman"/>
                <a:cs typeface="Times New Roman"/>
                <a:sym typeface="Times New Roman"/>
              </a:rPr>
              <a:t>Acceptance criteria specify what exactly must be developed by the team. Once the team has precise requirements, they can split user stories into tasks that can be correctly estimated.</a:t>
            </a:r>
            <a:endParaRPr sz="1200">
              <a:solidFill>
                <a:srgbClr val="FFFFFF"/>
              </a:solidFill>
              <a:latin typeface="Times New Roman"/>
              <a:ea typeface="Times New Roman"/>
              <a:cs typeface="Times New Roman"/>
              <a:sym typeface="Times New Roman"/>
            </a:endParaRPr>
          </a:p>
          <a:p>
            <a:pPr indent="-304800" lvl="0" marL="457200" rtl="0" algn="just">
              <a:lnSpc>
                <a:spcPct val="160000"/>
              </a:lnSpc>
              <a:spcBef>
                <a:spcPts val="0"/>
              </a:spcBef>
              <a:spcAft>
                <a:spcPts val="0"/>
              </a:spcAft>
              <a:buClr>
                <a:srgbClr val="FFFFFF"/>
              </a:buClr>
              <a:buSzPts val="1200"/>
              <a:buFont typeface="Times New Roman"/>
              <a:buChar char="●"/>
            </a:pPr>
            <a:r>
              <a:rPr b="1" lang="en" sz="1200">
                <a:solidFill>
                  <a:srgbClr val="FFFFFF"/>
                </a:solidFill>
                <a:latin typeface="Times New Roman"/>
                <a:ea typeface="Times New Roman"/>
                <a:cs typeface="Times New Roman"/>
                <a:sym typeface="Times New Roman"/>
              </a:rPr>
              <a:t>Streamlining acceptance testing: </a:t>
            </a:r>
            <a:r>
              <a:rPr lang="en" sz="1200">
                <a:solidFill>
                  <a:srgbClr val="FFFFFF"/>
                </a:solidFill>
                <a:latin typeface="Times New Roman"/>
                <a:ea typeface="Times New Roman"/>
                <a:cs typeface="Times New Roman"/>
                <a:sym typeface="Times New Roman"/>
              </a:rPr>
              <a:t>AC are the basis of the user story acceptance testing. Each acceptance criterion must be independently testable and thus have a clear pass or fail scenarios.</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992700" y="165150"/>
            <a:ext cx="70389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Test Cases</a:t>
            </a:r>
            <a:endParaRPr>
              <a:latin typeface="Times New Roman"/>
              <a:ea typeface="Times New Roman"/>
              <a:cs typeface="Times New Roman"/>
              <a:sym typeface="Times New Roman"/>
            </a:endParaRPr>
          </a:p>
        </p:txBody>
      </p:sp>
      <p:graphicFrame>
        <p:nvGraphicFramePr>
          <p:cNvPr id="213" name="Google Shape;213;p25"/>
          <p:cNvGraphicFramePr/>
          <p:nvPr/>
        </p:nvGraphicFramePr>
        <p:xfrm>
          <a:off x="952500" y="1238250"/>
          <a:ext cx="3000000" cy="3000000"/>
        </p:xfrm>
        <a:graphic>
          <a:graphicData uri="http://schemas.openxmlformats.org/drawingml/2006/table">
            <a:tbl>
              <a:tblPr>
                <a:noFill/>
                <a:tableStyleId>{2E1F006F-A416-4986-B9C7-1715EC5C96FF}</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solidFill>
                            <a:srgbClr val="FFFFFF"/>
                          </a:solidFill>
                        </a:rPr>
                        <a:t>Sl. no</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Description</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Status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a:solidFill>
                            <a:srgbClr val="FFFFFF"/>
                          </a:solidFill>
                        </a:rPr>
                        <a:t>Priority</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1</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Make content Searchable</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2</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Flag Inappropriate Content</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3</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Enable Digital Identity</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4</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Quick responses to safety</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5</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Identify Products and Landmarks</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r h="381000">
                <a:tc>
                  <a:txBody>
                    <a:bodyPr/>
                    <a:lstStyle/>
                    <a:p>
                      <a:pPr indent="0" lvl="0" marL="0" rtl="0" algn="ctr">
                        <a:spcBef>
                          <a:spcPts val="0"/>
                        </a:spcBef>
                        <a:spcAft>
                          <a:spcPts val="0"/>
                        </a:spcAft>
                        <a:buNone/>
                      </a:pPr>
                      <a:r>
                        <a:rPr lang="en" sz="1000">
                          <a:solidFill>
                            <a:srgbClr val="FFFFFF"/>
                          </a:solidFill>
                        </a:rPr>
                        <a:t>6</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Analyze patterns</a:t>
                      </a:r>
                      <a:endParaRPr sz="1000">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In progress</a:t>
                      </a:r>
                      <a:endParaRPr>
                        <a:solidFill>
                          <a:srgbClr val="FFFFFF"/>
                        </a:solidFill>
                      </a:endParaRPr>
                    </a:p>
                  </a:txBody>
                  <a:tcPr marT="91425" marB="91425" marR="91425" marL="91425" anchor="ctr"/>
                </a:tc>
                <a:tc>
                  <a:txBody>
                    <a:bodyPr/>
                    <a:lstStyle/>
                    <a:p>
                      <a:pPr indent="0" lvl="0" marL="0" rtl="0" algn="ctr">
                        <a:spcBef>
                          <a:spcPts val="0"/>
                        </a:spcBef>
                        <a:spcAft>
                          <a:spcPts val="0"/>
                        </a:spcAft>
                        <a:buNone/>
                      </a:pPr>
                      <a:r>
                        <a:rPr lang="en" sz="1000">
                          <a:solidFill>
                            <a:srgbClr val="FFFFFF"/>
                          </a:solidFill>
                        </a:rPr>
                        <a:t>High</a:t>
                      </a:r>
                      <a:endParaRPr>
                        <a:solidFill>
                          <a:srgbClr val="FFFFFF"/>
                        </a:solidFill>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1330112" y="908750"/>
            <a:ext cx="7137774" cy="375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7"/>
          <p:cNvPicPr preferRelativeResize="0"/>
          <p:nvPr/>
        </p:nvPicPr>
        <p:blipFill rotWithShape="1">
          <a:blip r:embed="rId3">
            <a:alphaModFix/>
          </a:blip>
          <a:srcRect b="0" l="20" r="-19" t="0"/>
          <a:stretch/>
        </p:blipFill>
        <p:spPr>
          <a:xfrm>
            <a:off x="1302650" y="841800"/>
            <a:ext cx="7184800" cy="3969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xit" presetID="2" presetSubtype="4">
                                  <p:stCondLst>
                                    <p:cond delay="0"/>
                                  </p:stCondLst>
                                  <p:childTnLst>
                                    <p:anim calcmode="lin" valueType="num">
                                      <p:cBhvr additive="base">
                                        <p:cTn dur="1000"/>
                                        <p:tgtEl>
                                          <p:spTgt spid="223"/>
                                        </p:tgtEl>
                                        <p:attrNameLst>
                                          <p:attrName>ppt_y</p:attrName>
                                        </p:attrNameLst>
                                      </p:cBhvr>
                                      <p:tavLst>
                                        <p:tav fmla="" tm="0">
                                          <p:val>
                                            <p:strVal val="#ppt_y"/>
                                          </p:val>
                                        </p:tav>
                                        <p:tav fmla="" tm="100000">
                                          <p:val>
                                            <p:strVal val="#ppt_y+1"/>
                                          </p:val>
                                        </p:tav>
                                      </p:tavLst>
                                    </p:anim>
                                    <p:set>
                                      <p:cBhvr>
                                        <p:cTn dur="1" fill="hold">
                                          <p:stCondLst>
                                            <p:cond delay="1000"/>
                                          </p:stCondLst>
                                        </p:cTn>
                                        <p:tgtEl>
                                          <p:spTgt spid="223"/>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 presetSubtype="8">
                                  <p:stCondLst>
                                    <p:cond delay="0"/>
                                  </p:stCondLst>
                                  <p:childTnLst>
                                    <p:anim calcmode="lin" valueType="num">
                                      <p:cBhvr additive="base">
                                        <p:cTn dur="1000"/>
                                        <p:tgtEl>
                                          <p:spTgt spid="223"/>
                                        </p:tgtEl>
                                        <p:attrNameLst>
                                          <p:attrName>ppt_x</p:attrName>
                                        </p:attrNameLst>
                                      </p:cBhvr>
                                      <p:tavLst>
                                        <p:tav fmla="" tm="0">
                                          <p:val>
                                            <p:strVal val="#ppt_x"/>
                                          </p:val>
                                        </p:tav>
                                        <p:tav fmla="" tm="100000">
                                          <p:val>
                                            <p:strVal val="#ppt_x-1"/>
                                          </p:val>
                                        </p:tav>
                                      </p:tavLst>
                                    </p:anim>
                                    <p:set>
                                      <p:cBhvr>
                                        <p:cTn dur="1" fill="hold">
                                          <p:stCondLst>
                                            <p:cond delay="1000"/>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916500" y="165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Technologies Used		</a:t>
            </a:r>
            <a:endParaRPr>
              <a:latin typeface="Times New Roman"/>
              <a:ea typeface="Times New Roman"/>
              <a:cs typeface="Times New Roman"/>
              <a:sym typeface="Times New Roman"/>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1400">
                <a:solidFill>
                  <a:srgbClr val="232F3E"/>
                </a:solidFill>
              </a:rPr>
              <a:t>Face Recognition Service Using Amazon Rekognition:</a:t>
            </a:r>
            <a:endParaRPr sz="1400">
              <a:solidFill>
                <a:srgbClr val="232F3E"/>
              </a:solidFill>
            </a:endParaRPr>
          </a:p>
          <a:p>
            <a:pPr indent="0" lvl="0" marL="0" rtl="0" algn="l">
              <a:spcBef>
                <a:spcPts val="0"/>
              </a:spcBef>
              <a:spcAft>
                <a:spcPts val="1600"/>
              </a:spcAft>
              <a:buNone/>
            </a:pPr>
            <a:r>
              <a:t/>
            </a:r>
            <a:endParaRPr/>
          </a:p>
        </p:txBody>
      </p:sp>
      <p:pic>
        <p:nvPicPr>
          <p:cNvPr id="230" name="Google Shape;230;p28"/>
          <p:cNvPicPr preferRelativeResize="0"/>
          <p:nvPr/>
        </p:nvPicPr>
        <p:blipFill>
          <a:blip r:embed="rId3">
            <a:alphaModFix/>
          </a:blip>
          <a:stretch>
            <a:fillRect/>
          </a:stretch>
        </p:blipFill>
        <p:spPr>
          <a:xfrm>
            <a:off x="1132975" y="977650"/>
            <a:ext cx="7203426" cy="3789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nvSpPr>
        <p:spPr>
          <a:xfrm>
            <a:off x="1270650" y="245700"/>
            <a:ext cx="6784200" cy="9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Schedule</a:t>
            </a:r>
            <a:endParaRPr b="1" sz="2400">
              <a:solidFill>
                <a:srgbClr val="FFFFFF"/>
              </a:solidFill>
              <a:latin typeface="Times New Roman"/>
              <a:ea typeface="Times New Roman"/>
              <a:cs typeface="Times New Roman"/>
              <a:sym typeface="Times New Roman"/>
            </a:endParaRPr>
          </a:p>
        </p:txBody>
      </p:sp>
      <p:pic>
        <p:nvPicPr>
          <p:cNvPr id="236" name="Google Shape;236;p29"/>
          <p:cNvPicPr preferRelativeResize="0"/>
          <p:nvPr/>
        </p:nvPicPr>
        <p:blipFill rotWithShape="1">
          <a:blip r:embed="rId3">
            <a:alphaModFix/>
          </a:blip>
          <a:srcRect b="47690" l="0" r="0" t="0"/>
          <a:stretch/>
        </p:blipFill>
        <p:spPr>
          <a:xfrm>
            <a:off x="385775" y="1240500"/>
            <a:ext cx="3908125" cy="1771974"/>
          </a:xfrm>
          <a:prstGeom prst="rect">
            <a:avLst/>
          </a:prstGeom>
          <a:noFill/>
          <a:ln>
            <a:noFill/>
          </a:ln>
        </p:spPr>
      </p:pic>
      <p:pic>
        <p:nvPicPr>
          <p:cNvPr id="237" name="Google Shape;237;p29"/>
          <p:cNvPicPr preferRelativeResize="0"/>
          <p:nvPr/>
        </p:nvPicPr>
        <p:blipFill>
          <a:blip r:embed="rId4">
            <a:alphaModFix/>
          </a:blip>
          <a:stretch>
            <a:fillRect/>
          </a:stretch>
        </p:blipFill>
        <p:spPr>
          <a:xfrm>
            <a:off x="4504325" y="1232475"/>
            <a:ext cx="4318850" cy="3602150"/>
          </a:xfrm>
          <a:prstGeom prst="rect">
            <a:avLst/>
          </a:prstGeom>
          <a:noFill/>
          <a:ln>
            <a:noFill/>
          </a:ln>
        </p:spPr>
      </p:pic>
      <p:pic>
        <p:nvPicPr>
          <p:cNvPr id="238" name="Google Shape;238;p29"/>
          <p:cNvPicPr preferRelativeResize="0"/>
          <p:nvPr/>
        </p:nvPicPr>
        <p:blipFill>
          <a:blip r:embed="rId5">
            <a:alphaModFix/>
          </a:blip>
          <a:stretch>
            <a:fillRect/>
          </a:stretch>
        </p:blipFill>
        <p:spPr>
          <a:xfrm>
            <a:off x="339850" y="3012475"/>
            <a:ext cx="3954051" cy="182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Retrospective</a:t>
            </a:r>
            <a:endParaRPr>
              <a:latin typeface="Times New Roman"/>
              <a:ea typeface="Times New Roman"/>
              <a:cs typeface="Times New Roman"/>
              <a:sym typeface="Times New Roman"/>
            </a:endParaRPr>
          </a:p>
        </p:txBody>
      </p:sp>
      <p:pic>
        <p:nvPicPr>
          <p:cNvPr id="244" name="Google Shape;244;p30"/>
          <p:cNvPicPr preferRelativeResize="0"/>
          <p:nvPr/>
        </p:nvPicPr>
        <p:blipFill>
          <a:blip r:embed="rId3">
            <a:alphaModFix/>
          </a:blip>
          <a:stretch>
            <a:fillRect/>
          </a:stretch>
        </p:blipFill>
        <p:spPr>
          <a:xfrm>
            <a:off x="599500" y="1305124"/>
            <a:ext cx="8023326" cy="351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992700" y="2457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0" name="Google Shape;250;p31"/>
          <p:cNvSpPr txBox="1"/>
          <p:nvPr>
            <p:ph idx="1" type="body"/>
          </p:nvPr>
        </p:nvSpPr>
        <p:spPr>
          <a:xfrm>
            <a:off x="1154925" y="1159825"/>
            <a:ext cx="7426500" cy="341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rgbClr val="FFFFFF"/>
                </a:solidFill>
                <a:latin typeface="Times New Roman"/>
                <a:ea typeface="Times New Roman"/>
                <a:cs typeface="Times New Roman"/>
                <a:sym typeface="Times New Roman"/>
                <a:hlinkClick r:id="rId3"/>
              </a:rPr>
              <a:t>https://www.sas.com/en_us/insights/analytics/what-is-natural-language-processing-nlp.html</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4"/>
              </a:rPr>
              <a:t>https://www.skillsyouneed.com/ps/nlp.html</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5"/>
              </a:rPr>
              <a:t>https://en.wikipedia.org/wiki/Amazon_Lex</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6"/>
              </a:rPr>
              <a:t>https://aws.amazon.com/rekognition/</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7"/>
              </a:rPr>
              <a:t>https://aws.amazon.com/rekognition/image-features/</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8"/>
              </a:rPr>
              <a:t>https://en.wikipedia.org/wiki/Amazon_Rekognition</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9"/>
              </a:rPr>
              <a:t>https://www.cnet.com/news/what-is-amazon-rekognition-facial-recognition-software/</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10"/>
              </a:rPr>
              <a:t>https://www.altexsoft.com/blog/business/acceptance-criteria-purposes-formats-and-best-practices/</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11"/>
              </a:rPr>
              <a:t>https://www.seguetech.com/what-characteristics-make-good-agile-acceptance-criteria/</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1200" u="sng">
                <a:solidFill>
                  <a:srgbClr val="FFFFFF"/>
                </a:solidFill>
                <a:latin typeface="Times New Roman"/>
                <a:ea typeface="Times New Roman"/>
                <a:cs typeface="Times New Roman"/>
                <a:sym typeface="Times New Roman"/>
                <a:hlinkClick r:id="rId12"/>
              </a:rPr>
              <a:t>https://agileforgrowth.com/blog/acceptance-criteria-checklist/</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545275" y="176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Introduction</a:t>
            </a:r>
            <a:endParaRPr b="1">
              <a:solidFill>
                <a:srgbClr val="FFFFFF"/>
              </a:solidFill>
              <a:latin typeface="Times New Roman"/>
              <a:ea typeface="Times New Roman"/>
              <a:cs typeface="Times New Roman"/>
              <a:sym typeface="Times New Roman"/>
            </a:endParaRPr>
          </a:p>
        </p:txBody>
      </p:sp>
      <p:sp>
        <p:nvSpPr>
          <p:cNvPr id="142" name="Google Shape;142;p14"/>
          <p:cNvSpPr txBox="1"/>
          <p:nvPr>
            <p:ph idx="1" type="body"/>
          </p:nvPr>
        </p:nvSpPr>
        <p:spPr>
          <a:xfrm>
            <a:off x="845100" y="1152475"/>
            <a:ext cx="77313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Initially instant location recognition with an app - Location or scan interface with visual recognition and voice over.</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Identifying the locations and recommendations.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Combining image classifications and deep learning on how the process works.</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Gathering images. </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Create a database that has - Information about the location selected like place, timing, season, travel fare (coupon, entry tickets, offers), location (by all means possible), search engine (advanced options like near to pier, downtown), other recommendations,reviews and feedback.</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On selecting the location.</a:t>
            </a:r>
            <a:endParaRPr>
              <a:latin typeface="Times New Roman"/>
              <a:ea typeface="Times New Roman"/>
              <a:cs typeface="Times New Roman"/>
              <a:sym typeface="Times New Roman"/>
            </a:endParaRPr>
          </a:p>
          <a:p>
            <a:pPr indent="-311150" lvl="0" marL="457200" rtl="0" algn="just">
              <a:spcBef>
                <a:spcPts val="0"/>
              </a:spcBef>
              <a:spcAft>
                <a:spcPts val="0"/>
              </a:spcAft>
              <a:buSzPts val="1300"/>
              <a:buFont typeface="Times New Roman"/>
              <a:buChar char="●"/>
            </a:pPr>
            <a:r>
              <a:rPr lang="en">
                <a:latin typeface="Times New Roman"/>
                <a:ea typeface="Times New Roman"/>
                <a:cs typeface="Times New Roman"/>
                <a:sym typeface="Times New Roman"/>
              </a:rPr>
              <a:t>User interface has been created for login, signup and contact page.</a:t>
            </a:r>
            <a:endParaRPr>
              <a:latin typeface="Times New Roman"/>
              <a:ea typeface="Times New Roman"/>
              <a:cs typeface="Times New Roman"/>
              <a:sym typeface="Times New Roman"/>
            </a:endParaRPr>
          </a:p>
          <a:p>
            <a:pPr indent="0" lvl="0" marL="457200" rtl="0" algn="just">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9755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Amazon Rekognition:</a:t>
            </a:r>
            <a:endParaRPr>
              <a:latin typeface="Times New Roman"/>
              <a:ea typeface="Times New Roman"/>
              <a:cs typeface="Times New Roman"/>
              <a:sym typeface="Times New Roman"/>
            </a:endParaRPr>
          </a:p>
        </p:txBody>
      </p:sp>
      <p:sp>
        <p:nvSpPr>
          <p:cNvPr id="148" name="Google Shape;148;p15"/>
          <p:cNvSpPr txBox="1"/>
          <p:nvPr>
            <p:ph idx="1" type="body"/>
          </p:nvPr>
        </p:nvSpPr>
        <p:spPr>
          <a:xfrm>
            <a:off x="311700" y="1304875"/>
            <a:ext cx="59793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Amazon Rekognition makes it easy to add image and video analysis to your applications using proven, highly scalable, deep learning technology that requires no machine learning expertise to use. </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With Amazon Rekognition, you can identify objects, people, text, scenes, and activities in images and videos, as well as detect any inappropriate content. </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Amazon Rekognition also provides highly accurate facial analysis and facial search capabilities that you can use to detect, analyze, and compare faces for a wide variety of user verification, people counting, and public safety use cases. </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With Amazon Rekognition Custom Labels, you can identify the objects and scenes in images that are specific to your business needs. For example, you can build a model to classify specific machine parts on your assembly line or to detect unhealthy plants. </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Amazon Rekognition Custom Labels takes care of the heavy lifting of model development for you, so no machine learning experience is required. You simply need to supply images of objects or scenes you want to identify, and the service handles the rest.</a:t>
            </a:r>
            <a:endParaRPr sz="1200">
              <a:solidFill>
                <a:srgbClr val="FFFFFF"/>
              </a:solidFill>
              <a:latin typeface="Times New Roman"/>
              <a:ea typeface="Times New Roman"/>
              <a:cs typeface="Times New Roman"/>
              <a:sym typeface="Times New Roman"/>
            </a:endParaRPr>
          </a:p>
          <a:p>
            <a:pPr indent="0" lvl="0" marL="0" rtl="0" algn="just">
              <a:spcBef>
                <a:spcPts val="1100"/>
              </a:spcBef>
              <a:spcAft>
                <a:spcPts val="1600"/>
              </a:spcAft>
              <a:buNone/>
            </a:pPr>
            <a:r>
              <a:t/>
            </a:r>
            <a:endParaRPr sz="1200">
              <a:solidFill>
                <a:srgbClr val="FFFFFF"/>
              </a:solidFill>
              <a:highlight>
                <a:srgbClr val="FFFFFF"/>
              </a:highlight>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6291000" y="1170840"/>
            <a:ext cx="2757949" cy="36447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blip>
          <a:stretch>
            <a:fillRect/>
          </a:stretch>
        </p:blipFill>
        <p:spPr>
          <a:xfrm>
            <a:off x="1141500" y="675425"/>
            <a:ext cx="7411826" cy="416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1068900" y="2985525"/>
            <a:ext cx="6997776" cy="1981075"/>
          </a:xfrm>
          <a:prstGeom prst="rect">
            <a:avLst/>
          </a:prstGeom>
          <a:noFill/>
          <a:ln>
            <a:noFill/>
          </a:ln>
        </p:spPr>
      </p:pic>
      <p:sp>
        <p:nvSpPr>
          <p:cNvPr id="160" name="Google Shape;160;p17"/>
          <p:cNvSpPr txBox="1"/>
          <p:nvPr>
            <p:ph type="title"/>
          </p:nvPr>
        </p:nvSpPr>
        <p:spPr>
          <a:xfrm>
            <a:off x="992700" y="2413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Amazon Lex:</a:t>
            </a:r>
            <a:endParaRPr>
              <a:latin typeface="Times New Roman"/>
              <a:ea typeface="Times New Roman"/>
              <a:cs typeface="Times New Roman"/>
              <a:sym typeface="Times New Roman"/>
            </a:endParaRPr>
          </a:p>
        </p:txBody>
      </p:sp>
      <p:sp>
        <p:nvSpPr>
          <p:cNvPr id="161" name="Google Shape;161;p17"/>
          <p:cNvSpPr txBox="1"/>
          <p:nvPr>
            <p:ph idx="1" type="body"/>
          </p:nvPr>
        </p:nvSpPr>
        <p:spPr>
          <a:xfrm>
            <a:off x="840300" y="957950"/>
            <a:ext cx="7038900" cy="291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Amazon Lex is a web service that allows users to include conversational interactions of voice and text in the software applications. </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It is a web service, which uses the technology that powers Amazon's </a:t>
            </a:r>
            <a:r>
              <a:rPr lang="en" sz="1200" u="sng">
                <a:solidFill>
                  <a:srgbClr val="FFFFFF"/>
                </a:solidFill>
                <a:latin typeface="Times New Roman"/>
                <a:ea typeface="Times New Roman"/>
                <a:cs typeface="Times New Roman"/>
                <a:sym typeface="Times New Roman"/>
              </a:rPr>
              <a:t>virtual assistant </a:t>
            </a:r>
            <a:r>
              <a:rPr lang="en" sz="1200">
                <a:solidFill>
                  <a:srgbClr val="FFFFFF"/>
                </a:solidFill>
                <a:latin typeface="Times New Roman"/>
                <a:ea typeface="Times New Roman"/>
                <a:cs typeface="Times New Roman"/>
                <a:sym typeface="Times New Roman"/>
              </a:rPr>
              <a:t>Alexa. Lex uses automatic speech recognition to convert speech to text, natural language processing to understand spoken instruction and user intent. Similar to many AI devices work like Alexa, OK Google, Hey Siri,</a:t>
            </a:r>
            <a:endParaRPr sz="1200">
              <a:solidFill>
                <a:srgbClr val="FFFFFF"/>
              </a:solidFill>
              <a:latin typeface="Times New Roman"/>
              <a:ea typeface="Times New Roman"/>
              <a:cs typeface="Times New Roman"/>
              <a:sym typeface="Times New Roman"/>
            </a:endParaRPr>
          </a:p>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In our web app also an user will speak a word or a sentence and accordingly it will will give results. For example, if a user says Yankee Stadium on our web app, it will provide user with all the essential information and relevant pictures of the Yankee Stadium.</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rgbClr val="FFFFFF"/>
              </a:solidFill>
              <a:latin typeface="Times New Roman"/>
              <a:ea typeface="Times New Roman"/>
              <a:cs typeface="Times New Roman"/>
              <a:sym typeface="Times New Roman"/>
            </a:endParaRPr>
          </a:p>
          <a:p>
            <a:pPr indent="0" lvl="0" marL="0" rtl="0" algn="just">
              <a:spcBef>
                <a:spcPts val="0"/>
              </a:spcBef>
              <a:spcAft>
                <a:spcPts val="1600"/>
              </a:spcAft>
              <a:buNone/>
            </a:pPr>
            <a:r>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52100" y="211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User Story</a:t>
            </a:r>
            <a:endParaRPr>
              <a:latin typeface="Times New Roman"/>
              <a:ea typeface="Times New Roman"/>
              <a:cs typeface="Times New Roman"/>
              <a:sym typeface="Times New Roman"/>
            </a:endParaRPr>
          </a:p>
        </p:txBody>
      </p:sp>
      <p:sp>
        <p:nvSpPr>
          <p:cNvPr id="167" name="Google Shape;167;p18"/>
          <p:cNvSpPr txBox="1"/>
          <p:nvPr>
            <p:ph idx="1" type="body"/>
          </p:nvPr>
        </p:nvSpPr>
        <p:spPr>
          <a:xfrm>
            <a:off x="818150" y="1204225"/>
            <a:ext cx="75885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If a person from Los Angeles visits New York to attend a game of soccer between New York City vs LA galaxy at Yankee Stadium, instead of him searching and asking people about the directions and important information about the stadium, he easily says Yankee stadium into our web app and it will easily provide user with all required information about the same.</a:t>
            </a:r>
            <a:endParaRPr sz="1200">
              <a:solidFill>
                <a:srgbClr val="FFFFFF"/>
              </a:solidFill>
              <a:latin typeface="Times New Roman"/>
              <a:ea typeface="Times New Roman"/>
              <a:cs typeface="Times New Roman"/>
              <a:sym typeface="Times New Roman"/>
            </a:endParaRPr>
          </a:p>
        </p:txBody>
      </p:sp>
      <p:pic>
        <p:nvPicPr>
          <p:cNvPr id="168" name="Google Shape;168;p18"/>
          <p:cNvPicPr preferRelativeResize="0"/>
          <p:nvPr/>
        </p:nvPicPr>
        <p:blipFill>
          <a:blip r:embed="rId3">
            <a:alphaModFix/>
          </a:blip>
          <a:stretch>
            <a:fillRect/>
          </a:stretch>
        </p:blipFill>
        <p:spPr>
          <a:xfrm>
            <a:off x="1029100" y="2276225"/>
            <a:ext cx="3422300" cy="2428775"/>
          </a:xfrm>
          <a:prstGeom prst="rect">
            <a:avLst/>
          </a:prstGeom>
          <a:noFill/>
          <a:ln>
            <a:noFill/>
          </a:ln>
        </p:spPr>
      </p:pic>
      <p:pic>
        <p:nvPicPr>
          <p:cNvPr id="169" name="Google Shape;169;p18"/>
          <p:cNvPicPr preferRelativeResize="0"/>
          <p:nvPr/>
        </p:nvPicPr>
        <p:blipFill>
          <a:blip r:embed="rId4">
            <a:alphaModFix/>
          </a:blip>
          <a:stretch>
            <a:fillRect/>
          </a:stretch>
        </p:blipFill>
        <p:spPr>
          <a:xfrm>
            <a:off x="4879950" y="2276225"/>
            <a:ext cx="3257417" cy="24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16500" y="165150"/>
            <a:ext cx="7038900" cy="5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Natural Language Processing</a:t>
            </a:r>
            <a:endParaRPr>
              <a:latin typeface="Times New Roman"/>
              <a:ea typeface="Times New Roman"/>
              <a:cs typeface="Times New Roman"/>
              <a:sym typeface="Times New Roman"/>
            </a:endParaRPr>
          </a:p>
        </p:txBody>
      </p:sp>
      <p:sp>
        <p:nvSpPr>
          <p:cNvPr id="175" name="Google Shape;175;p19"/>
          <p:cNvSpPr txBox="1"/>
          <p:nvPr>
            <p:ph idx="1" type="body"/>
          </p:nvPr>
        </p:nvSpPr>
        <p:spPr>
          <a:xfrm>
            <a:off x="1207575" y="1002625"/>
            <a:ext cx="7038900" cy="331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FFFFFF"/>
                </a:solidFill>
                <a:latin typeface="Times New Roman"/>
                <a:ea typeface="Times New Roman"/>
                <a:cs typeface="Times New Roman"/>
                <a:sym typeface="Times New Roman"/>
              </a:rPr>
              <a:t>Natural Language Processing, usually shortened as NLP, is a branch of artificial intelligence that deals with the interaction between computers and humans using the natural language. The ultimate objective of NLP is to read, decipher, understand, and make sense of the human languages in a manner that is valuable.Natural language processing (NLP) is a subfield of computer science and artificial intelligence concerned with the interactions between computers and human  languages, in particular how to program computers to process and analyze large amounts of natural language data. The tasks in using NLP are:</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160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Content categorization:</a:t>
            </a:r>
            <a:r>
              <a:rPr lang="en" sz="1200">
                <a:solidFill>
                  <a:srgbClr val="FFFFFF"/>
                </a:solidFill>
                <a:latin typeface="Times New Roman"/>
                <a:ea typeface="Times New Roman"/>
                <a:cs typeface="Times New Roman"/>
                <a:sym typeface="Times New Roman"/>
              </a:rPr>
              <a:t> A linguistic-based document summary, including search and indexing, content alerts and duplication detection.</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Topic discovery and modeling:</a:t>
            </a:r>
            <a:r>
              <a:rPr lang="en" sz="1200">
                <a:solidFill>
                  <a:srgbClr val="FFFFFF"/>
                </a:solidFill>
                <a:latin typeface="Times New Roman"/>
                <a:ea typeface="Times New Roman"/>
                <a:cs typeface="Times New Roman"/>
                <a:sym typeface="Times New Roman"/>
              </a:rPr>
              <a:t> Accurately capture the meaning and themes in text collections, and apply </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Contextual extraction:</a:t>
            </a:r>
            <a:r>
              <a:rPr lang="en" sz="1200">
                <a:solidFill>
                  <a:srgbClr val="FFFFFF"/>
                </a:solidFill>
                <a:latin typeface="Times New Roman"/>
                <a:ea typeface="Times New Roman"/>
                <a:cs typeface="Times New Roman"/>
                <a:sym typeface="Times New Roman"/>
              </a:rPr>
              <a:t> Automatically pull structured information from text-based sources.</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Sentiment analysis:</a:t>
            </a:r>
            <a:r>
              <a:rPr lang="en" sz="1200">
                <a:solidFill>
                  <a:srgbClr val="FFFFFF"/>
                </a:solidFill>
                <a:latin typeface="Times New Roman"/>
                <a:ea typeface="Times New Roman"/>
                <a:cs typeface="Times New Roman"/>
                <a:sym typeface="Times New Roman"/>
              </a:rPr>
              <a:t> Identifying the mood or subjective opinions within large amounts of text, including average sentiment and opinion mining. </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Speech-to-text and text-to-speech conversion:</a:t>
            </a:r>
            <a:r>
              <a:rPr lang="en" sz="1200">
                <a:solidFill>
                  <a:srgbClr val="FFFFFF"/>
                </a:solidFill>
                <a:latin typeface="Times New Roman"/>
                <a:ea typeface="Times New Roman"/>
                <a:cs typeface="Times New Roman"/>
                <a:sym typeface="Times New Roman"/>
              </a:rPr>
              <a:t> Transforming voice commands into written text, and vice versa. </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b="1" lang="en" sz="1200">
                <a:solidFill>
                  <a:srgbClr val="FFFFFF"/>
                </a:solidFill>
                <a:latin typeface="Times New Roman"/>
                <a:ea typeface="Times New Roman"/>
                <a:cs typeface="Times New Roman"/>
                <a:sym typeface="Times New Roman"/>
              </a:rPr>
              <a:t>Document summarization:</a:t>
            </a:r>
            <a:r>
              <a:rPr lang="en" sz="1200">
                <a:solidFill>
                  <a:srgbClr val="FFFFFF"/>
                </a:solidFill>
                <a:latin typeface="Times New Roman"/>
                <a:ea typeface="Times New Roman"/>
                <a:cs typeface="Times New Roman"/>
                <a:sym typeface="Times New Roman"/>
              </a:rPr>
              <a:t> Automatically generating synopses of large bodies of text.</a:t>
            </a:r>
            <a:endParaRPr sz="1200">
              <a:solidFill>
                <a:srgbClr val="FFFFFF"/>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FFFFFF"/>
              </a:buClr>
              <a:buSzPts val="1200"/>
              <a:buChar char="●"/>
            </a:pPr>
            <a:r>
              <a:rPr lang="en" sz="1200">
                <a:solidFill>
                  <a:srgbClr val="FFFFFF"/>
                </a:solidFill>
                <a:latin typeface="Times New Roman"/>
                <a:ea typeface="Times New Roman"/>
                <a:cs typeface="Times New Roman"/>
                <a:sym typeface="Times New Roman"/>
              </a:rPr>
              <a:t>M</a:t>
            </a:r>
            <a:r>
              <a:rPr b="1" lang="en" sz="1200">
                <a:solidFill>
                  <a:srgbClr val="FFFFFF"/>
                </a:solidFill>
                <a:latin typeface="Times New Roman"/>
                <a:ea typeface="Times New Roman"/>
                <a:cs typeface="Times New Roman"/>
                <a:sym typeface="Times New Roman"/>
              </a:rPr>
              <a:t>achine translation: </a:t>
            </a:r>
            <a:r>
              <a:rPr lang="en" sz="1200">
                <a:solidFill>
                  <a:srgbClr val="FFFFFF"/>
                </a:solidFill>
                <a:latin typeface="Times New Roman"/>
                <a:ea typeface="Times New Roman"/>
                <a:cs typeface="Times New Roman"/>
                <a:sym typeface="Times New Roman"/>
              </a:rPr>
              <a:t>Automatic translation of text or speech from one language to another.</a:t>
            </a:r>
            <a:endParaRPr sz="1200">
              <a:solidFill>
                <a:srgbClr val="FFFFFF"/>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rgbClr val="FFFFFF"/>
              </a:buClr>
              <a:buSzPts val="1200"/>
              <a:buFont typeface="Times New Roman"/>
              <a:buNone/>
            </a:pPr>
            <a:r>
              <a:t/>
            </a:r>
            <a:endParaRPr sz="1200">
              <a:solidFill>
                <a:srgbClr val="FFFFFF"/>
              </a:solidFill>
              <a:latin typeface="Times New Roman"/>
              <a:ea typeface="Times New Roman"/>
              <a:cs typeface="Times New Roman"/>
              <a:sym typeface="Times New Roman"/>
            </a:endParaRPr>
          </a:p>
          <a:p>
            <a:pPr indent="0" lvl="0" marL="0" rtl="0" algn="just">
              <a:spcBef>
                <a:spcPts val="42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200">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916500" y="165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MVP (Minimum Viable Product)</a:t>
            </a:r>
            <a:endParaRPr>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6362600" y="1458600"/>
            <a:ext cx="2476600" cy="2649301"/>
          </a:xfrm>
          <a:prstGeom prst="rect">
            <a:avLst/>
          </a:prstGeom>
          <a:noFill/>
          <a:ln>
            <a:noFill/>
          </a:ln>
        </p:spPr>
      </p:pic>
      <p:sp>
        <p:nvSpPr>
          <p:cNvPr id="182" name="Google Shape;182;p20"/>
          <p:cNvSpPr txBox="1"/>
          <p:nvPr/>
        </p:nvSpPr>
        <p:spPr>
          <a:xfrm>
            <a:off x="443600" y="1458600"/>
            <a:ext cx="5919000" cy="29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sz="1800">
                <a:solidFill>
                  <a:srgbClr val="FFFFFF"/>
                </a:solidFill>
                <a:latin typeface="Times New Roman"/>
                <a:ea typeface="Times New Roman"/>
                <a:cs typeface="Times New Roman"/>
                <a:sym typeface="Times New Roman"/>
              </a:rPr>
              <a:t>DO -Scan the picture and navigate with useful information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sz="1800">
                <a:solidFill>
                  <a:srgbClr val="FFFFFF"/>
                </a:solidFill>
                <a:latin typeface="Times New Roman"/>
                <a:ea typeface="Times New Roman"/>
                <a:cs typeface="Times New Roman"/>
                <a:sym typeface="Times New Roman"/>
              </a:rPr>
              <a:t>PLAN - Clone the Google API  with required information in mobile application</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sz="1800">
                <a:solidFill>
                  <a:srgbClr val="FFFFFF"/>
                </a:solidFill>
                <a:latin typeface="Times New Roman"/>
                <a:ea typeface="Times New Roman"/>
                <a:cs typeface="Times New Roman"/>
                <a:sym typeface="Times New Roman"/>
              </a:rPr>
              <a:t>DELEGATE- Consider third-party permitted applications</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sz="1800">
                <a:solidFill>
                  <a:srgbClr val="FFFFFF"/>
                </a:solidFill>
                <a:latin typeface="Times New Roman"/>
                <a:ea typeface="Times New Roman"/>
                <a:cs typeface="Times New Roman"/>
                <a:sym typeface="Times New Roman"/>
              </a:rPr>
              <a:t>ELIMINATE - Remove multiple web pages and make it user friendly.</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1"/>
          <p:cNvPicPr preferRelativeResize="0"/>
          <p:nvPr/>
        </p:nvPicPr>
        <p:blipFill>
          <a:blip r:embed="rId3">
            <a:alphaModFix/>
          </a:blip>
          <a:stretch>
            <a:fillRect/>
          </a:stretch>
        </p:blipFill>
        <p:spPr>
          <a:xfrm>
            <a:off x="2373400" y="926600"/>
            <a:ext cx="4072751" cy="3715999"/>
          </a:xfrm>
          <a:prstGeom prst="rect">
            <a:avLst/>
          </a:prstGeom>
          <a:noFill/>
          <a:ln>
            <a:noFill/>
          </a:ln>
        </p:spPr>
      </p:pic>
      <p:sp>
        <p:nvSpPr>
          <p:cNvPr id="188" name="Google Shape;188;p21"/>
          <p:cNvSpPr txBox="1"/>
          <p:nvPr>
            <p:ph type="title"/>
          </p:nvPr>
        </p:nvSpPr>
        <p:spPr>
          <a:xfrm>
            <a:off x="916500" y="165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MVP (Minimum Viable Product)</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