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rvo"/>
      <p:regular r:id="rId20"/>
      <p:bold r:id="rId21"/>
      <p:italic r:id="rId22"/>
      <p:boldItalic r:id="rId23"/>
    </p:embeddedFont>
    <p:embeddedFont>
      <p:font typeface="Roboto Condensed"/>
      <p:regular r:id="rId24"/>
      <p:bold r:id="rId25"/>
      <p:italic r:id="rId26"/>
      <p:boldItalic r:id="rId27"/>
    </p:embeddedFont>
    <p:embeddedFont>
      <p:font typeface="Roboto Condensed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regular.fntdata"/><Relationship Id="rId22" Type="http://schemas.openxmlformats.org/officeDocument/2006/relationships/font" Target="fonts/Arvo-italic.fntdata"/><Relationship Id="rId21" Type="http://schemas.openxmlformats.org/officeDocument/2006/relationships/font" Target="fonts/Arvo-bold.fntdata"/><Relationship Id="rId24" Type="http://schemas.openxmlformats.org/officeDocument/2006/relationships/font" Target="fonts/RobotoCondensed-regular.fntdata"/><Relationship Id="rId23" Type="http://schemas.openxmlformats.org/officeDocument/2006/relationships/font" Target="fonts/Arv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italic.fntdata"/><Relationship Id="rId25" Type="http://schemas.openxmlformats.org/officeDocument/2006/relationships/font" Target="fonts/RobotoCondensed-bold.fntdata"/><Relationship Id="rId28" Type="http://schemas.openxmlformats.org/officeDocument/2006/relationships/font" Target="fonts/RobotoCondensedLight-regular.fntdata"/><Relationship Id="rId27" Type="http://schemas.openxmlformats.org/officeDocument/2006/relationships/font" Target="fonts/Roboto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Light-boldItalic.fntdata"/><Relationship Id="rId30" Type="http://schemas.openxmlformats.org/officeDocument/2006/relationships/font" Target="fonts/RobotoCondensed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e70e49a48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e70e49a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e61b747f3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e61b747f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e70e49a48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1e70e49a4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e61b747f3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e61b747f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e61b747f3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e61b747f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e61b747f3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e61b747f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e61b747f3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e61b747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e61b747f3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e61b747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e61b747f3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e61b747f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e61b747f3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e61b747f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e61b747f3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e61b747f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334600"/>
            <a:ext cx="5367900" cy="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EzCARS - Car Rental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5" name="Google Shape;185;p11"/>
          <p:cNvSpPr txBox="1"/>
          <p:nvPr>
            <p:ph type="ctrTitle"/>
          </p:nvPr>
        </p:nvSpPr>
        <p:spPr>
          <a:xfrm>
            <a:off x="685800" y="1083625"/>
            <a:ext cx="3259200" cy="29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TEAM 1: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Tarjanee Desai - 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Project Manager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Harsh Patel - 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Product Owner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Charitha Gangaraju - 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Business Analyst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Bhavin Goswami - 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Lead Developer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Jitendra Rawat - 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Developer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Prithvi Karkera - 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QA Analyst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Avinash Bhavancheekar - 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Lead QA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Krupali Dangshiya - 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Software Tester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Shaik Sameera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Software Tester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Chandraharsha Kosuri - 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Software Tester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4694075" y="4279600"/>
            <a:ext cx="40947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CS691_CRN73915 - Capstone Project</a:t>
            </a:r>
            <a:endParaRPr sz="13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</a:t>
            </a:r>
            <a:r>
              <a:rPr b="0" lang="en"/>
              <a:t>(Harsh Patel)</a:t>
            </a:r>
            <a:endParaRPr b="0"/>
          </a:p>
        </p:txBody>
      </p:sp>
      <p:sp>
        <p:nvSpPr>
          <p:cNvPr id="298" name="Google Shape;298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300" name="Google Shape;300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4" name="Google Shape;3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25" y="1340450"/>
            <a:ext cx="5668243" cy="38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CHARTS </a:t>
            </a:r>
            <a:r>
              <a:rPr b="0" lang="en"/>
              <a:t>(Tarjanee Desai)</a:t>
            </a:r>
            <a:endParaRPr b="0"/>
          </a:p>
        </p:txBody>
      </p:sp>
      <p:sp>
        <p:nvSpPr>
          <p:cNvPr id="310" name="Google Shape;310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1" name="Google Shape;311;p21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312" name="Google Shape;312;p2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6" name="Google Shape;3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625" y="1384801"/>
            <a:ext cx="4536199" cy="1513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625" y="2967663"/>
            <a:ext cx="6824223" cy="146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8" name="Google Shape;318;p21"/>
          <p:cNvSpPr txBox="1"/>
          <p:nvPr/>
        </p:nvSpPr>
        <p:spPr>
          <a:xfrm>
            <a:off x="257775" y="1840550"/>
            <a:ext cx="13299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Sprint 1</a:t>
            </a: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282225" y="3404900"/>
            <a:ext cx="12810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Sprint 2</a:t>
            </a: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CHARTS </a:t>
            </a:r>
            <a:r>
              <a:rPr b="0" lang="en"/>
              <a:t>(Tarjanee Desai)</a:t>
            </a:r>
            <a:endParaRPr b="0"/>
          </a:p>
        </p:txBody>
      </p:sp>
      <p:sp>
        <p:nvSpPr>
          <p:cNvPr id="325" name="Google Shape;325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6" name="Google Shape;326;p22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327" name="Google Shape;327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7" y="2080950"/>
            <a:ext cx="8994825" cy="17406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2" name="Google Shape;332;p22"/>
          <p:cNvSpPr txBox="1"/>
          <p:nvPr/>
        </p:nvSpPr>
        <p:spPr>
          <a:xfrm>
            <a:off x="814275" y="1488700"/>
            <a:ext cx="13299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Sprint 3</a:t>
            </a: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PROGRESS REPORT </a:t>
            </a:r>
            <a:r>
              <a:rPr b="0" lang="en"/>
              <a:t>(Bhavin Goswami)</a:t>
            </a:r>
            <a:endParaRPr b="0"/>
          </a:p>
        </p:txBody>
      </p:sp>
      <p:sp>
        <p:nvSpPr>
          <p:cNvPr id="338" name="Google Shape;338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9" name="Google Shape;339;p23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340" name="Google Shape;340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25" y="1350863"/>
            <a:ext cx="2889350" cy="309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 rotWithShape="1">
          <a:blip r:embed="rId4">
            <a:alphaModFix/>
          </a:blip>
          <a:srcRect b="0" l="0" r="0" t="9510"/>
          <a:stretch/>
        </p:blipFill>
        <p:spPr>
          <a:xfrm>
            <a:off x="84485" y="1350875"/>
            <a:ext cx="3005915" cy="309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2963" y="1350875"/>
            <a:ext cx="2538085" cy="30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</a:t>
            </a:r>
            <a:r>
              <a:rPr b="0" lang="en"/>
              <a:t>(Jitendra Rawat)</a:t>
            </a:r>
            <a:endParaRPr b="0"/>
          </a:p>
        </p:txBody>
      </p:sp>
      <p:sp>
        <p:nvSpPr>
          <p:cNvPr id="352" name="Google Shape;352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3" name="Google Shape;353;p24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354" name="Google Shape;354;p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8" name="Google Shape;3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75" y="1386775"/>
            <a:ext cx="6447499" cy="34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25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 YOU</a:t>
            </a:r>
            <a:r>
              <a:rPr lang="en" sz="6000">
                <a:solidFill>
                  <a:schemeClr val="accent5"/>
                </a:solidFill>
              </a:rPr>
              <a:t>!</a:t>
            </a:r>
            <a:endParaRPr sz="6000">
              <a:solidFill>
                <a:schemeClr val="accent5"/>
              </a:solidFill>
            </a:endParaRPr>
          </a:p>
        </p:txBody>
      </p:sp>
      <p:grpSp>
        <p:nvGrpSpPr>
          <p:cNvPr id="365" name="Google Shape;365;p25"/>
          <p:cNvGrpSpPr/>
          <p:nvPr/>
        </p:nvGrpSpPr>
        <p:grpSpPr>
          <a:xfrm>
            <a:off x="3803444" y="875554"/>
            <a:ext cx="1537110" cy="1488837"/>
            <a:chOff x="5961125" y="1623900"/>
            <a:chExt cx="427450" cy="448175"/>
          </a:xfrm>
        </p:grpSpPr>
        <p:sp>
          <p:nvSpPr>
            <p:cNvPr id="366" name="Google Shape;366;p25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3810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3810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3810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3810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3810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3810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3810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92" name="Google Shape;192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12"/>
          <p:cNvSpPr txBox="1"/>
          <p:nvPr>
            <p:ph idx="1" type="body"/>
          </p:nvPr>
        </p:nvSpPr>
        <p:spPr>
          <a:xfrm>
            <a:off x="814275" y="1368900"/>
            <a:ext cx="6185100" cy="3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Condensed"/>
              <a:buChar char="❖"/>
            </a:pPr>
            <a:r>
              <a:rPr b="1" lang="en" sz="1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BRM Diagram</a:t>
            </a:r>
            <a:endParaRPr b="1" sz="14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Condensed"/>
              <a:buChar char="❖"/>
            </a:pPr>
            <a:r>
              <a:rPr b="1" lang="en" sz="1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Context Diagram</a:t>
            </a:r>
            <a:endParaRPr b="1" sz="14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Condensed"/>
              <a:buChar char="❖"/>
            </a:pPr>
            <a:r>
              <a:rPr b="1" lang="en" sz="1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RoadMap</a:t>
            </a:r>
            <a:endParaRPr b="1" sz="14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Condensed"/>
              <a:buChar char="❖"/>
            </a:pPr>
            <a:r>
              <a:rPr b="1" lang="en" sz="1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RCT (main view only)</a:t>
            </a:r>
            <a:endParaRPr b="1" sz="14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Condensed"/>
              <a:buChar char="❖"/>
            </a:pPr>
            <a:r>
              <a:rPr b="1" lang="en" sz="1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Stories</a:t>
            </a:r>
            <a:endParaRPr b="1" sz="14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Condensed"/>
              <a:buChar char="❖"/>
            </a:pPr>
            <a:r>
              <a:rPr b="1" lang="en" sz="1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UML Activity Diagram</a:t>
            </a:r>
            <a:endParaRPr b="1" sz="14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Condensed"/>
              <a:buChar char="❖"/>
            </a:pPr>
            <a:r>
              <a:rPr b="1" lang="en" sz="1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ER Diagrams</a:t>
            </a:r>
            <a:endParaRPr b="1" sz="14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Condensed"/>
              <a:buChar char="❖"/>
            </a:pPr>
            <a:r>
              <a:rPr b="1" lang="en" sz="1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Burndown Charts</a:t>
            </a:r>
            <a:endParaRPr b="1" sz="14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Condensed"/>
              <a:buChar char="❖"/>
            </a:pPr>
            <a:r>
              <a:rPr b="1" lang="en" sz="1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Jenkins Progress Report</a:t>
            </a:r>
            <a:endParaRPr b="1" sz="14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Condensed"/>
              <a:buChar char="❖"/>
            </a:pPr>
            <a:r>
              <a:rPr b="1" lang="en" sz="1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Live [Recorded] Application Demo</a:t>
            </a:r>
            <a:endParaRPr b="1" sz="14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BRM DIAGRAM </a:t>
            </a:r>
            <a:r>
              <a:rPr b="0" lang="en"/>
              <a:t>(Charitha Gangaraju)</a:t>
            </a:r>
            <a:endParaRPr b="0"/>
          </a:p>
        </p:txBody>
      </p:sp>
      <p:sp>
        <p:nvSpPr>
          <p:cNvPr id="214" name="Google Shape;214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5" name="Google Shape;215;p13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16" name="Google Shape;216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6288" r="5884" t="8567"/>
          <a:stretch/>
        </p:blipFill>
        <p:spPr>
          <a:xfrm>
            <a:off x="282225" y="1343975"/>
            <a:ext cx="6476767" cy="37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 </a:t>
            </a:r>
            <a:r>
              <a:rPr b="0" lang="en"/>
              <a:t>(Prithvi Karkera)</a:t>
            </a:r>
            <a:endParaRPr b="0"/>
          </a:p>
        </p:txBody>
      </p:sp>
      <p:sp>
        <p:nvSpPr>
          <p:cNvPr id="226" name="Google Shape;226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7" name="Google Shape;227;p14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28" name="Google Shape;228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2" name="Google Shape;232;p14"/>
          <p:cNvPicPr preferRelativeResize="0"/>
          <p:nvPr/>
        </p:nvPicPr>
        <p:blipFill rotWithShape="1">
          <a:blip r:embed="rId3">
            <a:alphaModFix/>
          </a:blip>
          <a:srcRect b="0" l="2665" r="3797" t="0"/>
          <a:stretch/>
        </p:blipFill>
        <p:spPr>
          <a:xfrm>
            <a:off x="371075" y="1325900"/>
            <a:ext cx="6378798" cy="381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MAP </a:t>
            </a:r>
            <a:r>
              <a:rPr b="0" lang="en"/>
              <a:t>(Sameera Shaikh)</a:t>
            </a:r>
            <a:endParaRPr b="0"/>
          </a:p>
        </p:txBody>
      </p:sp>
      <p:sp>
        <p:nvSpPr>
          <p:cNvPr id="238" name="Google Shape;238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15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4" name="Google Shape;2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5" y="1362850"/>
            <a:ext cx="6873644" cy="32736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RCT: main view only </a:t>
            </a:r>
            <a:r>
              <a:rPr b="0" lang="en"/>
              <a:t>(Avinash Bhavancheekar)</a:t>
            </a:r>
            <a:endParaRPr b="0"/>
          </a:p>
        </p:txBody>
      </p:sp>
      <p:sp>
        <p:nvSpPr>
          <p:cNvPr id="250" name="Google Shape;250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6" name="Google Shape;2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8" y="1353000"/>
            <a:ext cx="7032376" cy="34459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r>
              <a:rPr b="0" lang="en"/>
              <a:t> (Krupali Dangshiya)</a:t>
            </a:r>
            <a:endParaRPr b="0"/>
          </a:p>
        </p:txBody>
      </p:sp>
      <p:sp>
        <p:nvSpPr>
          <p:cNvPr id="262" name="Google Shape;262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3" name="Google Shape;263;p17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64" name="Google Shape;264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8" name="Google Shape;2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5" y="1386775"/>
            <a:ext cx="7667573" cy="312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ACTIVITY DIAGRAM </a:t>
            </a:r>
            <a:r>
              <a:rPr b="0" lang="en"/>
              <a:t>(Chandraharsha Kosuri)</a:t>
            </a:r>
            <a:endParaRPr b="0"/>
          </a:p>
        </p:txBody>
      </p:sp>
      <p:sp>
        <p:nvSpPr>
          <p:cNvPr id="274" name="Google Shape;274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5" name="Google Shape;275;p18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76" name="Google Shape;276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0" name="Google Shape;2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00" y="1380350"/>
            <a:ext cx="5327676" cy="37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</a:t>
            </a:r>
            <a:r>
              <a:rPr b="0" lang="en"/>
              <a:t>(Harsh Patel)</a:t>
            </a:r>
            <a:endParaRPr b="0"/>
          </a:p>
        </p:txBody>
      </p:sp>
      <p:sp>
        <p:nvSpPr>
          <p:cNvPr id="286" name="Google Shape;286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7" name="Google Shape;287;p1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88" name="Google Shape;288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2" name="Google Shape;2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25" y="1336375"/>
            <a:ext cx="5640389" cy="38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