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7806B1-42B4-46EE-B8D8-A28276386492}">
  <a:tblStyle styleId="{6A7806B1-42B4-46EE-B8D8-A282763864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Louis-Jacques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69b09bd2e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69b09bd2e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Louis-Jacques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ed203b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ed203b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ed203b9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ed203b9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da2919f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da2919f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Jephthé Louis-Jacques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da2919f6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da2919f6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https://ideaboardz.com/for/Features/4398999</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ed203b9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ed203b9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04bf670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04bf670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04bf670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04bf670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04bf6700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04bf6700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69b09bd2e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69b09bd2e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Kiran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69b09bd2e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69b09bd2e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Samarth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69b09bd2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69b09bd2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da2919f6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da2919f6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69b09bd2e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69b09bd2e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Clr>
                <a:schemeClr val="dk1"/>
              </a:buClr>
              <a:buSzPts val="1100"/>
              <a:buFont typeface="Arial"/>
              <a:buNone/>
            </a:pPr>
            <a:r>
              <a:rPr lang="en" sz="1400">
                <a:solidFill>
                  <a:schemeClr val="dk1"/>
                </a:solidFill>
                <a:latin typeface="Lato"/>
                <a:ea typeface="Lato"/>
                <a:cs typeface="Lato"/>
                <a:sym typeface="Lato"/>
              </a:rPr>
              <a:t>He believes that everyone, including businesses, needs to work toward maximizing their positive impact.</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69b09bd2e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69b09bd2e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69b09bd2e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69b09bd2e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300">
                <a:solidFill>
                  <a:schemeClr val="dk1"/>
                </a:solidFill>
                <a:latin typeface="Lato"/>
                <a:ea typeface="Lato"/>
                <a:cs typeface="Lato"/>
                <a:sym typeface="Lato"/>
              </a:rPr>
              <a:t> Additionally, he  identifies green economy businesses with above-average development potential.</a:t>
            </a:r>
            <a:endParaRPr sz="1300">
              <a:solidFill>
                <a:schemeClr val="dk1"/>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69b09bd2e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69b09bd2e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Farhan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da2919f6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da2919f6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69b09bd2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69b09bd2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gradFill>
          <a:gsLst>
            <a:gs pos="0">
              <a:srgbClr val="1077D2"/>
            </a:gs>
            <a:gs pos="100000">
              <a:srgbClr val="09315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6.png"/><Relationship Id="rId9" Type="http://schemas.openxmlformats.org/officeDocument/2006/relationships/image" Target="../media/image3.jp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5505750" y="3223575"/>
            <a:ext cx="3279900" cy="1635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en" sz="1400"/>
              <a:t>Members </a:t>
            </a:r>
            <a:r>
              <a:rPr lang="en" sz="1400"/>
              <a:t>Presenting</a:t>
            </a:r>
            <a:r>
              <a:rPr lang="en" sz="1400"/>
              <a:t>: </a:t>
            </a:r>
            <a:endParaRPr sz="1400"/>
          </a:p>
          <a:p>
            <a:pPr indent="0" lvl="0" marL="0" rtl="0" algn="l">
              <a:lnSpc>
                <a:spcPct val="80000"/>
              </a:lnSpc>
              <a:spcBef>
                <a:spcPts val="0"/>
              </a:spcBef>
              <a:spcAft>
                <a:spcPts val="0"/>
              </a:spcAft>
              <a:buSzPts val="358"/>
              <a:buNone/>
            </a:pPr>
            <a:r>
              <a:t/>
            </a:r>
            <a:endParaRPr sz="1400"/>
          </a:p>
          <a:p>
            <a:pPr indent="0" lvl="0" marL="0" rtl="0" algn="l">
              <a:lnSpc>
                <a:spcPct val="80000"/>
              </a:lnSpc>
              <a:spcBef>
                <a:spcPts val="0"/>
              </a:spcBef>
              <a:spcAft>
                <a:spcPts val="0"/>
              </a:spcAft>
              <a:buSzPts val="358"/>
              <a:buNone/>
            </a:pPr>
            <a:r>
              <a:rPr lang="en"/>
              <a:t>Naga Sai Kiran Nimmakayala- U01823114</a:t>
            </a:r>
            <a:endParaRPr/>
          </a:p>
          <a:p>
            <a:pPr indent="0" lvl="0" marL="0" rtl="0" algn="l">
              <a:lnSpc>
                <a:spcPct val="80000"/>
              </a:lnSpc>
              <a:spcBef>
                <a:spcPts val="0"/>
              </a:spcBef>
              <a:spcAft>
                <a:spcPts val="0"/>
              </a:spcAft>
              <a:buSzPts val="358"/>
              <a:buNone/>
            </a:pPr>
            <a:r>
              <a:rPr lang="en"/>
              <a:t>Farhan Mohammed  - U01819625</a:t>
            </a:r>
            <a:endParaRPr/>
          </a:p>
          <a:p>
            <a:pPr indent="0" lvl="0" marL="0" rtl="0" algn="l">
              <a:lnSpc>
                <a:spcPct val="80000"/>
              </a:lnSpc>
              <a:spcBef>
                <a:spcPts val="0"/>
              </a:spcBef>
              <a:spcAft>
                <a:spcPts val="0"/>
              </a:spcAft>
              <a:buSzPts val="358"/>
              <a:buNone/>
            </a:pPr>
            <a:r>
              <a:rPr lang="en"/>
              <a:t>Samarth Yadav  - U01815170</a:t>
            </a:r>
            <a:endParaRPr/>
          </a:p>
          <a:p>
            <a:pPr indent="0" lvl="0" marL="0" rtl="0" algn="l">
              <a:lnSpc>
                <a:spcPct val="80000"/>
              </a:lnSpc>
              <a:spcBef>
                <a:spcPts val="0"/>
              </a:spcBef>
              <a:spcAft>
                <a:spcPts val="0"/>
              </a:spcAft>
              <a:buSzPts val="358"/>
              <a:buNone/>
            </a:pPr>
            <a:r>
              <a:rPr lang="en"/>
              <a:t>Harshal Patil - U01825722</a:t>
            </a:r>
            <a:endParaRPr/>
          </a:p>
          <a:p>
            <a:pPr indent="0" lvl="0" marL="0" rtl="0" algn="l">
              <a:lnSpc>
                <a:spcPct val="80000"/>
              </a:lnSpc>
              <a:spcBef>
                <a:spcPts val="0"/>
              </a:spcBef>
              <a:spcAft>
                <a:spcPts val="0"/>
              </a:spcAft>
              <a:buSzPts val="358"/>
              <a:buNone/>
            </a:pPr>
            <a:r>
              <a:rPr lang="en"/>
              <a:t>Kush Shah - U01788010</a:t>
            </a:r>
            <a:endParaRPr/>
          </a:p>
          <a:p>
            <a:pPr indent="0" lvl="0" marL="0" rtl="0" algn="l">
              <a:lnSpc>
                <a:spcPct val="80000"/>
              </a:lnSpc>
              <a:spcBef>
                <a:spcPts val="0"/>
              </a:spcBef>
              <a:spcAft>
                <a:spcPts val="0"/>
              </a:spcAft>
              <a:buSzPts val="358"/>
              <a:buNone/>
            </a:pPr>
            <a:r>
              <a:rPr lang="en"/>
              <a:t>Jephthe Louis-Jacques - U00563103</a:t>
            </a:r>
            <a:endParaRPr/>
          </a:p>
        </p:txBody>
      </p:sp>
      <p:sp>
        <p:nvSpPr>
          <p:cNvPr id="135" name="Google Shape;135;p13"/>
          <p:cNvSpPr txBox="1"/>
          <p:nvPr>
            <p:ph type="ctrTitle"/>
          </p:nvPr>
        </p:nvSpPr>
        <p:spPr>
          <a:xfrm>
            <a:off x="2625625" y="529050"/>
            <a:ext cx="6255000" cy="2149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t>Socially Responsible Investing (SRI):</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Presentation</a:t>
            </a:r>
            <a:r>
              <a:rPr b="1" lang="en"/>
              <a:t> 2</a:t>
            </a:r>
            <a:endParaRPr b="1"/>
          </a:p>
        </p:txBody>
      </p:sp>
      <p:sp>
        <p:nvSpPr>
          <p:cNvPr id="136" name="Google Shape;136;p13"/>
          <p:cNvSpPr txBox="1"/>
          <p:nvPr/>
        </p:nvSpPr>
        <p:spPr>
          <a:xfrm>
            <a:off x="869100" y="3223575"/>
            <a:ext cx="390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Instructor</a:t>
            </a:r>
            <a:r>
              <a:rPr lang="en">
                <a:solidFill>
                  <a:schemeClr val="lt1"/>
                </a:solidFill>
                <a:latin typeface="Lato"/>
                <a:ea typeface="Lato"/>
                <a:cs typeface="Lato"/>
                <a:sym typeface="Lato"/>
              </a:rPr>
              <a:t>: Professor Henry Wong </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nvSpPr>
        <p:spPr>
          <a:xfrm>
            <a:off x="3363150" y="217725"/>
            <a:ext cx="2417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latin typeface="Lato"/>
                <a:ea typeface="Lato"/>
                <a:cs typeface="Lato"/>
                <a:sym typeface="Lato"/>
              </a:rPr>
              <a:t>JIRA:</a:t>
            </a:r>
            <a:endParaRPr b="1" sz="2300">
              <a:solidFill>
                <a:srgbClr val="FF0000"/>
              </a:solidFill>
              <a:latin typeface="Lato"/>
              <a:ea typeface="Lato"/>
              <a:cs typeface="Lato"/>
              <a:sym typeface="Lato"/>
            </a:endParaRPr>
          </a:p>
        </p:txBody>
      </p:sp>
      <p:pic>
        <p:nvPicPr>
          <p:cNvPr id="200" name="Google Shape;200;p22"/>
          <p:cNvPicPr preferRelativeResize="0"/>
          <p:nvPr/>
        </p:nvPicPr>
        <p:blipFill>
          <a:blip r:embed="rId3">
            <a:alphaModFix/>
          </a:blip>
          <a:stretch>
            <a:fillRect/>
          </a:stretch>
        </p:blipFill>
        <p:spPr>
          <a:xfrm>
            <a:off x="1274975" y="756525"/>
            <a:ext cx="7301150" cy="402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nvSpPr>
        <p:spPr>
          <a:xfrm>
            <a:off x="2938300" y="929825"/>
            <a:ext cx="6819600" cy="4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60">
                <a:solidFill>
                  <a:srgbClr val="FFFFFF"/>
                </a:solidFill>
                <a:latin typeface="Montserrat"/>
                <a:ea typeface="Montserrat"/>
                <a:cs typeface="Montserrat"/>
                <a:sym typeface="Montserrat"/>
              </a:rPr>
              <a:t>Product Backlog</a:t>
            </a:r>
            <a:endParaRPr b="1" sz="2160">
              <a:solidFill>
                <a:srgbClr val="FFFFFF"/>
              </a:solidFill>
              <a:latin typeface="Montserrat"/>
              <a:ea typeface="Montserrat"/>
              <a:cs typeface="Montserrat"/>
              <a:sym typeface="Montserrat"/>
            </a:endParaRPr>
          </a:p>
        </p:txBody>
      </p:sp>
      <p:graphicFrame>
        <p:nvGraphicFramePr>
          <p:cNvPr id="206" name="Google Shape;206;p23"/>
          <p:cNvGraphicFramePr/>
          <p:nvPr/>
        </p:nvGraphicFramePr>
        <p:xfrm>
          <a:off x="758275" y="1695050"/>
          <a:ext cx="3000000" cy="3000000"/>
        </p:xfrm>
        <a:graphic>
          <a:graphicData uri="http://schemas.openxmlformats.org/drawingml/2006/table">
            <a:tbl>
              <a:tblPr>
                <a:noFill/>
                <a:tableStyleId>{6A7806B1-42B4-46EE-B8D8-A28276386492}</a:tableStyleId>
              </a:tblPr>
              <a:tblGrid>
                <a:gridCol w="539225"/>
                <a:gridCol w="2037575"/>
                <a:gridCol w="2726075"/>
                <a:gridCol w="1318775"/>
                <a:gridCol w="1005800"/>
              </a:tblGrid>
              <a:tr h="100000">
                <a:tc>
                  <a:txBody>
                    <a:bodyPr/>
                    <a:lstStyle/>
                    <a:p>
                      <a:pPr indent="0" lvl="0" marL="0" rtl="0" algn="l">
                        <a:spcBef>
                          <a:spcPts val="0"/>
                        </a:spcBef>
                        <a:spcAft>
                          <a:spcPts val="0"/>
                        </a:spcAft>
                        <a:buNone/>
                      </a:pPr>
                      <a:r>
                        <a:rPr b="1" lang="en" sz="1300">
                          <a:solidFill>
                            <a:srgbClr val="FFFFFF"/>
                          </a:solidFill>
                        </a:rPr>
                        <a:t>#</a:t>
                      </a:r>
                      <a:endParaRPr b="1" sz="1300">
                        <a:solidFill>
                          <a:srgbClr val="FFFFFF"/>
                        </a:solidFill>
                      </a:endParaRPr>
                    </a:p>
                  </a:txBody>
                  <a:tcPr marT="91425" marB="91425" marR="91425" marL="91425">
                    <a:solidFill>
                      <a:srgbClr val="073763"/>
                    </a:solidFill>
                  </a:tcPr>
                </a:tc>
                <a:tc>
                  <a:txBody>
                    <a:bodyPr/>
                    <a:lstStyle/>
                    <a:p>
                      <a:pPr indent="0" lvl="0" marL="0" rtl="0" algn="l">
                        <a:spcBef>
                          <a:spcPts val="0"/>
                        </a:spcBef>
                        <a:spcAft>
                          <a:spcPts val="0"/>
                        </a:spcAft>
                        <a:buNone/>
                      </a:pPr>
                      <a:r>
                        <a:rPr b="1" lang="en" sz="1300">
                          <a:solidFill>
                            <a:srgbClr val="FFFFFF"/>
                          </a:solidFill>
                        </a:rPr>
                        <a:t>Tasks</a:t>
                      </a:r>
                      <a:endParaRPr b="1" sz="1300">
                        <a:solidFill>
                          <a:srgbClr val="FFFFFF"/>
                        </a:solidFill>
                      </a:endParaRPr>
                    </a:p>
                  </a:txBody>
                  <a:tcPr marT="91425" marB="91425" marR="91425" marL="91425">
                    <a:solidFill>
                      <a:srgbClr val="073763"/>
                    </a:solidFill>
                  </a:tcPr>
                </a:tc>
                <a:tc>
                  <a:txBody>
                    <a:bodyPr/>
                    <a:lstStyle/>
                    <a:p>
                      <a:pPr indent="0" lvl="0" marL="0" rtl="0" algn="l">
                        <a:spcBef>
                          <a:spcPts val="0"/>
                        </a:spcBef>
                        <a:spcAft>
                          <a:spcPts val="0"/>
                        </a:spcAft>
                        <a:buNone/>
                      </a:pPr>
                      <a:r>
                        <a:rPr b="1" lang="en" sz="1300">
                          <a:solidFill>
                            <a:srgbClr val="FFFFFF"/>
                          </a:solidFill>
                        </a:rPr>
                        <a:t>Features</a:t>
                      </a:r>
                      <a:endParaRPr b="1" sz="1300">
                        <a:solidFill>
                          <a:srgbClr val="FFFFFF"/>
                        </a:solidFill>
                      </a:endParaRPr>
                    </a:p>
                  </a:txBody>
                  <a:tcPr marT="91425" marB="91425" marR="91425" marL="91425">
                    <a:solidFill>
                      <a:srgbClr val="073763"/>
                    </a:solidFill>
                  </a:tcPr>
                </a:tc>
                <a:tc>
                  <a:txBody>
                    <a:bodyPr/>
                    <a:lstStyle/>
                    <a:p>
                      <a:pPr indent="0" lvl="0" marL="0" rtl="0" algn="l">
                        <a:spcBef>
                          <a:spcPts val="0"/>
                        </a:spcBef>
                        <a:spcAft>
                          <a:spcPts val="0"/>
                        </a:spcAft>
                        <a:buNone/>
                      </a:pPr>
                      <a:r>
                        <a:rPr b="1" lang="en" sz="1300">
                          <a:solidFill>
                            <a:srgbClr val="FFFFFF"/>
                          </a:solidFill>
                        </a:rPr>
                        <a:t>Date</a:t>
                      </a:r>
                      <a:endParaRPr b="1" sz="1300">
                        <a:solidFill>
                          <a:srgbClr val="FFFFFF"/>
                        </a:solidFill>
                      </a:endParaRPr>
                    </a:p>
                  </a:txBody>
                  <a:tcPr marT="91425" marB="91425" marR="91425" marL="91425">
                    <a:solidFill>
                      <a:srgbClr val="073763"/>
                    </a:solidFill>
                  </a:tcPr>
                </a:tc>
                <a:tc>
                  <a:txBody>
                    <a:bodyPr/>
                    <a:lstStyle/>
                    <a:p>
                      <a:pPr indent="0" lvl="0" marL="0" rtl="0" algn="l">
                        <a:spcBef>
                          <a:spcPts val="0"/>
                        </a:spcBef>
                        <a:spcAft>
                          <a:spcPts val="0"/>
                        </a:spcAft>
                        <a:buNone/>
                      </a:pPr>
                      <a:r>
                        <a:rPr b="1" lang="en" sz="1300">
                          <a:solidFill>
                            <a:srgbClr val="FFFFFF"/>
                          </a:solidFill>
                        </a:rPr>
                        <a:t>Priority</a:t>
                      </a:r>
                      <a:endParaRPr b="1" sz="1300">
                        <a:solidFill>
                          <a:srgbClr val="FFFFFF"/>
                        </a:solidFill>
                      </a:endParaRPr>
                    </a:p>
                  </a:txBody>
                  <a:tcPr marT="91425" marB="91425" marR="91425" marL="91425">
                    <a:solidFill>
                      <a:srgbClr val="073763"/>
                    </a:solidFill>
                  </a:tcPr>
                </a:tc>
              </a:tr>
              <a:tr h="736375">
                <a:tc>
                  <a:txBody>
                    <a:bodyPr/>
                    <a:lstStyle/>
                    <a:p>
                      <a:pPr indent="0" lvl="0" marL="0" rtl="0" algn="l">
                        <a:spcBef>
                          <a:spcPts val="0"/>
                        </a:spcBef>
                        <a:spcAft>
                          <a:spcPts val="0"/>
                        </a:spcAft>
                        <a:buNone/>
                      </a:pPr>
                      <a:r>
                        <a:rPr lang="en" sz="1300">
                          <a:solidFill>
                            <a:srgbClr val="FFFFFF"/>
                          </a:solidFill>
                        </a:rPr>
                        <a:t>1</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sz="1300">
                          <a:solidFill>
                            <a:srgbClr val="FFFFFF"/>
                          </a:solidFill>
                        </a:rPr>
                        <a:t>Website Domain</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sz="1300">
                          <a:solidFill>
                            <a:srgbClr val="FFFFFF"/>
                          </a:solidFill>
                        </a:rPr>
                        <a:t>Need to purchase a website domain</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03/17/2022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rgbClr val="00FF00"/>
                          </a:solidFill>
                        </a:rPr>
                        <a:t>Low</a:t>
                      </a:r>
                      <a:endParaRPr>
                        <a:solidFill>
                          <a:srgbClr val="00FF00"/>
                        </a:solidFill>
                      </a:endParaRPr>
                    </a:p>
                  </a:txBody>
                  <a:tcPr marT="91425" marB="91425" marR="91425" marL="91425"/>
                </a:tc>
              </a:tr>
              <a:tr h="476550">
                <a:tc>
                  <a:txBody>
                    <a:bodyPr/>
                    <a:lstStyle/>
                    <a:p>
                      <a:pPr indent="0" lvl="0" marL="0" rtl="0" algn="l">
                        <a:spcBef>
                          <a:spcPts val="0"/>
                        </a:spcBef>
                        <a:spcAft>
                          <a:spcPts val="0"/>
                        </a:spcAft>
                        <a:buNone/>
                      </a:pPr>
                      <a:r>
                        <a:rPr lang="en" sz="1300">
                          <a:solidFill>
                            <a:srgbClr val="FFFFFF"/>
                          </a:solidFill>
                        </a:rPr>
                        <a:t>2</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Google Article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To find mechanism for generating articles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03/17/2022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rgbClr val="FFFF00"/>
                          </a:solidFill>
                        </a:rPr>
                        <a:t>Medium</a:t>
                      </a:r>
                      <a:endParaRPr>
                        <a:solidFill>
                          <a:srgbClr val="FFFF00"/>
                        </a:solidFill>
                      </a:endParaRPr>
                    </a:p>
                  </a:txBody>
                  <a:tcPr marT="91425" marB="91425" marR="91425" marL="91425"/>
                </a:tc>
              </a:tr>
              <a:tr h="381000">
                <a:tc>
                  <a:txBody>
                    <a:bodyPr/>
                    <a:lstStyle/>
                    <a:p>
                      <a:pPr indent="0" lvl="0" marL="0" rtl="0" algn="l">
                        <a:spcBef>
                          <a:spcPts val="0"/>
                        </a:spcBef>
                        <a:spcAft>
                          <a:spcPts val="0"/>
                        </a:spcAft>
                        <a:buNone/>
                      </a:pPr>
                      <a:r>
                        <a:rPr lang="en" sz="1300">
                          <a:solidFill>
                            <a:srgbClr val="FFFFFF"/>
                          </a:solidFill>
                        </a:rPr>
                        <a:t>3</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sz="1300">
                          <a:solidFill>
                            <a:srgbClr val="FFFFFF"/>
                          </a:solidFill>
                        </a:rPr>
                        <a:t>API for stock prices and companies</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Integrate: Google Finance, Yahoo Finance, Vantage API</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03/17/2022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rgbClr val="FF0000"/>
                          </a:solidFill>
                        </a:rPr>
                        <a:t>High</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sz="1300">
                          <a:solidFill>
                            <a:srgbClr val="FFFFFF"/>
                          </a:solidFill>
                        </a:rPr>
                        <a:t>4</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Write Pseudo code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Need to write algo and determine functionalities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03/17/2022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rgbClr val="FFFF00"/>
                          </a:solidFill>
                        </a:rPr>
                        <a:t>Medium</a:t>
                      </a:r>
                      <a:endParaRPr>
                        <a:solidFill>
                          <a:srgbClr val="FFFF00"/>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nvSpPr>
        <p:spPr>
          <a:xfrm>
            <a:off x="1297500" y="774750"/>
            <a:ext cx="6819600" cy="4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60">
                <a:solidFill>
                  <a:srgbClr val="FFFFFF"/>
                </a:solidFill>
                <a:latin typeface="Montserrat"/>
                <a:ea typeface="Montserrat"/>
                <a:cs typeface="Montserrat"/>
                <a:sym typeface="Montserrat"/>
              </a:rPr>
              <a:t>Sprint Backlog</a:t>
            </a:r>
            <a:endParaRPr b="1" sz="2160">
              <a:solidFill>
                <a:srgbClr val="FFFFFF"/>
              </a:solidFill>
              <a:latin typeface="Montserrat"/>
              <a:ea typeface="Montserrat"/>
              <a:cs typeface="Montserrat"/>
              <a:sym typeface="Montserrat"/>
            </a:endParaRPr>
          </a:p>
        </p:txBody>
      </p:sp>
      <p:graphicFrame>
        <p:nvGraphicFramePr>
          <p:cNvPr id="212" name="Google Shape;212;p24"/>
          <p:cNvGraphicFramePr/>
          <p:nvPr/>
        </p:nvGraphicFramePr>
        <p:xfrm>
          <a:off x="295175" y="1652100"/>
          <a:ext cx="3000000" cy="3000000"/>
        </p:xfrm>
        <a:graphic>
          <a:graphicData uri="http://schemas.openxmlformats.org/drawingml/2006/table">
            <a:tbl>
              <a:tblPr>
                <a:noFill/>
                <a:tableStyleId>{6A7806B1-42B4-46EE-B8D8-A28276386492}</a:tableStyleId>
              </a:tblPr>
              <a:tblGrid>
                <a:gridCol w="1070700"/>
                <a:gridCol w="1243900"/>
                <a:gridCol w="1023600"/>
                <a:gridCol w="1377050"/>
                <a:gridCol w="1433850"/>
                <a:gridCol w="942000"/>
                <a:gridCol w="1087950"/>
              </a:tblGrid>
              <a:tr h="100000">
                <a:tc>
                  <a:txBody>
                    <a:bodyPr/>
                    <a:lstStyle/>
                    <a:p>
                      <a:pPr indent="0" lvl="0" marL="0" rtl="0" algn="l">
                        <a:spcBef>
                          <a:spcPts val="0"/>
                        </a:spcBef>
                        <a:spcAft>
                          <a:spcPts val="0"/>
                        </a:spcAft>
                        <a:buNone/>
                      </a:pPr>
                      <a:r>
                        <a:rPr b="1" lang="en" sz="1300">
                          <a:solidFill>
                            <a:srgbClr val="FFFFFF"/>
                          </a:solidFill>
                        </a:rPr>
                        <a:t>Sprint Task</a:t>
                      </a:r>
                      <a:endParaRPr b="1" sz="1300">
                        <a:solidFill>
                          <a:srgbClr val="FFFFFF"/>
                        </a:solidFill>
                      </a:endParaRPr>
                    </a:p>
                  </a:txBody>
                  <a:tcPr marT="91425" marB="91425" marR="91425" marL="91425">
                    <a:solidFill>
                      <a:srgbClr val="073763"/>
                    </a:solidFill>
                  </a:tcPr>
                </a:tc>
                <a:tc>
                  <a:txBody>
                    <a:bodyPr/>
                    <a:lstStyle/>
                    <a:p>
                      <a:pPr indent="0" lvl="0" marL="0" rtl="0" algn="l">
                        <a:spcBef>
                          <a:spcPts val="0"/>
                        </a:spcBef>
                        <a:spcAft>
                          <a:spcPts val="0"/>
                        </a:spcAft>
                        <a:buNone/>
                      </a:pPr>
                      <a:r>
                        <a:rPr b="1" lang="en" sz="1300">
                          <a:solidFill>
                            <a:srgbClr val="FFFFFF"/>
                          </a:solidFill>
                        </a:rPr>
                        <a:t>Module</a:t>
                      </a:r>
                      <a:endParaRPr b="1" sz="1300">
                        <a:solidFill>
                          <a:srgbClr val="FFFFFF"/>
                        </a:solidFill>
                      </a:endParaRPr>
                    </a:p>
                  </a:txBody>
                  <a:tcPr marT="91425" marB="91425" marR="91425" marL="91425">
                    <a:solidFill>
                      <a:srgbClr val="073763"/>
                    </a:solidFill>
                  </a:tcPr>
                </a:tc>
                <a:tc>
                  <a:txBody>
                    <a:bodyPr/>
                    <a:lstStyle/>
                    <a:p>
                      <a:pPr indent="0" lvl="0" marL="0" rtl="0" algn="l">
                        <a:spcBef>
                          <a:spcPts val="0"/>
                        </a:spcBef>
                        <a:spcAft>
                          <a:spcPts val="0"/>
                        </a:spcAft>
                        <a:buNone/>
                      </a:pPr>
                      <a:r>
                        <a:rPr b="1" lang="en" sz="1300">
                          <a:solidFill>
                            <a:srgbClr val="FFFFFF"/>
                          </a:solidFill>
                        </a:rPr>
                        <a:t>Priority</a:t>
                      </a:r>
                      <a:endParaRPr b="1" sz="1300">
                        <a:solidFill>
                          <a:srgbClr val="FFFFFF"/>
                        </a:solidFill>
                      </a:endParaRPr>
                    </a:p>
                  </a:txBody>
                  <a:tcPr marT="91425" marB="91425" marR="91425" marL="91425">
                    <a:solidFill>
                      <a:srgbClr val="073763"/>
                    </a:solidFill>
                  </a:tcPr>
                </a:tc>
                <a:tc>
                  <a:txBody>
                    <a:bodyPr/>
                    <a:lstStyle/>
                    <a:p>
                      <a:pPr indent="0" lvl="0" marL="0" rtl="0" algn="l">
                        <a:spcBef>
                          <a:spcPts val="0"/>
                        </a:spcBef>
                        <a:spcAft>
                          <a:spcPts val="0"/>
                        </a:spcAft>
                        <a:buNone/>
                      </a:pPr>
                      <a:r>
                        <a:rPr b="1" lang="en" sz="1300">
                          <a:solidFill>
                            <a:srgbClr val="FFFFFF"/>
                          </a:solidFill>
                        </a:rPr>
                        <a:t>Issues Encountered</a:t>
                      </a:r>
                      <a:endParaRPr b="1" sz="1300">
                        <a:solidFill>
                          <a:srgbClr val="FFFFFF"/>
                        </a:solidFill>
                      </a:endParaRPr>
                    </a:p>
                  </a:txBody>
                  <a:tcPr marT="91425" marB="91425" marR="91425" marL="91425">
                    <a:solidFill>
                      <a:srgbClr val="073763"/>
                    </a:solidFill>
                  </a:tcPr>
                </a:tc>
                <a:tc>
                  <a:txBody>
                    <a:bodyPr/>
                    <a:lstStyle/>
                    <a:p>
                      <a:pPr indent="0" lvl="0" marL="0" rtl="0" algn="l">
                        <a:spcBef>
                          <a:spcPts val="0"/>
                        </a:spcBef>
                        <a:spcAft>
                          <a:spcPts val="0"/>
                        </a:spcAft>
                        <a:buNone/>
                      </a:pPr>
                      <a:r>
                        <a:rPr b="1" lang="en" sz="1300">
                          <a:solidFill>
                            <a:srgbClr val="FFFFFF"/>
                          </a:solidFill>
                        </a:rPr>
                        <a:t>Start Date</a:t>
                      </a:r>
                      <a:endParaRPr b="1" sz="1300">
                        <a:solidFill>
                          <a:srgbClr val="FFFFFF"/>
                        </a:solidFill>
                      </a:endParaRPr>
                    </a:p>
                  </a:txBody>
                  <a:tcPr marT="91425" marB="91425" marR="91425" marL="91425">
                    <a:solidFill>
                      <a:srgbClr val="073763"/>
                    </a:solidFill>
                  </a:tcPr>
                </a:tc>
                <a:tc>
                  <a:txBody>
                    <a:bodyPr/>
                    <a:lstStyle/>
                    <a:p>
                      <a:pPr indent="0" lvl="0" marL="0" rtl="0" algn="l">
                        <a:spcBef>
                          <a:spcPts val="0"/>
                        </a:spcBef>
                        <a:spcAft>
                          <a:spcPts val="0"/>
                        </a:spcAft>
                        <a:buNone/>
                      </a:pPr>
                      <a:r>
                        <a:rPr b="1" lang="en" sz="1300">
                          <a:solidFill>
                            <a:srgbClr val="FFFFFF"/>
                          </a:solidFill>
                        </a:rPr>
                        <a:t>End Date</a:t>
                      </a:r>
                      <a:endParaRPr b="1" sz="1300">
                        <a:solidFill>
                          <a:srgbClr val="FFFFFF"/>
                        </a:solidFill>
                      </a:endParaRPr>
                    </a:p>
                  </a:txBody>
                  <a:tcPr marT="91425" marB="91425" marR="91425" marL="91425">
                    <a:solidFill>
                      <a:srgbClr val="073763"/>
                    </a:solidFill>
                  </a:tcPr>
                </a:tc>
                <a:tc>
                  <a:txBody>
                    <a:bodyPr/>
                    <a:lstStyle/>
                    <a:p>
                      <a:pPr indent="0" lvl="0" marL="0" rtl="0" algn="l">
                        <a:spcBef>
                          <a:spcPts val="0"/>
                        </a:spcBef>
                        <a:spcAft>
                          <a:spcPts val="0"/>
                        </a:spcAft>
                        <a:buNone/>
                      </a:pPr>
                      <a:r>
                        <a:rPr b="1" lang="en" sz="1300">
                          <a:solidFill>
                            <a:srgbClr val="FFFFFF"/>
                          </a:solidFill>
                        </a:rPr>
                        <a:t>Status</a:t>
                      </a:r>
                      <a:endParaRPr b="1" sz="1300">
                        <a:solidFill>
                          <a:srgbClr val="FFFFFF"/>
                        </a:solidFill>
                      </a:endParaRPr>
                    </a:p>
                  </a:txBody>
                  <a:tcPr marT="91425" marB="91425" marR="91425" marL="91425">
                    <a:solidFill>
                      <a:srgbClr val="073763"/>
                    </a:solidFill>
                  </a:tcPr>
                </a:tc>
              </a:tr>
              <a:tr h="736375">
                <a:tc>
                  <a:txBody>
                    <a:bodyPr/>
                    <a:lstStyle/>
                    <a:p>
                      <a:pPr indent="0" lvl="0" marL="0" rtl="0" algn="l">
                        <a:spcBef>
                          <a:spcPts val="0"/>
                        </a:spcBef>
                        <a:spcAft>
                          <a:spcPts val="0"/>
                        </a:spcAft>
                        <a:buNone/>
                      </a:pPr>
                      <a:r>
                        <a:rPr lang="en" sz="1300">
                          <a:solidFill>
                            <a:schemeClr val="lt1"/>
                          </a:solidFill>
                        </a:rPr>
                        <a:t>Sprint 1</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sz="1300">
                          <a:solidFill>
                            <a:srgbClr val="FFFFFF"/>
                          </a:solidFill>
                        </a:rPr>
                        <a:t>Brainstorming</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sz="1300">
                          <a:solidFill>
                            <a:srgbClr val="FFFFFF"/>
                          </a:solidFill>
                        </a:rPr>
                        <a:t>High</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Team members had different challenges for different features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02/15/2022</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In-Progress</a:t>
                      </a:r>
                      <a:endParaRPr>
                        <a:solidFill>
                          <a:srgbClr val="FFFFFF"/>
                        </a:solidFill>
                      </a:endParaRPr>
                    </a:p>
                  </a:txBody>
                  <a:tcPr marT="91425" marB="91425" marR="91425" marL="91425">
                    <a:lnB cap="flat" cmpd="sng" w="9525">
                      <a:solidFill>
                        <a:schemeClr val="lt1"/>
                      </a:solidFill>
                      <a:prstDash val="solid"/>
                      <a:round/>
                      <a:headEnd len="sm" w="sm" type="none"/>
                      <a:tailEnd len="sm" w="sm" type="none"/>
                    </a:lnB>
                  </a:tcPr>
                </a:tc>
              </a:tr>
              <a:tr h="736375">
                <a:tc>
                  <a:txBody>
                    <a:bodyPr/>
                    <a:lstStyle/>
                    <a:p>
                      <a:pPr indent="0" lvl="0" marL="0" rtl="0" algn="l">
                        <a:spcBef>
                          <a:spcPts val="0"/>
                        </a:spcBef>
                        <a:spcAft>
                          <a:spcPts val="0"/>
                        </a:spcAft>
                        <a:buNone/>
                      </a:pPr>
                      <a:r>
                        <a:rPr lang="en" sz="1300">
                          <a:solidFill>
                            <a:srgbClr val="FFFFFF"/>
                          </a:solidFill>
                        </a:rPr>
                        <a:t>Sprint 2</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sz="1300">
                          <a:solidFill>
                            <a:srgbClr val="FFFFFF"/>
                          </a:solidFill>
                        </a:rPr>
                        <a:t>Weekly standup meeting</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sz="1300">
                          <a:solidFill>
                            <a:srgbClr val="FFFFFF"/>
                          </a:solidFill>
                        </a:rPr>
                        <a:t>Medium</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Time management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03/16/2022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03/16/22</a:t>
                      </a:r>
                      <a:endParaRPr>
                        <a:solidFill>
                          <a:schemeClr val="lt1"/>
                        </a:solidFill>
                      </a:endParaRPr>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lt1"/>
                          </a:solidFill>
                        </a:rPr>
                        <a:t>Incomplete</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357825" y="136975"/>
            <a:ext cx="8556000" cy="711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Retrospective: Deliverables 2</a:t>
            </a:r>
            <a:endParaRPr/>
          </a:p>
          <a:p>
            <a:pPr indent="0" lvl="0" marL="0" rtl="0" algn="l">
              <a:spcBef>
                <a:spcPts val="0"/>
              </a:spcBef>
              <a:spcAft>
                <a:spcPts val="0"/>
              </a:spcAft>
              <a:buNone/>
            </a:pPr>
            <a:r>
              <a:t/>
            </a:r>
            <a:endParaRPr/>
          </a:p>
        </p:txBody>
      </p:sp>
      <p:pic>
        <p:nvPicPr>
          <p:cNvPr id="218" name="Google Shape;218;p25"/>
          <p:cNvPicPr preferRelativeResize="0"/>
          <p:nvPr/>
        </p:nvPicPr>
        <p:blipFill>
          <a:blip r:embed="rId3">
            <a:alphaModFix amt="9000"/>
          </a:blip>
          <a:stretch>
            <a:fillRect/>
          </a:stretch>
        </p:blipFill>
        <p:spPr>
          <a:xfrm>
            <a:off x="357825" y="1489725"/>
            <a:ext cx="2372765" cy="2372765"/>
          </a:xfrm>
          <a:prstGeom prst="rect">
            <a:avLst/>
          </a:prstGeom>
          <a:noFill/>
          <a:ln>
            <a:noFill/>
          </a:ln>
        </p:spPr>
      </p:pic>
      <p:pic>
        <p:nvPicPr>
          <p:cNvPr id="219" name="Google Shape;219;p25"/>
          <p:cNvPicPr preferRelativeResize="0"/>
          <p:nvPr/>
        </p:nvPicPr>
        <p:blipFill>
          <a:blip r:embed="rId4">
            <a:alphaModFix/>
          </a:blip>
          <a:stretch>
            <a:fillRect/>
          </a:stretch>
        </p:blipFill>
        <p:spPr>
          <a:xfrm>
            <a:off x="2959526" y="733550"/>
            <a:ext cx="5993126" cy="419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62025" y="436300"/>
            <a:ext cx="7038900" cy="57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Arial"/>
                <a:ea typeface="Arial"/>
                <a:cs typeface="Arial"/>
                <a:sym typeface="Arial"/>
              </a:rPr>
              <a:t>Features </a:t>
            </a:r>
            <a:r>
              <a:rPr lang="en">
                <a:latin typeface="Arial"/>
                <a:ea typeface="Arial"/>
                <a:cs typeface="Arial"/>
                <a:sym typeface="Arial"/>
              </a:rPr>
              <a:t>Consensus</a:t>
            </a:r>
            <a:r>
              <a:rPr lang="en">
                <a:latin typeface="Arial"/>
                <a:ea typeface="Arial"/>
                <a:cs typeface="Arial"/>
                <a:sym typeface="Arial"/>
              </a:rPr>
              <a:t> with Ideal Boardz</a:t>
            </a:r>
            <a:endParaRPr/>
          </a:p>
        </p:txBody>
      </p:sp>
      <p:sp>
        <p:nvSpPr>
          <p:cNvPr id="225" name="Google Shape;225;p26"/>
          <p:cNvSpPr txBox="1"/>
          <p:nvPr>
            <p:ph idx="1" type="body"/>
          </p:nvPr>
        </p:nvSpPr>
        <p:spPr>
          <a:xfrm>
            <a:off x="1297500" y="971600"/>
            <a:ext cx="7038900" cy="390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What are the most important features we should build for MVP? </a:t>
            </a:r>
            <a:endParaRPr/>
          </a:p>
        </p:txBody>
      </p:sp>
      <p:pic>
        <p:nvPicPr>
          <p:cNvPr id="226" name="Google Shape;226;p26"/>
          <p:cNvPicPr preferRelativeResize="0"/>
          <p:nvPr/>
        </p:nvPicPr>
        <p:blipFill>
          <a:blip r:embed="rId3">
            <a:alphaModFix/>
          </a:blip>
          <a:stretch>
            <a:fillRect/>
          </a:stretch>
        </p:blipFill>
        <p:spPr>
          <a:xfrm>
            <a:off x="390200" y="1393975"/>
            <a:ext cx="8236698" cy="36638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983525" y="64850"/>
            <a:ext cx="7038900" cy="73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066"/>
              <a:t>MVP</a:t>
            </a:r>
            <a:endParaRPr sz="2066"/>
          </a:p>
          <a:p>
            <a:pPr indent="0" lvl="0" marL="0" rtl="0" algn="ctr">
              <a:spcBef>
                <a:spcPts val="0"/>
              </a:spcBef>
              <a:spcAft>
                <a:spcPts val="0"/>
              </a:spcAft>
              <a:buNone/>
            </a:pPr>
            <a:r>
              <a:rPr lang="en" sz="2066"/>
              <a:t>(Minimum Viable Product)</a:t>
            </a:r>
            <a:endParaRPr sz="2066"/>
          </a:p>
          <a:p>
            <a:pPr indent="0" lvl="0" marL="0" rtl="0" algn="ctr">
              <a:spcBef>
                <a:spcPts val="0"/>
              </a:spcBef>
              <a:spcAft>
                <a:spcPts val="0"/>
              </a:spcAft>
              <a:buNone/>
            </a:pPr>
            <a:r>
              <a:t/>
            </a:r>
            <a:endParaRPr/>
          </a:p>
        </p:txBody>
      </p:sp>
      <p:sp>
        <p:nvSpPr>
          <p:cNvPr id="232" name="Google Shape;232;p27"/>
          <p:cNvSpPr txBox="1"/>
          <p:nvPr/>
        </p:nvSpPr>
        <p:spPr>
          <a:xfrm>
            <a:off x="1909075" y="803750"/>
            <a:ext cx="567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A minimum viable product is a version of product with just enough features to be usable by early customers who can then provide feedback for future product development. </a:t>
            </a:r>
            <a:endParaRPr sz="1200">
              <a:solidFill>
                <a:schemeClr val="lt1"/>
              </a:solidFill>
              <a:latin typeface="Lato"/>
              <a:ea typeface="Lato"/>
              <a:cs typeface="Lato"/>
              <a:sym typeface="Lato"/>
            </a:endParaRPr>
          </a:p>
        </p:txBody>
      </p:sp>
      <p:sp>
        <p:nvSpPr>
          <p:cNvPr id="233" name="Google Shape;233;p27"/>
          <p:cNvSpPr txBox="1"/>
          <p:nvPr/>
        </p:nvSpPr>
        <p:spPr>
          <a:xfrm>
            <a:off x="1909075" y="1607425"/>
            <a:ext cx="58782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00"/>
                </a:solidFill>
                <a:latin typeface="Lato"/>
                <a:ea typeface="Lato"/>
                <a:cs typeface="Lato"/>
                <a:sym typeface="Lato"/>
              </a:rPr>
              <a:t>What is our  market ?</a:t>
            </a:r>
            <a:endParaRPr sz="1300">
              <a:solidFill>
                <a:srgbClr val="FFFF00"/>
              </a:solidFill>
              <a:latin typeface="Lato"/>
              <a:ea typeface="Lato"/>
              <a:cs typeface="Lato"/>
              <a:sym typeface="Lato"/>
            </a:endParaRPr>
          </a:p>
          <a:p>
            <a:pPr indent="0" lvl="0" marL="0" rtl="0" algn="l">
              <a:spcBef>
                <a:spcPts val="0"/>
              </a:spcBef>
              <a:spcAft>
                <a:spcPts val="0"/>
              </a:spcAft>
              <a:buNone/>
            </a:pPr>
            <a:r>
              <a:rPr lang="en" sz="1300">
                <a:solidFill>
                  <a:srgbClr val="FFFFFF"/>
                </a:solidFill>
                <a:latin typeface="Lato"/>
                <a:ea typeface="Lato"/>
                <a:cs typeface="Lato"/>
                <a:sym typeface="Lato"/>
              </a:rPr>
              <a:t>Market that we are targeting is the investment field, people nowadays are looking forward to invest their money rather than keeping it in the bank where it is depreciating. We are targeting the people that are looking for a reliable and trustable source which will guide them to invest in a firm where there investment will be safe and give decent returns.</a:t>
            </a:r>
            <a:endParaRPr sz="1300">
              <a:solidFill>
                <a:srgbClr val="FFFF00"/>
              </a:solidFill>
              <a:latin typeface="Lato"/>
              <a:ea typeface="Lato"/>
              <a:cs typeface="Lato"/>
              <a:sym typeface="Lato"/>
            </a:endParaRPr>
          </a:p>
        </p:txBody>
      </p:sp>
      <p:sp>
        <p:nvSpPr>
          <p:cNvPr id="234" name="Google Shape;234;p27"/>
          <p:cNvSpPr txBox="1"/>
          <p:nvPr/>
        </p:nvSpPr>
        <p:spPr>
          <a:xfrm>
            <a:off x="1909075" y="3057600"/>
            <a:ext cx="58782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00"/>
                </a:solidFill>
                <a:latin typeface="Lato"/>
                <a:ea typeface="Lato"/>
                <a:cs typeface="Lato"/>
                <a:sym typeface="Lato"/>
              </a:rPr>
              <a:t>What is our target </a:t>
            </a:r>
            <a:r>
              <a:rPr lang="en" sz="1300">
                <a:solidFill>
                  <a:srgbClr val="FFFF00"/>
                </a:solidFill>
                <a:latin typeface="Lato"/>
                <a:ea typeface="Lato"/>
                <a:cs typeface="Lato"/>
                <a:sym typeface="Lato"/>
              </a:rPr>
              <a:t>audience</a:t>
            </a:r>
            <a:r>
              <a:rPr lang="en" sz="1300">
                <a:solidFill>
                  <a:srgbClr val="FFFF00"/>
                </a:solidFill>
                <a:latin typeface="Lato"/>
                <a:ea typeface="Lato"/>
                <a:cs typeface="Lato"/>
                <a:sym typeface="Lato"/>
              </a:rPr>
              <a:t>?</a:t>
            </a:r>
            <a:endParaRPr sz="1300">
              <a:solidFill>
                <a:srgbClr val="FFFF00"/>
              </a:solidFill>
              <a:latin typeface="Lato"/>
              <a:ea typeface="Lato"/>
              <a:cs typeface="Lato"/>
              <a:sym typeface="Lato"/>
            </a:endParaRPr>
          </a:p>
          <a:p>
            <a:pPr indent="0" lvl="0" marL="0" rtl="0" algn="l">
              <a:spcBef>
                <a:spcPts val="0"/>
              </a:spcBef>
              <a:spcAft>
                <a:spcPts val="0"/>
              </a:spcAft>
              <a:buNone/>
            </a:pPr>
            <a:r>
              <a:rPr lang="en" sz="1300">
                <a:solidFill>
                  <a:srgbClr val="FFFFFF"/>
                </a:solidFill>
                <a:latin typeface="Lato"/>
                <a:ea typeface="Lato"/>
                <a:cs typeface="Lato"/>
                <a:sym typeface="Lato"/>
              </a:rPr>
              <a:t>Millennials and the Gen-z are facing the problem, taking myself as an example i want a trustable, reliable and a free source (as most of the source out there are paid.)  which will help me to research about my investments and provide genuine information about the company that will keep my investments safe.</a:t>
            </a:r>
            <a:endParaRPr sz="1300">
              <a:solidFill>
                <a:srgbClr val="FFFFFF"/>
              </a:solidFill>
              <a:latin typeface="Lato"/>
              <a:ea typeface="Lato"/>
              <a:cs typeface="Lato"/>
              <a:sym typeface="Lato"/>
            </a:endParaRPr>
          </a:p>
          <a:p>
            <a:pPr indent="0" lvl="0" marL="0" rtl="0" algn="l">
              <a:spcBef>
                <a:spcPts val="0"/>
              </a:spcBef>
              <a:spcAft>
                <a:spcPts val="0"/>
              </a:spcAft>
              <a:buNone/>
            </a:pPr>
            <a:r>
              <a:t/>
            </a:r>
            <a:endParaRPr sz="1300">
              <a:solidFill>
                <a:srgbClr val="FFFFFF"/>
              </a:solidFill>
              <a:latin typeface="Lato"/>
              <a:ea typeface="Lato"/>
              <a:cs typeface="Lato"/>
              <a:sym typeface="Lato"/>
            </a:endParaRPr>
          </a:p>
          <a:p>
            <a:pPr indent="0" lvl="0" marL="0" rtl="0" algn="l">
              <a:spcBef>
                <a:spcPts val="0"/>
              </a:spcBef>
              <a:spcAft>
                <a:spcPts val="0"/>
              </a:spcAft>
              <a:buNone/>
            </a:pPr>
            <a:r>
              <a:t/>
            </a:r>
            <a:endParaRPr sz="13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idx="1" type="body"/>
          </p:nvPr>
        </p:nvSpPr>
        <p:spPr>
          <a:xfrm>
            <a:off x="1193925" y="214400"/>
            <a:ext cx="7038900" cy="197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solidFill>
                  <a:srgbClr val="FFFF00"/>
                </a:solidFill>
              </a:rPr>
              <a:t>How are we resolving the problem?</a:t>
            </a:r>
            <a:endParaRPr>
              <a:solidFill>
                <a:srgbClr val="FFFF00"/>
              </a:solidFill>
            </a:endParaRPr>
          </a:p>
          <a:p>
            <a:pPr indent="0" lvl="0" marL="0" rtl="0" algn="l">
              <a:spcBef>
                <a:spcPts val="1200"/>
              </a:spcBef>
              <a:spcAft>
                <a:spcPts val="0"/>
              </a:spcAft>
              <a:buNone/>
            </a:pPr>
            <a:r>
              <a:rPr lang="en"/>
              <a:t>We are solving the problem by </a:t>
            </a:r>
            <a:r>
              <a:rPr b="1" lang="en"/>
              <a:t>providing the services for free and building the trust</a:t>
            </a:r>
            <a:r>
              <a:rPr lang="en"/>
              <a:t> with the customer.  We are building the trust with the customer by not tracking them and not storing their data and give them </a:t>
            </a:r>
            <a:r>
              <a:rPr lang="en"/>
              <a:t>genuine</a:t>
            </a:r>
            <a:r>
              <a:rPr lang="en"/>
              <a:t> results.  As in </a:t>
            </a:r>
            <a:r>
              <a:rPr lang="en"/>
              <a:t>today's</a:t>
            </a:r>
            <a:r>
              <a:rPr lang="en"/>
              <a:t> era of internet people really care about </a:t>
            </a:r>
            <a:r>
              <a:rPr lang="en"/>
              <a:t>their</a:t>
            </a:r>
            <a:r>
              <a:rPr lang="en"/>
              <a:t> privacy and data.</a:t>
            </a:r>
            <a:endParaRPr/>
          </a:p>
          <a:p>
            <a:pPr indent="0" lvl="0" marL="0" rtl="0" algn="l">
              <a:spcBef>
                <a:spcPts val="1200"/>
              </a:spcBef>
              <a:spcAft>
                <a:spcPts val="1200"/>
              </a:spcAft>
              <a:buNone/>
            </a:pPr>
            <a:r>
              <a:t/>
            </a:r>
            <a:endParaRPr/>
          </a:p>
        </p:txBody>
      </p:sp>
      <p:sp>
        <p:nvSpPr>
          <p:cNvPr id="240" name="Google Shape;240;p28"/>
          <p:cNvSpPr txBox="1"/>
          <p:nvPr>
            <p:ph idx="1" type="body"/>
          </p:nvPr>
        </p:nvSpPr>
        <p:spPr>
          <a:xfrm>
            <a:off x="1193925" y="1973075"/>
            <a:ext cx="7038900" cy="19773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4900">
                <a:solidFill>
                  <a:srgbClr val="FFFF00"/>
                </a:solidFill>
              </a:rPr>
              <a:t>Which problem is our MVP meant to solve?</a:t>
            </a:r>
            <a:endParaRPr sz="4900">
              <a:solidFill>
                <a:srgbClr val="FFFF00"/>
              </a:solidFill>
            </a:endParaRPr>
          </a:p>
          <a:p>
            <a:pPr indent="0" lvl="0" marL="0" rtl="0" algn="l">
              <a:spcBef>
                <a:spcPts val="1200"/>
              </a:spcBef>
              <a:spcAft>
                <a:spcPts val="0"/>
              </a:spcAft>
              <a:buNone/>
            </a:pPr>
            <a:r>
              <a:rPr lang="en" sz="4900">
                <a:solidFill>
                  <a:srgbClr val="FFFFFF"/>
                </a:solidFill>
              </a:rPr>
              <a:t>T</a:t>
            </a:r>
            <a:r>
              <a:rPr lang="en" sz="5086">
                <a:solidFill>
                  <a:srgbClr val="FFFFFF"/>
                </a:solidFill>
              </a:rPr>
              <a:t>o solve the problem of keeping their investment safe and all for free, by providing real-time data and a study about the companies revenue in the past years and whether the company is currently making profit in the running year which is directly related to it's stock price that will it fall or rise in future and prompting the customer whether their investment is safe or not.</a:t>
            </a:r>
            <a:endParaRPr/>
          </a:p>
          <a:p>
            <a:pPr indent="0" lvl="0" marL="0" rtl="0" algn="l">
              <a:spcBef>
                <a:spcPts val="1200"/>
              </a:spcBef>
              <a:spcAft>
                <a:spcPts val="1200"/>
              </a:spcAft>
              <a:buNone/>
            </a:pPr>
            <a:r>
              <a:t/>
            </a:r>
            <a:endParaRPr/>
          </a:p>
        </p:txBody>
      </p:sp>
      <p:sp>
        <p:nvSpPr>
          <p:cNvPr id="241" name="Google Shape;241;p28"/>
          <p:cNvSpPr txBox="1"/>
          <p:nvPr/>
        </p:nvSpPr>
        <p:spPr>
          <a:xfrm>
            <a:off x="1193925" y="3613850"/>
            <a:ext cx="6627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Lato"/>
                <a:ea typeface="Lato"/>
                <a:cs typeface="Lato"/>
                <a:sym typeface="Lato"/>
              </a:rPr>
              <a:t>Is there a place for our product in market?</a:t>
            </a:r>
            <a:endParaRPr>
              <a:solidFill>
                <a:srgbClr val="FFFF00"/>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Yes, as all the other services similar to our service is paid, we are selling our service for free and people want something </a:t>
            </a:r>
            <a:r>
              <a:rPr lang="en" sz="1300">
                <a:solidFill>
                  <a:schemeClr val="lt1"/>
                </a:solidFill>
                <a:latin typeface="Lato"/>
                <a:ea typeface="Lato"/>
                <a:cs typeface="Lato"/>
                <a:sym typeface="Lato"/>
              </a:rPr>
              <a:t>which</a:t>
            </a:r>
            <a:r>
              <a:rPr lang="en" sz="1300">
                <a:solidFill>
                  <a:schemeClr val="lt1"/>
                </a:solidFill>
                <a:latin typeface="Lato"/>
                <a:ea typeface="Lato"/>
                <a:cs typeface="Lato"/>
                <a:sym typeface="Lato"/>
              </a:rPr>
              <a:t> will provide a safe path to investment.</a:t>
            </a:r>
            <a:endParaRPr sz="15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556275" y="236550"/>
            <a:ext cx="4693200" cy="54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FFFF00"/>
                </a:solidFill>
              </a:rPr>
              <a:t>Minimum viable steps for user.</a:t>
            </a:r>
            <a:endParaRPr b="1" sz="2000">
              <a:solidFill>
                <a:srgbClr val="FFFF00"/>
              </a:solidFill>
            </a:endParaRPr>
          </a:p>
        </p:txBody>
      </p:sp>
      <p:pic>
        <p:nvPicPr>
          <p:cNvPr id="247" name="Google Shape;247;p29"/>
          <p:cNvPicPr preferRelativeResize="0"/>
          <p:nvPr/>
        </p:nvPicPr>
        <p:blipFill>
          <a:blip r:embed="rId3">
            <a:alphaModFix/>
          </a:blip>
          <a:stretch>
            <a:fillRect/>
          </a:stretch>
        </p:blipFill>
        <p:spPr>
          <a:xfrm>
            <a:off x="1556275" y="829250"/>
            <a:ext cx="6031448" cy="4135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24275" y="100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Cases</a:t>
            </a:r>
            <a:endParaRPr/>
          </a:p>
        </p:txBody>
      </p:sp>
      <p:sp>
        <p:nvSpPr>
          <p:cNvPr id="253" name="Google Shape;253;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4" name="Google Shape;254;p30"/>
          <p:cNvPicPr preferRelativeResize="0"/>
          <p:nvPr/>
        </p:nvPicPr>
        <p:blipFill>
          <a:blip r:embed="rId3">
            <a:alphaModFix/>
          </a:blip>
          <a:stretch>
            <a:fillRect/>
          </a:stretch>
        </p:blipFill>
        <p:spPr>
          <a:xfrm>
            <a:off x="271125" y="1115200"/>
            <a:ext cx="8662027" cy="363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2552000" y="267325"/>
            <a:ext cx="4140000" cy="514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Github Wiki </a:t>
            </a:r>
            <a:endParaRPr b="1"/>
          </a:p>
        </p:txBody>
      </p:sp>
      <p:pic>
        <p:nvPicPr>
          <p:cNvPr id="260" name="Google Shape;260;p31"/>
          <p:cNvPicPr preferRelativeResize="0"/>
          <p:nvPr/>
        </p:nvPicPr>
        <p:blipFill>
          <a:blip r:embed="rId3">
            <a:alphaModFix/>
          </a:blip>
          <a:stretch>
            <a:fillRect/>
          </a:stretch>
        </p:blipFill>
        <p:spPr>
          <a:xfrm>
            <a:off x="2105300" y="782125"/>
            <a:ext cx="4671925" cy="405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404625"/>
            <a:ext cx="6824700" cy="68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Technology Stack</a:t>
            </a:r>
            <a:endParaRPr b="1"/>
          </a:p>
        </p:txBody>
      </p:sp>
      <p:sp>
        <p:nvSpPr>
          <p:cNvPr id="142" name="Google Shape;142;p14"/>
          <p:cNvSpPr txBox="1"/>
          <p:nvPr>
            <p:ph idx="1" type="body"/>
          </p:nvPr>
        </p:nvSpPr>
        <p:spPr>
          <a:xfrm>
            <a:off x="1131575" y="1212025"/>
            <a:ext cx="4813500" cy="2030100"/>
          </a:xfrm>
          <a:prstGeom prst="rect">
            <a:avLst/>
          </a:prstGeom>
        </p:spPr>
        <p:txBody>
          <a:bodyPr anchorCtr="0" anchor="t" bIns="91425" lIns="91425" spcFirstLastPara="1" rIns="91425" wrap="square" tIns="91425">
            <a:noAutofit/>
          </a:bodyPr>
          <a:lstStyle/>
          <a:p>
            <a:pPr indent="-324167" lvl="0" marL="457200" rtl="0" algn="l">
              <a:lnSpc>
                <a:spcPct val="95000"/>
              </a:lnSpc>
              <a:spcBef>
                <a:spcPts val="0"/>
              </a:spcBef>
              <a:spcAft>
                <a:spcPts val="0"/>
              </a:spcAft>
              <a:buSzPts val="1505"/>
              <a:buChar char="-"/>
            </a:pPr>
            <a:r>
              <a:rPr lang="en" sz="1505">
                <a:solidFill>
                  <a:srgbClr val="EFEFEF"/>
                </a:solidFill>
              </a:rPr>
              <a:t>Project Management: </a:t>
            </a:r>
            <a:r>
              <a:rPr lang="en" sz="1505"/>
              <a:t>JIRA</a:t>
            </a:r>
            <a:endParaRPr sz="1505"/>
          </a:p>
          <a:p>
            <a:pPr indent="-324167" lvl="0" marL="457200" rtl="0" algn="l">
              <a:lnSpc>
                <a:spcPct val="95000"/>
              </a:lnSpc>
              <a:spcBef>
                <a:spcPts val="0"/>
              </a:spcBef>
              <a:spcAft>
                <a:spcPts val="0"/>
              </a:spcAft>
              <a:buSzPts val="1505"/>
              <a:buChar char="-"/>
            </a:pPr>
            <a:r>
              <a:rPr lang="en" sz="1505">
                <a:solidFill>
                  <a:srgbClr val="D9D9D9"/>
                </a:solidFill>
              </a:rPr>
              <a:t>IDE: </a:t>
            </a:r>
            <a:r>
              <a:rPr lang="en" sz="1505"/>
              <a:t>Visual Studios (Python)</a:t>
            </a:r>
            <a:endParaRPr sz="1505"/>
          </a:p>
          <a:p>
            <a:pPr indent="-324167" lvl="0" marL="457200" rtl="0" algn="l">
              <a:lnSpc>
                <a:spcPct val="95000"/>
              </a:lnSpc>
              <a:spcBef>
                <a:spcPts val="0"/>
              </a:spcBef>
              <a:spcAft>
                <a:spcPts val="0"/>
              </a:spcAft>
              <a:buSzPts val="1505"/>
              <a:buChar char="-"/>
            </a:pPr>
            <a:r>
              <a:rPr lang="en" sz="1505">
                <a:solidFill>
                  <a:srgbClr val="D9D9D9"/>
                </a:solidFill>
              </a:rPr>
              <a:t>Backend: </a:t>
            </a:r>
            <a:r>
              <a:rPr lang="en" sz="1505"/>
              <a:t>GCP (Google Cloud Platform)</a:t>
            </a:r>
            <a:endParaRPr sz="1505"/>
          </a:p>
          <a:p>
            <a:pPr indent="-324167" lvl="0" marL="457200" rtl="0" algn="l">
              <a:lnSpc>
                <a:spcPct val="95000"/>
              </a:lnSpc>
              <a:spcBef>
                <a:spcPts val="0"/>
              </a:spcBef>
              <a:spcAft>
                <a:spcPts val="0"/>
              </a:spcAft>
              <a:buSzPts val="1505"/>
              <a:buChar char="-"/>
            </a:pPr>
            <a:r>
              <a:rPr lang="en" sz="1505">
                <a:solidFill>
                  <a:srgbClr val="D9D9D9"/>
                </a:solidFill>
              </a:rPr>
              <a:t>Front End: </a:t>
            </a:r>
            <a:r>
              <a:rPr lang="en" sz="1505"/>
              <a:t>HTML , CSS, Angular/react TBD</a:t>
            </a:r>
            <a:endParaRPr sz="1505"/>
          </a:p>
          <a:p>
            <a:pPr indent="-324167" lvl="0" marL="457200" rtl="0" algn="l">
              <a:lnSpc>
                <a:spcPct val="95000"/>
              </a:lnSpc>
              <a:spcBef>
                <a:spcPts val="0"/>
              </a:spcBef>
              <a:spcAft>
                <a:spcPts val="0"/>
              </a:spcAft>
              <a:buSzPts val="1505"/>
              <a:buChar char="-"/>
            </a:pPr>
            <a:r>
              <a:rPr lang="en" sz="1505">
                <a:solidFill>
                  <a:srgbClr val="D9D9D9"/>
                </a:solidFill>
              </a:rPr>
              <a:t>APIs: </a:t>
            </a:r>
            <a:r>
              <a:rPr lang="en" sz="1505"/>
              <a:t>Postman</a:t>
            </a:r>
            <a:endParaRPr sz="1505"/>
          </a:p>
          <a:p>
            <a:pPr indent="-324167" lvl="0" marL="457200" rtl="0" algn="l">
              <a:lnSpc>
                <a:spcPct val="95000"/>
              </a:lnSpc>
              <a:spcBef>
                <a:spcPts val="0"/>
              </a:spcBef>
              <a:spcAft>
                <a:spcPts val="0"/>
              </a:spcAft>
              <a:buSzPts val="1505"/>
              <a:buChar char="-"/>
            </a:pPr>
            <a:r>
              <a:rPr lang="en" sz="1505">
                <a:solidFill>
                  <a:srgbClr val="D9D9D9"/>
                </a:solidFill>
              </a:rPr>
              <a:t>Visualization Tool: </a:t>
            </a:r>
            <a:r>
              <a:rPr lang="en" sz="1505"/>
              <a:t>Power BI or Tableau</a:t>
            </a:r>
            <a:endParaRPr sz="1505"/>
          </a:p>
          <a:p>
            <a:pPr indent="-324167" lvl="0" marL="457200" rtl="0" algn="l">
              <a:lnSpc>
                <a:spcPct val="95000"/>
              </a:lnSpc>
              <a:spcBef>
                <a:spcPts val="0"/>
              </a:spcBef>
              <a:spcAft>
                <a:spcPts val="0"/>
              </a:spcAft>
              <a:buSzPts val="1505"/>
              <a:buChar char="-"/>
            </a:pPr>
            <a:r>
              <a:rPr lang="en" sz="1505">
                <a:solidFill>
                  <a:srgbClr val="D9D9D9"/>
                </a:solidFill>
              </a:rPr>
              <a:t>White Boarding : </a:t>
            </a:r>
            <a:r>
              <a:rPr lang="en" sz="1505"/>
              <a:t>Miro</a:t>
            </a:r>
            <a:endParaRPr sz="1505"/>
          </a:p>
          <a:p>
            <a:pPr indent="0" lvl="0" marL="0" rtl="0" algn="l">
              <a:lnSpc>
                <a:spcPct val="95000"/>
              </a:lnSpc>
              <a:spcBef>
                <a:spcPts val="1200"/>
              </a:spcBef>
              <a:spcAft>
                <a:spcPts val="1200"/>
              </a:spcAft>
              <a:buSzPts val="935"/>
              <a:buNone/>
            </a:pPr>
            <a:r>
              <a:t/>
            </a:r>
            <a:endParaRPr sz="1105"/>
          </a:p>
        </p:txBody>
      </p:sp>
      <p:pic>
        <p:nvPicPr>
          <p:cNvPr id="143" name="Google Shape;143;p14"/>
          <p:cNvPicPr preferRelativeResize="0"/>
          <p:nvPr/>
        </p:nvPicPr>
        <p:blipFill>
          <a:blip r:embed="rId3">
            <a:alphaModFix/>
          </a:blip>
          <a:stretch>
            <a:fillRect/>
          </a:stretch>
        </p:blipFill>
        <p:spPr>
          <a:xfrm>
            <a:off x="6552250" y="1787195"/>
            <a:ext cx="2220200" cy="743878"/>
          </a:xfrm>
          <a:prstGeom prst="rect">
            <a:avLst/>
          </a:prstGeom>
          <a:noFill/>
          <a:ln>
            <a:noFill/>
          </a:ln>
        </p:spPr>
      </p:pic>
      <p:pic>
        <p:nvPicPr>
          <p:cNvPr id="144" name="Google Shape;144;p14"/>
          <p:cNvPicPr preferRelativeResize="0"/>
          <p:nvPr/>
        </p:nvPicPr>
        <p:blipFill>
          <a:blip r:embed="rId4">
            <a:alphaModFix/>
          </a:blip>
          <a:stretch>
            <a:fillRect/>
          </a:stretch>
        </p:blipFill>
        <p:spPr>
          <a:xfrm>
            <a:off x="6731022" y="2812524"/>
            <a:ext cx="2041427" cy="1020725"/>
          </a:xfrm>
          <a:prstGeom prst="rect">
            <a:avLst/>
          </a:prstGeom>
          <a:noFill/>
          <a:ln>
            <a:noFill/>
          </a:ln>
        </p:spPr>
      </p:pic>
      <p:pic>
        <p:nvPicPr>
          <p:cNvPr id="145" name="Google Shape;145;p14"/>
          <p:cNvPicPr preferRelativeResize="0"/>
          <p:nvPr/>
        </p:nvPicPr>
        <p:blipFill>
          <a:blip r:embed="rId5">
            <a:alphaModFix/>
          </a:blip>
          <a:stretch>
            <a:fillRect/>
          </a:stretch>
        </p:blipFill>
        <p:spPr>
          <a:xfrm>
            <a:off x="2155537" y="4059787"/>
            <a:ext cx="1684122" cy="947325"/>
          </a:xfrm>
          <a:prstGeom prst="rect">
            <a:avLst/>
          </a:prstGeom>
          <a:noFill/>
          <a:ln>
            <a:noFill/>
          </a:ln>
        </p:spPr>
      </p:pic>
      <p:pic>
        <p:nvPicPr>
          <p:cNvPr id="146" name="Google Shape;146;p14"/>
          <p:cNvPicPr preferRelativeResize="0"/>
          <p:nvPr/>
        </p:nvPicPr>
        <p:blipFill>
          <a:blip r:embed="rId6">
            <a:alphaModFix/>
          </a:blip>
          <a:stretch>
            <a:fillRect/>
          </a:stretch>
        </p:blipFill>
        <p:spPr>
          <a:xfrm>
            <a:off x="4572009" y="2854748"/>
            <a:ext cx="1814605" cy="1020724"/>
          </a:xfrm>
          <a:prstGeom prst="rect">
            <a:avLst/>
          </a:prstGeom>
          <a:noFill/>
          <a:ln>
            <a:noFill/>
          </a:ln>
        </p:spPr>
      </p:pic>
      <p:pic>
        <p:nvPicPr>
          <p:cNvPr id="147" name="Google Shape;147;p14"/>
          <p:cNvPicPr preferRelativeResize="0"/>
          <p:nvPr/>
        </p:nvPicPr>
        <p:blipFill>
          <a:blip r:embed="rId7">
            <a:alphaModFix/>
          </a:blip>
          <a:stretch>
            <a:fillRect/>
          </a:stretch>
        </p:blipFill>
        <p:spPr>
          <a:xfrm>
            <a:off x="4171431" y="4015401"/>
            <a:ext cx="2559596" cy="947350"/>
          </a:xfrm>
          <a:prstGeom prst="rect">
            <a:avLst/>
          </a:prstGeom>
          <a:noFill/>
          <a:ln>
            <a:noFill/>
          </a:ln>
        </p:spPr>
      </p:pic>
      <p:pic>
        <p:nvPicPr>
          <p:cNvPr id="148" name="Google Shape;148;p14"/>
          <p:cNvPicPr preferRelativeResize="0"/>
          <p:nvPr/>
        </p:nvPicPr>
        <p:blipFill rotWithShape="1">
          <a:blip r:embed="rId8">
            <a:alphaModFix/>
          </a:blip>
          <a:srcRect b="9062" l="8720" r="9090" t="11647"/>
          <a:stretch/>
        </p:blipFill>
        <p:spPr>
          <a:xfrm>
            <a:off x="7020975" y="4114700"/>
            <a:ext cx="830674" cy="837499"/>
          </a:xfrm>
          <a:prstGeom prst="rect">
            <a:avLst/>
          </a:prstGeom>
          <a:noFill/>
          <a:ln>
            <a:noFill/>
          </a:ln>
        </p:spPr>
      </p:pic>
      <p:pic>
        <p:nvPicPr>
          <p:cNvPr id="149" name="Google Shape;149;p14"/>
          <p:cNvPicPr preferRelativeResize="0"/>
          <p:nvPr/>
        </p:nvPicPr>
        <p:blipFill>
          <a:blip r:embed="rId9">
            <a:alphaModFix/>
          </a:blip>
          <a:stretch>
            <a:fillRect/>
          </a:stretch>
        </p:blipFill>
        <p:spPr>
          <a:xfrm>
            <a:off x="507150" y="3875475"/>
            <a:ext cx="1507700" cy="1131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2143350" y="812500"/>
            <a:ext cx="4857300" cy="361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THANK YOU! </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1297500" y="210775"/>
            <a:ext cx="7038900" cy="55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155" name="Google Shape;155;p15"/>
          <p:cNvSpPr txBox="1"/>
          <p:nvPr>
            <p:ph idx="1" type="body"/>
          </p:nvPr>
        </p:nvSpPr>
        <p:spPr>
          <a:xfrm>
            <a:off x="1191250" y="1224650"/>
            <a:ext cx="7500900" cy="3264300"/>
          </a:xfrm>
          <a:prstGeom prst="rect">
            <a:avLst/>
          </a:prstGeom>
        </p:spPr>
        <p:txBody>
          <a:bodyPr anchorCtr="0" anchor="t" bIns="91425" lIns="91425" spcFirstLastPara="1" rIns="91425" wrap="square" tIns="91425">
            <a:normAutofit fontScale="47500" lnSpcReduction="10000"/>
          </a:bodyPr>
          <a:lstStyle/>
          <a:p>
            <a:pPr indent="0" lvl="0" marL="0" rtl="0" algn="just">
              <a:spcBef>
                <a:spcPts val="0"/>
              </a:spcBef>
              <a:spcAft>
                <a:spcPts val="1200"/>
              </a:spcAft>
              <a:buNone/>
            </a:pPr>
            <a:r>
              <a:rPr lang="en" sz="4900">
                <a:solidFill>
                  <a:srgbClr val="FFFFFF"/>
                </a:solidFill>
              </a:rPr>
              <a:t>T</a:t>
            </a:r>
            <a:r>
              <a:rPr lang="en" sz="5086">
                <a:solidFill>
                  <a:srgbClr val="FFFFFF"/>
                </a:solidFill>
              </a:rPr>
              <a:t>o solve  the problem of investing in a socially responsible company, by providing real-time data and a study about the companies revenue and expenditure in the past years and whether the company is currently making profit in the running year which is directly related to it's stock price that will it fall or rise in future and prompting the customer if it not socially responsible.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User Story</a:t>
            </a:r>
            <a:endParaRPr b="1"/>
          </a:p>
        </p:txBody>
      </p:sp>
      <p:sp>
        <p:nvSpPr>
          <p:cNvPr id="161" name="Google Shape;161;p16"/>
          <p:cNvSpPr txBox="1"/>
          <p:nvPr>
            <p:ph idx="1" type="body"/>
          </p:nvPr>
        </p:nvSpPr>
        <p:spPr>
          <a:xfrm>
            <a:off x="702300" y="1460250"/>
            <a:ext cx="3869700" cy="27891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lang="en" sz="1400"/>
              <a:t>Tristan Blaine, </a:t>
            </a:r>
            <a:r>
              <a:rPr lang="en" sz="1400"/>
              <a:t>whose</a:t>
            </a:r>
            <a:r>
              <a:rPr lang="en" sz="1400"/>
              <a:t> age is 26 a California-based small business lawyer, is one of the millions of investors who engages in socially responsible investing. </a:t>
            </a:r>
            <a:endParaRPr sz="1400"/>
          </a:p>
          <a:p>
            <a:pPr indent="0" lvl="0" marL="0" rtl="0" algn="just">
              <a:spcBef>
                <a:spcPts val="1200"/>
              </a:spcBef>
              <a:spcAft>
                <a:spcPts val="0"/>
              </a:spcAft>
              <a:buNone/>
            </a:pPr>
            <a:r>
              <a:rPr lang="en" sz="1400"/>
              <a:t>“As an investor, I want my money to go to companies that believe in these basic values. I also believe that these practices are simply good for business, in the long run,” he says.</a:t>
            </a:r>
            <a:endParaRPr sz="1400"/>
          </a:p>
          <a:p>
            <a:pPr indent="0" lvl="0" marL="0" rtl="0" algn="just">
              <a:spcBef>
                <a:spcPts val="1200"/>
              </a:spcBef>
              <a:spcAft>
                <a:spcPts val="0"/>
              </a:spcAft>
              <a:buNone/>
            </a:pPr>
            <a:r>
              <a:rPr lang="en" sz="1400"/>
              <a:t>Blaine does his research by looking at companies that focus on green technologies, are working toward being carbon negative, or have a certified B-Corps status.</a:t>
            </a:r>
            <a:endParaRPr sz="1400"/>
          </a:p>
          <a:p>
            <a:pPr indent="0" lvl="0" marL="0" rtl="0" algn="just">
              <a:spcBef>
                <a:spcPts val="1200"/>
              </a:spcBef>
              <a:spcAft>
                <a:spcPts val="1200"/>
              </a:spcAft>
              <a:buNone/>
            </a:pPr>
            <a:r>
              <a:t/>
            </a:r>
            <a:endParaRPr sz="1400"/>
          </a:p>
        </p:txBody>
      </p:sp>
      <p:pic>
        <p:nvPicPr>
          <p:cNvPr id="162" name="Google Shape;162;p16"/>
          <p:cNvPicPr preferRelativeResize="0"/>
          <p:nvPr/>
        </p:nvPicPr>
        <p:blipFill>
          <a:blip r:embed="rId3">
            <a:alphaModFix/>
          </a:blip>
          <a:stretch>
            <a:fillRect/>
          </a:stretch>
        </p:blipFill>
        <p:spPr>
          <a:xfrm>
            <a:off x="4702600" y="1307850"/>
            <a:ext cx="4197148" cy="3530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User Story</a:t>
            </a:r>
            <a:endParaRPr b="1"/>
          </a:p>
        </p:txBody>
      </p:sp>
      <p:sp>
        <p:nvSpPr>
          <p:cNvPr id="168" name="Google Shape;168;p17"/>
          <p:cNvSpPr txBox="1"/>
          <p:nvPr>
            <p:ph idx="1" type="body"/>
          </p:nvPr>
        </p:nvSpPr>
        <p:spPr>
          <a:xfrm>
            <a:off x="4572000" y="1460250"/>
            <a:ext cx="3953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Simon Mainwaring, age 20 is a branding expert and author. He often explains to consumers how the business revolution will save the future. </a:t>
            </a:r>
            <a:endParaRPr/>
          </a:p>
          <a:p>
            <a:pPr indent="0" lvl="0" marL="0" rtl="0" algn="l">
              <a:spcBef>
                <a:spcPts val="1200"/>
              </a:spcBef>
              <a:spcAft>
                <a:spcPts val="0"/>
              </a:spcAft>
              <a:buNone/>
            </a:pPr>
            <a:r>
              <a:rPr lang="en"/>
              <a:t>He recommends moving personal investments and retirement funds to socially responsible investment funds (SRI) that invest in only corporations upholding high standards of behavior. </a:t>
            </a:r>
            <a:endParaRPr/>
          </a:p>
          <a:p>
            <a:pPr indent="0" lvl="0" marL="0" rtl="0" algn="l">
              <a:spcBef>
                <a:spcPts val="1200"/>
              </a:spcBef>
              <a:spcAft>
                <a:spcPts val="1200"/>
              </a:spcAft>
              <a:buNone/>
            </a:pPr>
            <a:r>
              <a:rPr lang="en"/>
              <a:t>According to him, SRI funds usually produce returns comparable to, if not better than, several well-known traditional mutual funds.</a:t>
            </a:r>
            <a:endParaRPr/>
          </a:p>
        </p:txBody>
      </p:sp>
      <p:pic>
        <p:nvPicPr>
          <p:cNvPr id="169" name="Google Shape;169;p17"/>
          <p:cNvPicPr preferRelativeResize="0"/>
          <p:nvPr/>
        </p:nvPicPr>
        <p:blipFill rotWithShape="1">
          <a:blip r:embed="rId3">
            <a:alphaModFix/>
          </a:blip>
          <a:srcRect b="0" l="0" r="64387" t="0"/>
          <a:stretch/>
        </p:blipFill>
        <p:spPr>
          <a:xfrm>
            <a:off x="1297500" y="1460250"/>
            <a:ext cx="2201400" cy="29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User Story</a:t>
            </a:r>
            <a:endParaRPr b="1"/>
          </a:p>
        </p:txBody>
      </p:sp>
      <p:sp>
        <p:nvSpPr>
          <p:cNvPr id="175" name="Google Shape;175;p18"/>
          <p:cNvSpPr txBox="1"/>
          <p:nvPr>
            <p:ph idx="1" type="body"/>
          </p:nvPr>
        </p:nvSpPr>
        <p:spPr>
          <a:xfrm>
            <a:off x="4171700" y="1527175"/>
            <a:ext cx="4061100" cy="32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 </a:t>
            </a:r>
            <a:r>
              <a:rPr lang="en"/>
              <a:t>Horton, age 50 </a:t>
            </a:r>
            <a:r>
              <a:rPr lang="en"/>
              <a:t> </a:t>
            </a:r>
            <a:r>
              <a:rPr lang="en"/>
              <a:t>is a social media lawyer who is always in support of businesses, particularly those that are ecologically friendly and support recyclable goods.</a:t>
            </a:r>
            <a:endParaRPr/>
          </a:p>
          <a:p>
            <a:pPr indent="0" lvl="0" marL="0" rtl="0" algn="l">
              <a:spcBef>
                <a:spcPts val="1600"/>
              </a:spcBef>
              <a:spcAft>
                <a:spcPts val="0"/>
              </a:spcAft>
              <a:buNone/>
            </a:pPr>
            <a:r>
              <a:rPr lang="en"/>
              <a:t>He is willing to Invest in businesses that strive to improve human well-being and increase economic efficiency while lowering environmental hazards.</a:t>
            </a:r>
            <a:endParaRPr/>
          </a:p>
          <a:p>
            <a:pPr indent="0" lvl="0" marL="0" rtl="0" algn="l">
              <a:spcBef>
                <a:spcPts val="1600"/>
              </a:spcBef>
              <a:spcAft>
                <a:spcPts val="1600"/>
              </a:spcAft>
              <a:buNone/>
            </a:pPr>
            <a:r>
              <a:rPr lang="en"/>
              <a:t>Companies who provide products and services that assist economies in adapting to, solving, or mitigating the effects of important environmental and economic systemic concerns are encouraged to apply</a:t>
            </a:r>
            <a:endParaRPr/>
          </a:p>
        </p:txBody>
      </p:sp>
      <p:pic>
        <p:nvPicPr>
          <p:cNvPr id="176" name="Google Shape;176;p18"/>
          <p:cNvPicPr preferRelativeResize="0"/>
          <p:nvPr/>
        </p:nvPicPr>
        <p:blipFill>
          <a:blip r:embed="rId3">
            <a:alphaModFix/>
          </a:blip>
          <a:stretch>
            <a:fillRect/>
          </a:stretch>
        </p:blipFill>
        <p:spPr>
          <a:xfrm>
            <a:off x="670900" y="1472675"/>
            <a:ext cx="2769100" cy="326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Customer Journey Map</a:t>
            </a:r>
            <a:endParaRPr b="1"/>
          </a:p>
        </p:txBody>
      </p:sp>
      <p:sp>
        <p:nvSpPr>
          <p:cNvPr id="182" name="Google Shape;182;p19"/>
          <p:cNvSpPr txBox="1"/>
          <p:nvPr>
            <p:ph idx="1" type="body"/>
          </p:nvPr>
        </p:nvSpPr>
        <p:spPr>
          <a:xfrm>
            <a:off x="1297500" y="1641550"/>
            <a:ext cx="7306500" cy="2617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i="1" lang="en"/>
              <a:t>Definition: </a:t>
            </a:r>
            <a:endParaRPr b="1" i="1"/>
          </a:p>
          <a:p>
            <a:pPr indent="0" lvl="0" marL="457200" rtl="0" algn="l">
              <a:spcBef>
                <a:spcPts val="1200"/>
              </a:spcBef>
              <a:spcAft>
                <a:spcPts val="0"/>
              </a:spcAft>
              <a:buNone/>
            </a:pPr>
            <a:r>
              <a:rPr i="1" lang="en"/>
              <a:t>A customer journey map is a visual representation of a customer’s experience with your brand. These visuals tell a story about how a customer moves through each phase of interaction and experiences each phase.</a:t>
            </a:r>
            <a:endParaRPr i="1"/>
          </a:p>
          <a:p>
            <a:pPr indent="0" lvl="0" marL="0" rtl="0" algn="l">
              <a:spcBef>
                <a:spcPts val="1200"/>
              </a:spcBef>
              <a:spcAft>
                <a:spcPts val="1200"/>
              </a:spcAft>
              <a:buNone/>
            </a:pPr>
            <a:r>
              <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Journey Map</a:t>
            </a:r>
            <a:endParaRPr/>
          </a:p>
        </p:txBody>
      </p:sp>
      <p:pic>
        <p:nvPicPr>
          <p:cNvPr id="188" name="Google Shape;188;p20"/>
          <p:cNvPicPr preferRelativeResize="0"/>
          <p:nvPr/>
        </p:nvPicPr>
        <p:blipFill>
          <a:blip r:embed="rId3">
            <a:alphaModFix/>
          </a:blip>
          <a:stretch>
            <a:fillRect/>
          </a:stretch>
        </p:blipFill>
        <p:spPr>
          <a:xfrm>
            <a:off x="1384675" y="1023625"/>
            <a:ext cx="6193075" cy="4119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1"/>
          <p:cNvPicPr preferRelativeResize="0"/>
          <p:nvPr/>
        </p:nvPicPr>
        <p:blipFill>
          <a:blip r:embed="rId3">
            <a:alphaModFix/>
          </a:blip>
          <a:stretch>
            <a:fillRect/>
          </a:stretch>
        </p:blipFill>
        <p:spPr>
          <a:xfrm>
            <a:off x="389962" y="1354175"/>
            <a:ext cx="8364074" cy="2644125"/>
          </a:xfrm>
          <a:prstGeom prst="rect">
            <a:avLst/>
          </a:prstGeom>
          <a:noFill/>
          <a:ln>
            <a:noFill/>
          </a:ln>
        </p:spPr>
      </p:pic>
      <p:sp>
        <p:nvSpPr>
          <p:cNvPr id="194" name="Google Shape;194;p21"/>
          <p:cNvSpPr txBox="1"/>
          <p:nvPr>
            <p:ph idx="4294967295" type="title"/>
          </p:nvPr>
        </p:nvSpPr>
        <p:spPr>
          <a:xfrm>
            <a:off x="1249025" y="489675"/>
            <a:ext cx="7038900" cy="608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Competition Analysis</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