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Louis-Jacques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69b09bd2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69b09bd2e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Samarth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69b09bd2e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69b09bd2e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Louis-Jacques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69b09bd2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69b09bd2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Louis-Jacques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69b09bd2e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69b09bd2e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Kush </a:t>
            </a:r>
            <a:endParaRPr/>
          </a:p>
          <a:p>
            <a:pPr indent="-298450" lvl="0" marL="457200" rtl="0" algn="l">
              <a:spcBef>
                <a:spcPts val="0"/>
              </a:spcBef>
              <a:spcAft>
                <a:spcPts val="0"/>
              </a:spcAft>
              <a:buSzPts val="1100"/>
              <a:buChar char="-"/>
            </a:pPr>
            <a:r>
              <a:rPr lang="en"/>
              <a:t> We still need to work on how we will </a:t>
            </a:r>
            <a:r>
              <a:rPr lang="en"/>
              <a:t>manage</a:t>
            </a:r>
            <a:r>
              <a:rPr lang="en"/>
              <a:t> out meeting so that we can meet up to the deadline </a:t>
            </a:r>
            <a:endParaRPr/>
          </a:p>
          <a:p>
            <a:pPr indent="-298450" lvl="0" marL="457200" rtl="0" algn="l">
              <a:spcBef>
                <a:spcPts val="0"/>
              </a:spcBef>
              <a:spcAft>
                <a:spcPts val="0"/>
              </a:spcAft>
              <a:buSzPts val="1100"/>
              <a:buChar char="-"/>
            </a:pPr>
            <a:r>
              <a:rPr lang="en"/>
              <a:t>Assign </a:t>
            </a:r>
            <a:r>
              <a:rPr lang="en"/>
              <a:t>the</a:t>
            </a:r>
            <a:r>
              <a:rPr lang="en"/>
              <a:t> tasks we need to work on</a:t>
            </a:r>
            <a:endParaRPr/>
          </a:p>
          <a:p>
            <a:pPr indent="-298450" lvl="0" marL="457200" rtl="0" algn="l">
              <a:spcBef>
                <a:spcPts val="0"/>
              </a:spcBef>
              <a:spcAft>
                <a:spcPts val="0"/>
              </a:spcAft>
              <a:buSzPts val="1100"/>
              <a:buChar char="-"/>
            </a:pPr>
            <a:r>
              <a:rPr lang="en"/>
              <a:t>Start working on the activities assigned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69b09bd2e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69b09bd2e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69b09bd2e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69b09bd2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Kiran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69b09bd2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69b09bd2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9b09bd2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9b09bd2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Louis-Jacques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9b09bd2e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9b09bd2e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69b09bd2e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69b09bd2e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69b09bd2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69b09bd2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69b09bd2e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69b09bd2e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Harshal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69b09bd2e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69b09bd2e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Farhan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69b09bd2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69b09bd2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Farhan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69b09bd2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69b09bd2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1077D2"/>
            </a:gs>
            <a:gs pos="100000">
              <a:srgbClr val="09315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505750" y="3223575"/>
            <a:ext cx="3279900" cy="1635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400"/>
              <a:t>Members </a:t>
            </a:r>
            <a:r>
              <a:rPr lang="en" sz="1400"/>
              <a:t>Presenting</a:t>
            </a:r>
            <a:r>
              <a:rPr lang="en" sz="1400"/>
              <a:t>: </a:t>
            </a:r>
            <a:endParaRPr sz="1400"/>
          </a:p>
          <a:p>
            <a:pPr indent="0" lvl="0" marL="0" rtl="0" algn="l">
              <a:lnSpc>
                <a:spcPct val="80000"/>
              </a:lnSpc>
              <a:spcBef>
                <a:spcPts val="0"/>
              </a:spcBef>
              <a:spcAft>
                <a:spcPts val="0"/>
              </a:spcAft>
              <a:buSzPts val="358"/>
              <a:buNone/>
            </a:pPr>
            <a:r>
              <a:t/>
            </a:r>
            <a:endParaRPr sz="1400"/>
          </a:p>
          <a:p>
            <a:pPr indent="0" lvl="0" marL="0" rtl="0" algn="l">
              <a:lnSpc>
                <a:spcPct val="80000"/>
              </a:lnSpc>
              <a:spcBef>
                <a:spcPts val="0"/>
              </a:spcBef>
              <a:spcAft>
                <a:spcPts val="0"/>
              </a:spcAft>
              <a:buSzPts val="358"/>
              <a:buNone/>
            </a:pPr>
            <a:r>
              <a:rPr lang="en" sz="1400"/>
              <a:t>Naga Nimmakayala -U01823114</a:t>
            </a:r>
            <a:endParaRPr sz="1400"/>
          </a:p>
          <a:p>
            <a:pPr indent="0" lvl="0" marL="0" rtl="0" algn="l">
              <a:lnSpc>
                <a:spcPct val="80000"/>
              </a:lnSpc>
              <a:spcBef>
                <a:spcPts val="0"/>
              </a:spcBef>
              <a:spcAft>
                <a:spcPts val="0"/>
              </a:spcAft>
              <a:buSzPts val="358"/>
              <a:buNone/>
            </a:pPr>
            <a:r>
              <a:rPr lang="en" sz="1400"/>
              <a:t>Farhan Mohammed - U01819625</a:t>
            </a:r>
            <a:endParaRPr sz="1400"/>
          </a:p>
          <a:p>
            <a:pPr indent="0" lvl="0" marL="0" rtl="0" algn="l">
              <a:lnSpc>
                <a:spcPct val="80000"/>
              </a:lnSpc>
              <a:spcBef>
                <a:spcPts val="0"/>
              </a:spcBef>
              <a:spcAft>
                <a:spcPts val="0"/>
              </a:spcAft>
              <a:buSzPts val="358"/>
              <a:buNone/>
            </a:pPr>
            <a:r>
              <a:rPr lang="en" sz="1400"/>
              <a:t>Samarth Yadav - U01815170</a:t>
            </a:r>
            <a:endParaRPr sz="1400"/>
          </a:p>
          <a:p>
            <a:pPr indent="0" lvl="0" marL="0" rtl="0" algn="l">
              <a:lnSpc>
                <a:spcPct val="80000"/>
              </a:lnSpc>
              <a:spcBef>
                <a:spcPts val="0"/>
              </a:spcBef>
              <a:spcAft>
                <a:spcPts val="0"/>
              </a:spcAft>
              <a:buSzPts val="358"/>
              <a:buNone/>
            </a:pPr>
            <a:r>
              <a:rPr lang="en" sz="1400"/>
              <a:t>Harshal Patil - U01825722</a:t>
            </a:r>
            <a:endParaRPr sz="1400"/>
          </a:p>
          <a:p>
            <a:pPr indent="0" lvl="0" marL="0" rtl="0" algn="l">
              <a:lnSpc>
                <a:spcPct val="80000"/>
              </a:lnSpc>
              <a:spcBef>
                <a:spcPts val="0"/>
              </a:spcBef>
              <a:spcAft>
                <a:spcPts val="0"/>
              </a:spcAft>
              <a:buSzPts val="358"/>
              <a:buNone/>
            </a:pPr>
            <a:r>
              <a:rPr lang="en" sz="1400"/>
              <a:t>Kush Shah - U01788010</a:t>
            </a:r>
            <a:endParaRPr sz="1400"/>
          </a:p>
          <a:p>
            <a:pPr indent="0" lvl="0" marL="0" rtl="0" algn="l">
              <a:lnSpc>
                <a:spcPct val="80000"/>
              </a:lnSpc>
              <a:spcBef>
                <a:spcPts val="0"/>
              </a:spcBef>
              <a:spcAft>
                <a:spcPts val="0"/>
              </a:spcAft>
              <a:buSzPts val="358"/>
              <a:buNone/>
            </a:pPr>
            <a:r>
              <a:rPr lang="en" sz="1400"/>
              <a:t>Jephthe Louis-Jacques - U00563103</a:t>
            </a:r>
            <a:endParaRPr sz="1400"/>
          </a:p>
        </p:txBody>
      </p:sp>
      <p:sp>
        <p:nvSpPr>
          <p:cNvPr id="135" name="Google Shape;135;p13"/>
          <p:cNvSpPr txBox="1"/>
          <p:nvPr>
            <p:ph type="ctrTitle"/>
          </p:nvPr>
        </p:nvSpPr>
        <p:spPr>
          <a:xfrm>
            <a:off x="3223575" y="1099925"/>
            <a:ext cx="5657100" cy="157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Socially Responsible Investing (SRI)</a:t>
            </a:r>
            <a:endParaRPr b="1"/>
          </a:p>
        </p:txBody>
      </p:sp>
      <p:sp>
        <p:nvSpPr>
          <p:cNvPr id="136" name="Google Shape;136;p13"/>
          <p:cNvSpPr txBox="1"/>
          <p:nvPr/>
        </p:nvSpPr>
        <p:spPr>
          <a:xfrm>
            <a:off x="869100" y="3223575"/>
            <a:ext cx="390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Instructor</a:t>
            </a:r>
            <a:r>
              <a:rPr lang="en">
                <a:solidFill>
                  <a:schemeClr val="lt1"/>
                </a:solidFill>
                <a:latin typeface="Lato"/>
                <a:ea typeface="Lato"/>
                <a:cs typeface="Lato"/>
                <a:sym typeface="Lato"/>
              </a:rPr>
              <a:t>: Professor Henry Wong </a:t>
            </a:r>
            <a:endParaRPr>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404625"/>
            <a:ext cx="6824700" cy="68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Technology Stack</a:t>
            </a:r>
            <a:endParaRPr b="1"/>
          </a:p>
        </p:txBody>
      </p:sp>
      <p:sp>
        <p:nvSpPr>
          <p:cNvPr id="197" name="Google Shape;197;p22"/>
          <p:cNvSpPr txBox="1"/>
          <p:nvPr>
            <p:ph idx="1" type="body"/>
          </p:nvPr>
        </p:nvSpPr>
        <p:spPr>
          <a:xfrm>
            <a:off x="1131575" y="1212025"/>
            <a:ext cx="4802100" cy="1600500"/>
          </a:xfrm>
          <a:prstGeom prst="rect">
            <a:avLst/>
          </a:prstGeom>
        </p:spPr>
        <p:txBody>
          <a:bodyPr anchorCtr="0" anchor="t" bIns="91425" lIns="91425" spcFirstLastPara="1" rIns="91425" wrap="square" tIns="91425">
            <a:noAutofit/>
          </a:bodyPr>
          <a:lstStyle/>
          <a:p>
            <a:pPr indent="-324167" lvl="0" marL="457200" rtl="0" algn="l">
              <a:lnSpc>
                <a:spcPct val="95000"/>
              </a:lnSpc>
              <a:spcBef>
                <a:spcPts val="0"/>
              </a:spcBef>
              <a:spcAft>
                <a:spcPts val="0"/>
              </a:spcAft>
              <a:buSzPts val="1505"/>
              <a:buChar char="-"/>
            </a:pPr>
            <a:r>
              <a:rPr lang="en" sz="1505">
                <a:solidFill>
                  <a:srgbClr val="4A86E8"/>
                </a:solidFill>
              </a:rPr>
              <a:t>Project Management: </a:t>
            </a:r>
            <a:r>
              <a:rPr lang="en" sz="1505"/>
              <a:t>JIRA</a:t>
            </a:r>
            <a:endParaRPr sz="1505"/>
          </a:p>
          <a:p>
            <a:pPr indent="-324167" lvl="0" marL="457200" rtl="0" algn="l">
              <a:lnSpc>
                <a:spcPct val="95000"/>
              </a:lnSpc>
              <a:spcBef>
                <a:spcPts val="0"/>
              </a:spcBef>
              <a:spcAft>
                <a:spcPts val="0"/>
              </a:spcAft>
              <a:buSzPts val="1505"/>
              <a:buChar char="-"/>
            </a:pPr>
            <a:r>
              <a:rPr lang="en" sz="1505">
                <a:solidFill>
                  <a:srgbClr val="4A86E8"/>
                </a:solidFill>
              </a:rPr>
              <a:t>IDE: </a:t>
            </a:r>
            <a:r>
              <a:rPr lang="en" sz="1505"/>
              <a:t>Visual Studios (Python)</a:t>
            </a:r>
            <a:endParaRPr sz="1505"/>
          </a:p>
          <a:p>
            <a:pPr indent="-324167" lvl="0" marL="457200" rtl="0" algn="l">
              <a:lnSpc>
                <a:spcPct val="95000"/>
              </a:lnSpc>
              <a:spcBef>
                <a:spcPts val="0"/>
              </a:spcBef>
              <a:spcAft>
                <a:spcPts val="0"/>
              </a:spcAft>
              <a:buSzPts val="1505"/>
              <a:buChar char="-"/>
            </a:pPr>
            <a:r>
              <a:rPr lang="en" sz="1505">
                <a:solidFill>
                  <a:srgbClr val="4A86E8"/>
                </a:solidFill>
              </a:rPr>
              <a:t>Backend:</a:t>
            </a:r>
            <a:r>
              <a:rPr lang="en" sz="1505"/>
              <a:t> GCP (Google Cloud Platform)</a:t>
            </a:r>
            <a:endParaRPr sz="1505"/>
          </a:p>
          <a:p>
            <a:pPr indent="-324167" lvl="0" marL="457200" rtl="0" algn="l">
              <a:lnSpc>
                <a:spcPct val="95000"/>
              </a:lnSpc>
              <a:spcBef>
                <a:spcPts val="0"/>
              </a:spcBef>
              <a:spcAft>
                <a:spcPts val="0"/>
              </a:spcAft>
              <a:buSzPts val="1505"/>
              <a:buChar char="-"/>
            </a:pPr>
            <a:r>
              <a:rPr lang="en" sz="1505">
                <a:solidFill>
                  <a:srgbClr val="4A86E8"/>
                </a:solidFill>
              </a:rPr>
              <a:t>Front End:</a:t>
            </a:r>
            <a:r>
              <a:rPr lang="en" sz="1505"/>
              <a:t> HTML , CSS, Angular/react TBD</a:t>
            </a:r>
            <a:endParaRPr sz="1505"/>
          </a:p>
          <a:p>
            <a:pPr indent="-324167" lvl="0" marL="457200" rtl="0" algn="l">
              <a:lnSpc>
                <a:spcPct val="95000"/>
              </a:lnSpc>
              <a:spcBef>
                <a:spcPts val="0"/>
              </a:spcBef>
              <a:spcAft>
                <a:spcPts val="0"/>
              </a:spcAft>
              <a:buSzPts val="1505"/>
              <a:buChar char="-"/>
            </a:pPr>
            <a:r>
              <a:rPr lang="en" sz="1505">
                <a:solidFill>
                  <a:srgbClr val="4A86E8"/>
                </a:solidFill>
              </a:rPr>
              <a:t>APIs: </a:t>
            </a:r>
            <a:r>
              <a:rPr lang="en" sz="1505"/>
              <a:t>Postman</a:t>
            </a:r>
            <a:endParaRPr sz="1505"/>
          </a:p>
          <a:p>
            <a:pPr indent="-324167" lvl="0" marL="457200" rtl="0" algn="l">
              <a:lnSpc>
                <a:spcPct val="95000"/>
              </a:lnSpc>
              <a:spcBef>
                <a:spcPts val="0"/>
              </a:spcBef>
              <a:spcAft>
                <a:spcPts val="0"/>
              </a:spcAft>
              <a:buSzPts val="1505"/>
              <a:buChar char="-"/>
            </a:pPr>
            <a:r>
              <a:rPr lang="en" sz="1505">
                <a:solidFill>
                  <a:srgbClr val="4A86E8"/>
                </a:solidFill>
              </a:rPr>
              <a:t>Visualization Tool:</a:t>
            </a:r>
            <a:r>
              <a:rPr lang="en" sz="1505"/>
              <a:t> Power BI or Tableau</a:t>
            </a:r>
            <a:endParaRPr sz="1505"/>
          </a:p>
          <a:p>
            <a:pPr indent="0" lvl="0" marL="0" rtl="0" algn="l">
              <a:lnSpc>
                <a:spcPct val="95000"/>
              </a:lnSpc>
              <a:spcBef>
                <a:spcPts val="1200"/>
              </a:spcBef>
              <a:spcAft>
                <a:spcPts val="1200"/>
              </a:spcAft>
              <a:buSzPts val="935"/>
              <a:buNone/>
            </a:pPr>
            <a:r>
              <a:t/>
            </a:r>
            <a:endParaRPr sz="1105"/>
          </a:p>
        </p:txBody>
      </p:sp>
      <p:pic>
        <p:nvPicPr>
          <p:cNvPr id="198" name="Google Shape;198;p22"/>
          <p:cNvPicPr preferRelativeResize="0"/>
          <p:nvPr/>
        </p:nvPicPr>
        <p:blipFill>
          <a:blip r:embed="rId3">
            <a:alphaModFix/>
          </a:blip>
          <a:stretch>
            <a:fillRect/>
          </a:stretch>
        </p:blipFill>
        <p:spPr>
          <a:xfrm>
            <a:off x="1092925" y="3147770"/>
            <a:ext cx="2220200" cy="743878"/>
          </a:xfrm>
          <a:prstGeom prst="rect">
            <a:avLst/>
          </a:prstGeom>
          <a:noFill/>
          <a:ln>
            <a:noFill/>
          </a:ln>
        </p:spPr>
      </p:pic>
      <p:pic>
        <p:nvPicPr>
          <p:cNvPr id="199" name="Google Shape;199;p22"/>
          <p:cNvPicPr preferRelativeResize="0"/>
          <p:nvPr/>
        </p:nvPicPr>
        <p:blipFill>
          <a:blip r:embed="rId4">
            <a:alphaModFix/>
          </a:blip>
          <a:stretch>
            <a:fillRect/>
          </a:stretch>
        </p:blipFill>
        <p:spPr>
          <a:xfrm>
            <a:off x="6415597" y="2937374"/>
            <a:ext cx="2041427" cy="1020725"/>
          </a:xfrm>
          <a:prstGeom prst="rect">
            <a:avLst/>
          </a:prstGeom>
          <a:noFill/>
          <a:ln>
            <a:noFill/>
          </a:ln>
        </p:spPr>
      </p:pic>
      <p:pic>
        <p:nvPicPr>
          <p:cNvPr id="200" name="Google Shape;200;p22"/>
          <p:cNvPicPr preferRelativeResize="0"/>
          <p:nvPr/>
        </p:nvPicPr>
        <p:blipFill>
          <a:blip r:embed="rId5">
            <a:alphaModFix/>
          </a:blip>
          <a:stretch>
            <a:fillRect/>
          </a:stretch>
        </p:blipFill>
        <p:spPr>
          <a:xfrm>
            <a:off x="1037500" y="4059787"/>
            <a:ext cx="1684122" cy="947325"/>
          </a:xfrm>
          <a:prstGeom prst="rect">
            <a:avLst/>
          </a:prstGeom>
          <a:noFill/>
          <a:ln>
            <a:noFill/>
          </a:ln>
        </p:spPr>
      </p:pic>
      <p:pic>
        <p:nvPicPr>
          <p:cNvPr id="201" name="Google Shape;201;p22"/>
          <p:cNvPicPr preferRelativeResize="0"/>
          <p:nvPr/>
        </p:nvPicPr>
        <p:blipFill>
          <a:blip r:embed="rId6">
            <a:alphaModFix/>
          </a:blip>
          <a:stretch>
            <a:fillRect/>
          </a:stretch>
        </p:blipFill>
        <p:spPr>
          <a:xfrm>
            <a:off x="4047909" y="2903598"/>
            <a:ext cx="1814605" cy="1020724"/>
          </a:xfrm>
          <a:prstGeom prst="rect">
            <a:avLst/>
          </a:prstGeom>
          <a:noFill/>
          <a:ln>
            <a:noFill/>
          </a:ln>
        </p:spPr>
      </p:pic>
      <p:pic>
        <p:nvPicPr>
          <p:cNvPr id="202" name="Google Shape;202;p22"/>
          <p:cNvPicPr preferRelativeResize="0"/>
          <p:nvPr/>
        </p:nvPicPr>
        <p:blipFill>
          <a:blip r:embed="rId7">
            <a:alphaModFix/>
          </a:blip>
          <a:stretch>
            <a:fillRect/>
          </a:stretch>
        </p:blipFill>
        <p:spPr>
          <a:xfrm>
            <a:off x="5072406" y="4059776"/>
            <a:ext cx="2559596" cy="947350"/>
          </a:xfrm>
          <a:prstGeom prst="rect">
            <a:avLst/>
          </a:prstGeom>
          <a:noFill/>
          <a:ln>
            <a:noFill/>
          </a:ln>
        </p:spPr>
      </p:pic>
      <p:pic>
        <p:nvPicPr>
          <p:cNvPr id="203" name="Google Shape;203;p22"/>
          <p:cNvPicPr preferRelativeResize="0"/>
          <p:nvPr/>
        </p:nvPicPr>
        <p:blipFill rotWithShape="1">
          <a:blip r:embed="rId8">
            <a:alphaModFix/>
          </a:blip>
          <a:srcRect b="9062" l="8720" r="9090" t="11647"/>
          <a:stretch/>
        </p:blipFill>
        <p:spPr>
          <a:xfrm>
            <a:off x="3313125" y="4114700"/>
            <a:ext cx="830674" cy="837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3"/>
          <p:cNvPicPr preferRelativeResize="0"/>
          <p:nvPr/>
        </p:nvPicPr>
        <p:blipFill>
          <a:blip r:embed="rId3">
            <a:alphaModFix/>
          </a:blip>
          <a:stretch>
            <a:fillRect/>
          </a:stretch>
        </p:blipFill>
        <p:spPr>
          <a:xfrm>
            <a:off x="152400" y="152400"/>
            <a:ext cx="5996551" cy="4880473"/>
          </a:xfrm>
          <a:prstGeom prst="rect">
            <a:avLst/>
          </a:prstGeom>
          <a:noFill/>
          <a:ln>
            <a:noFill/>
          </a:ln>
        </p:spPr>
      </p:pic>
      <p:sp>
        <p:nvSpPr>
          <p:cNvPr id="209" name="Google Shape;209;p23"/>
          <p:cNvSpPr txBox="1"/>
          <p:nvPr/>
        </p:nvSpPr>
        <p:spPr>
          <a:xfrm>
            <a:off x="6486650" y="379250"/>
            <a:ext cx="24177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ato"/>
                <a:ea typeface="Lato"/>
                <a:cs typeface="Lato"/>
                <a:sym typeface="Lato"/>
              </a:rPr>
              <a:t>JIRA:</a:t>
            </a:r>
            <a:endParaRPr b="1" sz="2300">
              <a:solidFill>
                <a:schemeClr val="lt1"/>
              </a:solidFill>
              <a:latin typeface="Lato"/>
              <a:ea typeface="Lato"/>
              <a:cs typeface="Lato"/>
              <a:sym typeface="Lato"/>
            </a:endParaRPr>
          </a:p>
          <a:p>
            <a:pPr indent="0" lvl="0" marL="0" rtl="0" algn="l">
              <a:spcBef>
                <a:spcPts val="0"/>
              </a:spcBef>
              <a:spcAft>
                <a:spcPts val="0"/>
              </a:spcAft>
              <a:buNone/>
            </a:pPr>
            <a:r>
              <a:t/>
            </a:r>
            <a:endParaRPr b="1" sz="2300">
              <a:solidFill>
                <a:schemeClr val="lt1"/>
              </a:solidFill>
              <a:latin typeface="Lato"/>
              <a:ea typeface="Lato"/>
              <a:cs typeface="Lato"/>
              <a:sym typeface="Lato"/>
            </a:endParaRPr>
          </a:p>
          <a:p>
            <a:pPr indent="0" lvl="0" marL="0" rtl="0" algn="l">
              <a:spcBef>
                <a:spcPts val="0"/>
              </a:spcBef>
              <a:spcAft>
                <a:spcPts val="0"/>
              </a:spcAft>
              <a:buNone/>
            </a:pPr>
            <a:r>
              <a:rPr b="1" lang="en" sz="2300">
                <a:solidFill>
                  <a:schemeClr val="lt1"/>
                </a:solidFill>
                <a:latin typeface="Lato"/>
                <a:ea typeface="Lato"/>
                <a:cs typeface="Lato"/>
                <a:sym typeface="Lato"/>
              </a:rPr>
              <a:t>PROJECT MANAGEMENT TOOL</a:t>
            </a:r>
            <a:endParaRPr b="1" sz="2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4"/>
          <p:cNvPicPr preferRelativeResize="0"/>
          <p:nvPr/>
        </p:nvPicPr>
        <p:blipFill rotWithShape="1">
          <a:blip r:embed="rId3">
            <a:alphaModFix/>
          </a:blip>
          <a:srcRect b="67106" l="0" r="43642" t="0"/>
          <a:stretch/>
        </p:blipFill>
        <p:spPr>
          <a:xfrm>
            <a:off x="199800" y="100700"/>
            <a:ext cx="6018226" cy="3312501"/>
          </a:xfrm>
          <a:prstGeom prst="rect">
            <a:avLst/>
          </a:prstGeom>
          <a:noFill/>
          <a:ln>
            <a:noFill/>
          </a:ln>
        </p:spPr>
      </p:pic>
      <p:pic>
        <p:nvPicPr>
          <p:cNvPr id="215" name="Google Shape;215;p24"/>
          <p:cNvPicPr preferRelativeResize="0"/>
          <p:nvPr/>
        </p:nvPicPr>
        <p:blipFill>
          <a:blip r:embed="rId4">
            <a:alphaModFix/>
          </a:blip>
          <a:stretch>
            <a:fillRect/>
          </a:stretch>
        </p:blipFill>
        <p:spPr>
          <a:xfrm>
            <a:off x="199800" y="3461476"/>
            <a:ext cx="8131625" cy="1452925"/>
          </a:xfrm>
          <a:prstGeom prst="rect">
            <a:avLst/>
          </a:prstGeom>
          <a:noFill/>
          <a:ln>
            <a:noFill/>
          </a:ln>
        </p:spPr>
      </p:pic>
      <p:sp>
        <p:nvSpPr>
          <p:cNvPr id="216" name="Google Shape;216;p24"/>
          <p:cNvSpPr txBox="1"/>
          <p:nvPr/>
        </p:nvSpPr>
        <p:spPr>
          <a:xfrm>
            <a:off x="6518250" y="379250"/>
            <a:ext cx="23862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ato"/>
                <a:ea typeface="Lato"/>
                <a:cs typeface="Lato"/>
                <a:sym typeface="Lato"/>
              </a:rPr>
              <a:t>JIRA:</a:t>
            </a:r>
            <a:endParaRPr b="1" sz="2300">
              <a:solidFill>
                <a:schemeClr val="lt1"/>
              </a:solidFill>
              <a:latin typeface="Lato"/>
              <a:ea typeface="Lato"/>
              <a:cs typeface="Lato"/>
              <a:sym typeface="Lato"/>
            </a:endParaRPr>
          </a:p>
          <a:p>
            <a:pPr indent="0" lvl="0" marL="0" rtl="0" algn="l">
              <a:spcBef>
                <a:spcPts val="0"/>
              </a:spcBef>
              <a:spcAft>
                <a:spcPts val="0"/>
              </a:spcAft>
              <a:buNone/>
            </a:pPr>
            <a:r>
              <a:t/>
            </a:r>
            <a:endParaRPr b="1" sz="2300">
              <a:solidFill>
                <a:schemeClr val="lt1"/>
              </a:solidFill>
              <a:latin typeface="Lato"/>
              <a:ea typeface="Lato"/>
              <a:cs typeface="Lato"/>
              <a:sym typeface="Lato"/>
            </a:endParaRPr>
          </a:p>
          <a:p>
            <a:pPr indent="-374650" lvl="0" marL="457200" rtl="0" algn="l">
              <a:spcBef>
                <a:spcPts val="0"/>
              </a:spcBef>
              <a:spcAft>
                <a:spcPts val="0"/>
              </a:spcAft>
              <a:buClr>
                <a:schemeClr val="lt1"/>
              </a:buClr>
              <a:buSzPts val="2300"/>
              <a:buFont typeface="Lato"/>
              <a:buChar char="-"/>
            </a:pPr>
            <a:r>
              <a:rPr b="1" lang="en" sz="2300">
                <a:solidFill>
                  <a:schemeClr val="lt1"/>
                </a:solidFill>
                <a:latin typeface="Lato"/>
                <a:ea typeface="Lato"/>
                <a:cs typeface="Lato"/>
                <a:sym typeface="Lato"/>
              </a:rPr>
              <a:t>Sprints</a:t>
            </a:r>
            <a:endParaRPr b="1" sz="2300">
              <a:solidFill>
                <a:schemeClr val="lt1"/>
              </a:solidFill>
              <a:latin typeface="Lato"/>
              <a:ea typeface="Lato"/>
              <a:cs typeface="Lato"/>
              <a:sym typeface="Lato"/>
            </a:endParaRPr>
          </a:p>
          <a:p>
            <a:pPr indent="-374650" lvl="0" marL="457200" rtl="0" algn="l">
              <a:spcBef>
                <a:spcPts val="0"/>
              </a:spcBef>
              <a:spcAft>
                <a:spcPts val="0"/>
              </a:spcAft>
              <a:buClr>
                <a:schemeClr val="lt1"/>
              </a:buClr>
              <a:buSzPts val="2300"/>
              <a:buFont typeface="Lato"/>
              <a:buChar char="-"/>
            </a:pPr>
            <a:r>
              <a:rPr b="1" lang="en" sz="2300">
                <a:solidFill>
                  <a:schemeClr val="lt1"/>
                </a:solidFill>
                <a:latin typeface="Lato"/>
                <a:ea typeface="Lato"/>
                <a:cs typeface="Lato"/>
                <a:sym typeface="Lato"/>
              </a:rPr>
              <a:t>Tasks</a:t>
            </a:r>
            <a:endParaRPr b="1" sz="2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64875" y="372000"/>
            <a:ext cx="7038900" cy="64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Retrospective</a:t>
            </a:r>
            <a:endParaRPr/>
          </a:p>
        </p:txBody>
      </p:sp>
      <p:sp>
        <p:nvSpPr>
          <p:cNvPr id="222" name="Google Shape;222;p25"/>
          <p:cNvSpPr txBox="1"/>
          <p:nvPr>
            <p:ph idx="1" type="body"/>
          </p:nvPr>
        </p:nvSpPr>
        <p:spPr>
          <a:xfrm>
            <a:off x="2677564" y="1105100"/>
            <a:ext cx="5853000" cy="34368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As we planned the project, we realized managing micro-task is important and excel schedules were not good enough so we used JIRA</a:t>
            </a:r>
            <a:endParaRPr/>
          </a:p>
          <a:p>
            <a:pPr indent="-311150" lvl="0" marL="457200" rtl="0" algn="just">
              <a:spcBef>
                <a:spcPts val="0"/>
              </a:spcBef>
              <a:spcAft>
                <a:spcPts val="0"/>
              </a:spcAft>
              <a:buSzPts val="1300"/>
              <a:buChar char="-"/>
            </a:pPr>
            <a:r>
              <a:rPr lang="en"/>
              <a:t>Working with JIRA made us realize there's a tight timeline to accomplish the project and every week is important </a:t>
            </a:r>
            <a:endParaRPr/>
          </a:p>
          <a:p>
            <a:pPr indent="-311150" lvl="0" marL="457200" rtl="0" algn="just">
              <a:spcBef>
                <a:spcPts val="0"/>
              </a:spcBef>
              <a:spcAft>
                <a:spcPts val="0"/>
              </a:spcAft>
              <a:buSzPts val="1300"/>
              <a:buChar char="-"/>
            </a:pPr>
            <a:r>
              <a:rPr lang="en"/>
              <a:t>We realize we were limited with the scope of the project since we didn't have experience with various </a:t>
            </a:r>
            <a:r>
              <a:rPr lang="en"/>
              <a:t>technologies</a:t>
            </a:r>
            <a:endParaRPr/>
          </a:p>
          <a:p>
            <a:pPr indent="-311150" lvl="0" marL="457200" rtl="0" algn="just">
              <a:spcBef>
                <a:spcPts val="0"/>
              </a:spcBef>
              <a:spcAft>
                <a:spcPts val="0"/>
              </a:spcAft>
              <a:buSzPts val="1300"/>
              <a:buChar char="-"/>
            </a:pPr>
            <a:r>
              <a:rPr lang="en"/>
              <a:t>Initially team members had different ideas to work on, after a weekly standup call we have decided to gather more information and get more insights about our ideas. Discussed/identified roadblocks in our ideas, and finalized project (SRI).</a:t>
            </a:r>
            <a:endParaRPr/>
          </a:p>
          <a:p>
            <a:pPr indent="-311150" lvl="0" marL="457200" rtl="0" algn="just">
              <a:spcBef>
                <a:spcPts val="0"/>
              </a:spcBef>
              <a:spcAft>
                <a:spcPts val="0"/>
              </a:spcAft>
              <a:buSzPts val="1300"/>
              <a:buChar char="-"/>
            </a:pPr>
            <a:r>
              <a:rPr lang="en"/>
              <a:t>Once the SRI project was finalized by team, we identified highest priority items to work on and put measurable goals on those items so they can be completed on time and it was done using Jira.                                                            </a:t>
            </a:r>
            <a:endParaRPr/>
          </a:p>
        </p:txBody>
      </p:sp>
      <p:pic>
        <p:nvPicPr>
          <p:cNvPr id="223" name="Google Shape;223;p25"/>
          <p:cNvPicPr preferRelativeResize="0"/>
          <p:nvPr/>
        </p:nvPicPr>
        <p:blipFill>
          <a:blip r:embed="rId3">
            <a:alphaModFix amt="9000"/>
          </a:blip>
          <a:stretch>
            <a:fillRect/>
          </a:stretch>
        </p:blipFill>
        <p:spPr>
          <a:xfrm>
            <a:off x="357825" y="1489725"/>
            <a:ext cx="2372765" cy="23727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MVP vs Scale App</a:t>
            </a:r>
            <a:endParaRPr b="1"/>
          </a:p>
        </p:txBody>
      </p:sp>
      <p:sp>
        <p:nvSpPr>
          <p:cNvPr id="229" name="Google Shape;229;p26"/>
          <p:cNvSpPr txBox="1"/>
          <p:nvPr>
            <p:ph idx="1" type="body"/>
          </p:nvPr>
        </p:nvSpPr>
        <p:spPr>
          <a:xfrm>
            <a:off x="1297500" y="1567550"/>
            <a:ext cx="3924900" cy="278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MVP-Free service with stock price and ranking of SRC</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Scale - Free service with login feature, Machine Learning predictive modeling of user profile based on survey of specific sectors they want to invest in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2552000" y="267325"/>
            <a:ext cx="4140000" cy="51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Github Wiki </a:t>
            </a:r>
            <a:endParaRPr b="1"/>
          </a:p>
        </p:txBody>
      </p:sp>
      <p:pic>
        <p:nvPicPr>
          <p:cNvPr id="235" name="Google Shape;235;p27"/>
          <p:cNvPicPr preferRelativeResize="0"/>
          <p:nvPr/>
        </p:nvPicPr>
        <p:blipFill rotWithShape="1">
          <a:blip r:embed="rId3">
            <a:alphaModFix/>
          </a:blip>
          <a:srcRect b="6942" l="1500" r="10749" t="0"/>
          <a:stretch/>
        </p:blipFill>
        <p:spPr>
          <a:xfrm>
            <a:off x="450350" y="869725"/>
            <a:ext cx="8425923" cy="4171076"/>
          </a:xfrm>
          <a:prstGeom prst="rect">
            <a:avLst/>
          </a:prstGeom>
          <a:noFill/>
          <a:ln>
            <a:noFill/>
          </a:ln>
        </p:spPr>
      </p:pic>
      <p:sp>
        <p:nvSpPr>
          <p:cNvPr id="236" name="Google Shape;236;p27"/>
          <p:cNvSpPr txBox="1"/>
          <p:nvPr/>
        </p:nvSpPr>
        <p:spPr>
          <a:xfrm>
            <a:off x="6692075" y="216925"/>
            <a:ext cx="210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https://sp22team1.atlassian.net/jira/software/projects/SRIW/boards/1/roadmap?assignee=622045174160640069c6bea6%2Cunassigned&amp;timeline=MONTHS</a:t>
            </a:r>
            <a:endParaRPr sz="7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2143350" y="812500"/>
            <a:ext cx="4857300" cy="361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Project Description</a:t>
            </a:r>
            <a:endParaRPr b="1"/>
          </a:p>
        </p:txBody>
      </p:sp>
      <p:sp>
        <p:nvSpPr>
          <p:cNvPr id="142" name="Google Shape;142;p14"/>
          <p:cNvSpPr txBox="1"/>
          <p:nvPr>
            <p:ph idx="1" type="body"/>
          </p:nvPr>
        </p:nvSpPr>
        <p:spPr>
          <a:xfrm>
            <a:off x="1106125" y="1382650"/>
            <a:ext cx="3942600" cy="3215700"/>
          </a:xfrm>
          <a:prstGeom prst="rect">
            <a:avLst/>
          </a:prstGeom>
        </p:spPr>
        <p:txBody>
          <a:bodyPr anchorCtr="0" anchor="t" bIns="91425" lIns="91425" spcFirstLastPara="1" rIns="91425" wrap="square" tIns="91425">
            <a:normAutofit fontScale="85000" lnSpcReduction="10000"/>
          </a:bodyPr>
          <a:lstStyle/>
          <a:p>
            <a:pPr indent="0" lvl="0" marL="457200" rtl="0" algn="just">
              <a:spcBef>
                <a:spcPts val="0"/>
              </a:spcBef>
              <a:spcAft>
                <a:spcPts val="0"/>
              </a:spcAft>
              <a:buNone/>
            </a:pPr>
            <a:r>
              <a:rPr lang="en" sz="1500"/>
              <a:t>We are providing </a:t>
            </a:r>
            <a:r>
              <a:rPr lang="en" sz="1500"/>
              <a:t>millennial and Gen Z ‘S</a:t>
            </a:r>
            <a:r>
              <a:rPr lang="en" sz="1500"/>
              <a:t>ocially Responsible Investors’ (SRI) a free tool to review current companies stock price in comparison to the respective company's overall Socially Responsible' ratings. </a:t>
            </a:r>
            <a:endParaRPr sz="1500"/>
          </a:p>
          <a:p>
            <a:pPr indent="0" lvl="0" marL="457200" rtl="0" algn="just">
              <a:spcBef>
                <a:spcPts val="1200"/>
              </a:spcBef>
              <a:spcAft>
                <a:spcPts val="0"/>
              </a:spcAft>
              <a:buNone/>
            </a:pPr>
            <a:r>
              <a:rPr lang="en" sz="1500"/>
              <a:t>This free tool will provide the social </a:t>
            </a:r>
            <a:r>
              <a:rPr lang="en" sz="1500"/>
              <a:t>responsibility</a:t>
            </a:r>
            <a:r>
              <a:rPr lang="en" sz="1500"/>
              <a:t> rating of the company along with most recent available articles written about the company as part of </a:t>
            </a:r>
            <a:r>
              <a:rPr lang="en" sz="1500"/>
              <a:t>diligence</a:t>
            </a:r>
            <a:r>
              <a:rPr lang="en" sz="1500"/>
              <a:t> when researching. </a:t>
            </a:r>
            <a:endParaRPr sz="1500"/>
          </a:p>
          <a:p>
            <a:pPr indent="0" lvl="0" marL="457200" rtl="0" algn="just">
              <a:spcBef>
                <a:spcPts val="1200"/>
              </a:spcBef>
              <a:spcAft>
                <a:spcPts val="1200"/>
              </a:spcAft>
              <a:buNone/>
            </a:pPr>
            <a:r>
              <a:rPr lang="en" sz="1500"/>
              <a:t>The site will also partner with third platforms to allow SCIs to create a account and beginning investing in the company of their choice. </a:t>
            </a:r>
            <a:endParaRPr/>
          </a:p>
        </p:txBody>
      </p:sp>
      <p:pic>
        <p:nvPicPr>
          <p:cNvPr id="143" name="Google Shape;143;p14"/>
          <p:cNvPicPr preferRelativeResize="0"/>
          <p:nvPr/>
        </p:nvPicPr>
        <p:blipFill>
          <a:blip r:embed="rId3">
            <a:alphaModFix/>
          </a:blip>
          <a:stretch>
            <a:fillRect/>
          </a:stretch>
        </p:blipFill>
        <p:spPr>
          <a:xfrm>
            <a:off x="5309400" y="1445875"/>
            <a:ext cx="3376325" cy="282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Persona : End User Persona</a:t>
            </a:r>
            <a:endParaRPr b="1"/>
          </a:p>
        </p:txBody>
      </p:sp>
      <p:sp>
        <p:nvSpPr>
          <p:cNvPr id="149" name="Google Shape;149;p15"/>
          <p:cNvSpPr txBox="1"/>
          <p:nvPr>
            <p:ph idx="1" type="body"/>
          </p:nvPr>
        </p:nvSpPr>
        <p:spPr>
          <a:xfrm>
            <a:off x="702300" y="1460250"/>
            <a:ext cx="3869700" cy="2789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t>Donna, a recent college graduate sees the value of investing her hard earned money but she is new to the space. Donna is very conscious when it comes to investing in </a:t>
            </a:r>
            <a:r>
              <a:rPr lang="en" sz="1400"/>
              <a:t>companies that are known for conducting </a:t>
            </a:r>
            <a:r>
              <a:rPr lang="en" sz="1400"/>
              <a:t>unethical practices.  </a:t>
            </a:r>
            <a:endParaRPr sz="1400"/>
          </a:p>
          <a:p>
            <a:pPr indent="0" lvl="0" marL="0" rtl="0" algn="just">
              <a:spcBef>
                <a:spcPts val="1200"/>
              </a:spcBef>
              <a:spcAft>
                <a:spcPts val="1200"/>
              </a:spcAft>
              <a:buNone/>
            </a:pPr>
            <a:r>
              <a:rPr lang="en" sz="1400"/>
              <a:t>With</a:t>
            </a:r>
            <a:r>
              <a:rPr lang="en" sz="1400"/>
              <a:t> a low risk tolerance for unethical companies,  she is looking for a reliable platform which will give her enough insight to make good investments as a socially conscious investor with no strings attached. </a:t>
            </a:r>
            <a:endParaRPr sz="1400"/>
          </a:p>
        </p:txBody>
      </p:sp>
      <p:pic>
        <p:nvPicPr>
          <p:cNvPr id="150" name="Google Shape;150;p15"/>
          <p:cNvPicPr preferRelativeResize="0"/>
          <p:nvPr/>
        </p:nvPicPr>
        <p:blipFill>
          <a:blip r:embed="rId3">
            <a:alphaModFix/>
          </a:blip>
          <a:stretch>
            <a:fillRect/>
          </a:stretch>
        </p:blipFill>
        <p:spPr>
          <a:xfrm>
            <a:off x="4679625" y="1531350"/>
            <a:ext cx="4183662" cy="278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Persona : </a:t>
            </a:r>
            <a:r>
              <a:rPr b="1" lang="en"/>
              <a:t>Influencer Persona</a:t>
            </a:r>
            <a:endParaRPr b="1"/>
          </a:p>
        </p:txBody>
      </p:sp>
      <p:sp>
        <p:nvSpPr>
          <p:cNvPr id="156" name="Google Shape;156;p16"/>
          <p:cNvSpPr txBox="1"/>
          <p:nvPr>
            <p:ph idx="1" type="body"/>
          </p:nvPr>
        </p:nvSpPr>
        <p:spPr>
          <a:xfrm>
            <a:off x="5082050" y="1460250"/>
            <a:ext cx="3443100" cy="2911200"/>
          </a:xfrm>
          <a:prstGeom prst="rect">
            <a:avLst/>
          </a:prstGeom>
        </p:spPr>
        <p:txBody>
          <a:bodyPr anchorCtr="0" anchor="t" bIns="91425" lIns="91425" spcFirstLastPara="1" rIns="91425" wrap="square" tIns="91425">
            <a:normAutofit fontScale="92500"/>
          </a:bodyPr>
          <a:lstStyle/>
          <a:p>
            <a:pPr indent="0" lvl="0" marL="0" rtl="0" algn="just">
              <a:spcBef>
                <a:spcPts val="0"/>
              </a:spcBef>
              <a:spcAft>
                <a:spcPts val="0"/>
              </a:spcAft>
              <a:buNone/>
            </a:pPr>
            <a:r>
              <a:rPr lang="en"/>
              <a:t>Michael is a famous wealthy long term investors that does public speaking from time to time and encourages his audience to do more </a:t>
            </a:r>
            <a:r>
              <a:rPr lang="en"/>
              <a:t>diligence</a:t>
            </a:r>
            <a:r>
              <a:rPr lang="en"/>
              <a:t> about the companies they are investing in. </a:t>
            </a:r>
            <a:endParaRPr/>
          </a:p>
          <a:p>
            <a:pPr indent="0" lvl="0" marL="0" rtl="0" algn="just">
              <a:spcBef>
                <a:spcPts val="1200"/>
              </a:spcBef>
              <a:spcAft>
                <a:spcPts val="0"/>
              </a:spcAft>
              <a:buNone/>
            </a:pPr>
            <a:r>
              <a:rPr lang="en"/>
              <a:t>During speaking engagements, he often suggests easy tools that can help new investors get more insight about conscious investing. Michael often suggests SRI Website to his audience as a great opens </a:t>
            </a:r>
            <a:r>
              <a:rPr lang="en"/>
              <a:t>source</a:t>
            </a:r>
            <a:r>
              <a:rPr lang="en"/>
              <a:t> free tool. He also uses SRI for quick research as well. </a:t>
            </a:r>
            <a:endParaRPr/>
          </a:p>
          <a:p>
            <a:pPr indent="0" lvl="0" marL="0" rtl="0" algn="l">
              <a:spcBef>
                <a:spcPts val="1200"/>
              </a:spcBef>
              <a:spcAft>
                <a:spcPts val="1200"/>
              </a:spcAft>
              <a:buNone/>
            </a:pPr>
            <a:r>
              <a:t/>
            </a:r>
            <a:endParaRPr/>
          </a:p>
        </p:txBody>
      </p:sp>
      <p:pic>
        <p:nvPicPr>
          <p:cNvPr id="157" name="Google Shape;157;p16"/>
          <p:cNvPicPr preferRelativeResize="0"/>
          <p:nvPr/>
        </p:nvPicPr>
        <p:blipFill>
          <a:blip r:embed="rId3">
            <a:alphaModFix/>
          </a:blip>
          <a:stretch>
            <a:fillRect/>
          </a:stretch>
        </p:blipFill>
        <p:spPr>
          <a:xfrm>
            <a:off x="152400" y="1460250"/>
            <a:ext cx="4800950" cy="32046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Persona : </a:t>
            </a:r>
            <a:r>
              <a:rPr b="1" lang="en"/>
              <a:t>Positioning Persona</a:t>
            </a:r>
            <a:endParaRPr b="1"/>
          </a:p>
        </p:txBody>
      </p:sp>
      <p:sp>
        <p:nvSpPr>
          <p:cNvPr id="163" name="Google Shape;163;p17"/>
          <p:cNvSpPr txBox="1"/>
          <p:nvPr>
            <p:ph idx="1" type="body"/>
          </p:nvPr>
        </p:nvSpPr>
        <p:spPr>
          <a:xfrm>
            <a:off x="1297500" y="1578425"/>
            <a:ext cx="7038900" cy="8550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Other</a:t>
            </a:r>
            <a:r>
              <a:rPr lang="en"/>
              <a:t> investor website currently provide paid services like(yahoo </a:t>
            </a:r>
            <a:r>
              <a:rPr lang="en"/>
              <a:t>finance</a:t>
            </a:r>
            <a:r>
              <a:rPr lang="en"/>
              <a:t>, fidelity, or IBKR) to obtain market </a:t>
            </a:r>
            <a:r>
              <a:rPr lang="en"/>
              <a:t>glimpse</a:t>
            </a:r>
            <a:r>
              <a:rPr lang="en"/>
              <a:t> to align his investments and he is looking for a platform which will provide all the financial and fundamental details about the company for free.</a:t>
            </a:r>
            <a:endParaRPr/>
          </a:p>
        </p:txBody>
      </p:sp>
      <p:pic>
        <p:nvPicPr>
          <p:cNvPr id="164" name="Google Shape;164;p17"/>
          <p:cNvPicPr preferRelativeResize="0"/>
          <p:nvPr/>
        </p:nvPicPr>
        <p:blipFill rotWithShape="1">
          <a:blip r:embed="rId3">
            <a:alphaModFix/>
          </a:blip>
          <a:srcRect b="34065" l="16545" r="16685" t="24648"/>
          <a:stretch/>
        </p:blipFill>
        <p:spPr>
          <a:xfrm>
            <a:off x="1996300" y="2480900"/>
            <a:ext cx="5151399" cy="2077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Persona : Anti-persona</a:t>
            </a:r>
            <a:endParaRPr b="1"/>
          </a:p>
        </p:txBody>
      </p:sp>
      <p:sp>
        <p:nvSpPr>
          <p:cNvPr id="170" name="Google Shape;170;p18"/>
          <p:cNvSpPr txBox="1"/>
          <p:nvPr>
            <p:ph idx="1" type="body"/>
          </p:nvPr>
        </p:nvSpPr>
        <p:spPr>
          <a:xfrm>
            <a:off x="4171700" y="1527175"/>
            <a:ext cx="4061100" cy="222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Bob is a hardcore capitalist that doesn't believe companies should be monitored based on ethics.</a:t>
            </a:r>
            <a:endParaRPr/>
          </a:p>
          <a:p>
            <a:pPr indent="0" lvl="0" marL="0" rtl="0" algn="just">
              <a:spcBef>
                <a:spcPts val="1200"/>
              </a:spcBef>
              <a:spcAft>
                <a:spcPts val="1200"/>
              </a:spcAft>
              <a:buNone/>
            </a:pPr>
            <a:r>
              <a:rPr lang="en"/>
              <a:t>He believes companies that drive value to the bottom line are the ultimate indicator for investing; regardless if the company doesn't have the best public opinion.</a:t>
            </a:r>
            <a:endParaRPr/>
          </a:p>
        </p:txBody>
      </p:sp>
      <p:pic>
        <p:nvPicPr>
          <p:cNvPr id="171" name="Google Shape;171;p18"/>
          <p:cNvPicPr preferRelativeResize="0"/>
          <p:nvPr/>
        </p:nvPicPr>
        <p:blipFill>
          <a:blip r:embed="rId3">
            <a:alphaModFix/>
          </a:blip>
          <a:stretch>
            <a:fillRect/>
          </a:stretch>
        </p:blipFill>
        <p:spPr>
          <a:xfrm>
            <a:off x="665950" y="1527175"/>
            <a:ext cx="3268701" cy="326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Customer Journey Map</a:t>
            </a:r>
            <a:endParaRPr b="1"/>
          </a:p>
        </p:txBody>
      </p:sp>
      <p:sp>
        <p:nvSpPr>
          <p:cNvPr id="177" name="Google Shape;177;p19"/>
          <p:cNvSpPr txBox="1"/>
          <p:nvPr>
            <p:ph idx="1" type="body"/>
          </p:nvPr>
        </p:nvSpPr>
        <p:spPr>
          <a:xfrm>
            <a:off x="5422825" y="1641550"/>
            <a:ext cx="3181200" cy="2617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i="1" lang="en"/>
              <a:t>Definition: </a:t>
            </a:r>
            <a:endParaRPr b="1" i="1"/>
          </a:p>
          <a:p>
            <a:pPr indent="0" lvl="0" marL="457200" rtl="0" algn="l">
              <a:spcBef>
                <a:spcPts val="1200"/>
              </a:spcBef>
              <a:spcAft>
                <a:spcPts val="0"/>
              </a:spcAft>
              <a:buNone/>
            </a:pPr>
            <a:r>
              <a:rPr i="1" lang="en"/>
              <a:t>A customer journey map is a visual representation of a customer’s experience with your brand. These visuals tell a story about how a customer moves through each phase of interaction and experiences each phase.</a:t>
            </a:r>
            <a:endParaRPr i="1"/>
          </a:p>
          <a:p>
            <a:pPr indent="0" lvl="0" marL="0" rtl="0" algn="l">
              <a:spcBef>
                <a:spcPts val="1200"/>
              </a:spcBef>
              <a:spcAft>
                <a:spcPts val="1200"/>
              </a:spcAft>
              <a:buNone/>
            </a:pPr>
            <a:r>
              <a:t/>
            </a:r>
            <a:endParaRPr i="1"/>
          </a:p>
        </p:txBody>
      </p:sp>
      <p:pic>
        <p:nvPicPr>
          <p:cNvPr id="178" name="Google Shape;178;p19"/>
          <p:cNvPicPr preferRelativeResize="0"/>
          <p:nvPr/>
        </p:nvPicPr>
        <p:blipFill rotWithShape="1">
          <a:blip r:embed="rId3">
            <a:alphaModFix/>
          </a:blip>
          <a:srcRect b="5414" l="-3177" r="0" t="-1930"/>
          <a:stretch/>
        </p:blipFill>
        <p:spPr>
          <a:xfrm>
            <a:off x="430800" y="1390550"/>
            <a:ext cx="4801999" cy="307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466150" y="4566725"/>
            <a:ext cx="7900800" cy="41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700">
                <a:solidFill>
                  <a:schemeClr val="lt1"/>
                </a:solidFill>
                <a:latin typeface="Lato"/>
                <a:ea typeface="Lato"/>
                <a:cs typeface="Lato"/>
                <a:sym typeface="Lato"/>
              </a:rPr>
              <a:t> * An investor site is supposed to provide the most accurate data about the company that an investor is looking forward to invest in, how well the company is doing in the current market and provide information on financial performance.</a:t>
            </a:r>
            <a:endParaRPr sz="800">
              <a:solidFill>
                <a:schemeClr val="lt1"/>
              </a:solidFill>
              <a:latin typeface="Lato"/>
              <a:ea typeface="Lato"/>
              <a:cs typeface="Lato"/>
              <a:sym typeface="Lato"/>
            </a:endParaRPr>
          </a:p>
        </p:txBody>
      </p:sp>
      <p:sp>
        <p:nvSpPr>
          <p:cNvPr id="184" name="Google Shape;184;p20"/>
          <p:cNvSpPr txBox="1"/>
          <p:nvPr>
            <p:ph idx="4294967295" type="title"/>
          </p:nvPr>
        </p:nvSpPr>
        <p:spPr>
          <a:xfrm>
            <a:off x="1328050" y="292150"/>
            <a:ext cx="7038900" cy="60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Customer Journey Map</a:t>
            </a:r>
            <a:endParaRPr b="1"/>
          </a:p>
        </p:txBody>
      </p:sp>
      <p:pic>
        <p:nvPicPr>
          <p:cNvPr id="185" name="Google Shape;185;p20"/>
          <p:cNvPicPr preferRelativeResize="0"/>
          <p:nvPr/>
        </p:nvPicPr>
        <p:blipFill>
          <a:blip r:embed="rId3">
            <a:alphaModFix/>
          </a:blip>
          <a:stretch>
            <a:fillRect/>
          </a:stretch>
        </p:blipFill>
        <p:spPr>
          <a:xfrm>
            <a:off x="1095000" y="799000"/>
            <a:ext cx="6665099" cy="376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1"/>
          <p:cNvPicPr preferRelativeResize="0"/>
          <p:nvPr/>
        </p:nvPicPr>
        <p:blipFill>
          <a:blip r:embed="rId3">
            <a:alphaModFix/>
          </a:blip>
          <a:stretch>
            <a:fillRect/>
          </a:stretch>
        </p:blipFill>
        <p:spPr>
          <a:xfrm>
            <a:off x="389962" y="1354175"/>
            <a:ext cx="8364074" cy="2644125"/>
          </a:xfrm>
          <a:prstGeom prst="rect">
            <a:avLst/>
          </a:prstGeom>
          <a:noFill/>
          <a:ln>
            <a:noFill/>
          </a:ln>
        </p:spPr>
      </p:pic>
      <p:sp>
        <p:nvSpPr>
          <p:cNvPr id="191" name="Google Shape;191;p21"/>
          <p:cNvSpPr txBox="1"/>
          <p:nvPr>
            <p:ph idx="4294967295" type="title"/>
          </p:nvPr>
        </p:nvSpPr>
        <p:spPr>
          <a:xfrm>
            <a:off x="1249025" y="489675"/>
            <a:ext cx="7038900" cy="60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Competition Analysis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