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gG1sdR2Y4Gyfpp0BL+j5R55BMr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A1D148-4667-4090-B1E5-802416A7391E}">
  <a:tblStyle styleId="{EAA1D148-4667-4090-B1E5-802416A7391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2caa373a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2caa373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2caa373ab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2caa373a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2caa373ab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2caa373a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 name="Google Shape;17;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1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1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2"/>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3"/>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3"/>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1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1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1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17"/>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9"/>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9"/>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8"/>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121863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txBox="1">
            <a:spLocks noGrp="1"/>
          </p:cNvSpPr>
          <p:nvPr>
            <p:ph type="title"/>
          </p:nvPr>
        </p:nvSpPr>
        <p:spPr>
          <a:xfrm>
            <a:off x="492370" y="605896"/>
            <a:ext cx="3084844" cy="5646208"/>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3600"/>
              <a:buFont typeface="Calibri"/>
              <a:buNone/>
            </a:pPr>
            <a:r>
              <a:rPr lang="en-US" sz="3600">
                <a:solidFill>
                  <a:srgbClr val="FFFFFF"/>
                </a:solidFill>
              </a:rPr>
              <a:t>Optimization of Warehouse Process Management</a:t>
            </a:r>
            <a:endParaRPr sz="3600">
              <a:solidFill>
                <a:srgbClr val="FFFFFF"/>
              </a:solidFill>
            </a:endParaRPr>
          </a:p>
        </p:txBody>
      </p:sp>
      <p:sp>
        <p:nvSpPr>
          <p:cNvPr id="104" name="Google Shape;104;p1"/>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a:spLocks noGrp="1"/>
          </p:cNvSpPr>
          <p:nvPr>
            <p:ph type="body" idx="1"/>
          </p:nvPr>
        </p:nvSpPr>
        <p:spPr>
          <a:xfrm>
            <a:off x="4742016" y="605896"/>
            <a:ext cx="6413663" cy="5646208"/>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SzPts val="2000"/>
              <a:buNone/>
            </a:pPr>
            <a:r>
              <a:rPr lang="en-US" dirty="0"/>
              <a:t>Guided By : Prof. Henry Wong</a:t>
            </a:r>
            <a:endParaRPr dirty="0"/>
          </a:p>
          <a:p>
            <a:pPr marL="0" lvl="0" indent="0" algn="l" rtl="0">
              <a:lnSpc>
                <a:spcPct val="90000"/>
              </a:lnSpc>
              <a:spcBef>
                <a:spcPts val="1400"/>
              </a:spcBef>
              <a:spcAft>
                <a:spcPts val="0"/>
              </a:spcAft>
              <a:buSzPts val="2000"/>
              <a:buNone/>
            </a:pPr>
            <a:endParaRPr dirty="0"/>
          </a:p>
          <a:p>
            <a:pPr marL="0" lvl="0" indent="0" algn="l" rtl="0">
              <a:lnSpc>
                <a:spcPct val="90000"/>
              </a:lnSpc>
              <a:spcBef>
                <a:spcPts val="1400"/>
              </a:spcBef>
              <a:spcAft>
                <a:spcPts val="0"/>
              </a:spcAft>
              <a:buSzPts val="2000"/>
              <a:buNone/>
            </a:pPr>
            <a:endParaRPr dirty="0"/>
          </a:p>
          <a:p>
            <a:pPr marL="0" lvl="0" indent="0" algn="l" rtl="0">
              <a:lnSpc>
                <a:spcPct val="90000"/>
              </a:lnSpc>
              <a:spcBef>
                <a:spcPts val="1400"/>
              </a:spcBef>
              <a:spcAft>
                <a:spcPts val="0"/>
              </a:spcAft>
              <a:buSzPts val="2000"/>
              <a:buNone/>
            </a:pPr>
            <a:endParaRPr dirty="0"/>
          </a:p>
          <a:p>
            <a:pPr marL="0" lvl="0" indent="0" algn="l" rtl="0">
              <a:lnSpc>
                <a:spcPct val="90000"/>
              </a:lnSpc>
              <a:spcBef>
                <a:spcPts val="1400"/>
              </a:spcBef>
              <a:spcAft>
                <a:spcPts val="0"/>
              </a:spcAft>
              <a:buSzPts val="2000"/>
              <a:buNone/>
            </a:pPr>
            <a:r>
              <a:rPr lang="en-US" dirty="0"/>
              <a:t>Team Members:</a:t>
            </a:r>
            <a:endParaRPr dirty="0"/>
          </a:p>
          <a:p>
            <a:pPr marL="91440" lvl="0" indent="-127000" algn="l" rtl="0">
              <a:lnSpc>
                <a:spcPct val="90000"/>
              </a:lnSpc>
              <a:spcBef>
                <a:spcPts val="1400"/>
              </a:spcBef>
              <a:spcAft>
                <a:spcPts val="0"/>
              </a:spcAft>
              <a:buSzPts val="2000"/>
              <a:buChar char=" "/>
            </a:pPr>
            <a:r>
              <a:rPr lang="en-US" dirty="0"/>
              <a:t>Shashank Jadhav</a:t>
            </a:r>
            <a:endParaRPr dirty="0"/>
          </a:p>
          <a:p>
            <a:pPr marL="91440" lvl="0" indent="-127000" algn="l" rtl="0">
              <a:lnSpc>
                <a:spcPct val="90000"/>
              </a:lnSpc>
              <a:spcBef>
                <a:spcPts val="1400"/>
              </a:spcBef>
              <a:spcAft>
                <a:spcPts val="0"/>
              </a:spcAft>
              <a:buSzPts val="2000"/>
              <a:buChar char=" "/>
            </a:pPr>
            <a:r>
              <a:rPr lang="en-US" dirty="0"/>
              <a:t>Varsha Sri </a:t>
            </a:r>
            <a:r>
              <a:rPr lang="en-US" dirty="0" err="1"/>
              <a:t>Teegala</a:t>
            </a:r>
            <a:endParaRPr dirty="0"/>
          </a:p>
          <a:p>
            <a:pPr marL="91440" lvl="0" indent="-127000" algn="l" rtl="0">
              <a:lnSpc>
                <a:spcPct val="90000"/>
              </a:lnSpc>
              <a:spcBef>
                <a:spcPts val="1400"/>
              </a:spcBef>
              <a:spcAft>
                <a:spcPts val="0"/>
              </a:spcAft>
              <a:buSzPts val="2000"/>
              <a:buChar char=" "/>
            </a:pPr>
            <a:r>
              <a:rPr lang="en-US" dirty="0"/>
              <a:t>Chandana </a:t>
            </a:r>
            <a:r>
              <a:rPr lang="en-US" dirty="0" err="1"/>
              <a:t>Gunda</a:t>
            </a:r>
            <a:endParaRPr dirty="0"/>
          </a:p>
          <a:p>
            <a:pPr marL="91440" lvl="0" indent="-127000" algn="l" rtl="0">
              <a:lnSpc>
                <a:spcPct val="90000"/>
              </a:lnSpc>
              <a:spcBef>
                <a:spcPts val="1400"/>
              </a:spcBef>
              <a:spcAft>
                <a:spcPts val="0"/>
              </a:spcAft>
              <a:buSzPts val="2000"/>
              <a:buChar char=" "/>
            </a:pPr>
            <a:r>
              <a:rPr lang="en-US" dirty="0" err="1"/>
              <a:t>Keerthana</a:t>
            </a:r>
            <a:r>
              <a:rPr lang="en-US" dirty="0"/>
              <a:t> Potluri</a:t>
            </a:r>
            <a:endParaRPr dirty="0"/>
          </a:p>
          <a:p>
            <a:pPr marL="91440" lvl="0" indent="-127000" algn="l" rtl="0">
              <a:lnSpc>
                <a:spcPct val="90000"/>
              </a:lnSpc>
              <a:spcBef>
                <a:spcPts val="1400"/>
              </a:spcBef>
              <a:spcAft>
                <a:spcPts val="0"/>
              </a:spcAft>
              <a:buSzPts val="2000"/>
              <a:buChar char=" "/>
            </a:pPr>
            <a:r>
              <a:rPr lang="en-US" dirty="0" err="1"/>
              <a:t>Yerson</a:t>
            </a:r>
            <a:r>
              <a:rPr lang="en-US" dirty="0"/>
              <a:t> Nieto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D7BC-91FE-4321-A295-B5D8B1A7C56F}"/>
              </a:ext>
            </a:extLst>
          </p:cNvPr>
          <p:cNvSpPr>
            <a:spLocks noGrp="1"/>
          </p:cNvSpPr>
          <p:nvPr>
            <p:ph type="title"/>
          </p:nvPr>
        </p:nvSpPr>
        <p:spPr/>
        <p:txBody>
          <a:bodyPr/>
          <a:lstStyle/>
          <a:p>
            <a:r>
              <a:rPr lang="en-US" dirty="0"/>
              <a:t>Git-hub Link</a:t>
            </a:r>
            <a:endParaRPr lang="en-IN" dirty="0"/>
          </a:p>
        </p:txBody>
      </p:sp>
      <p:sp>
        <p:nvSpPr>
          <p:cNvPr id="3" name="Text Placeholder 2">
            <a:extLst>
              <a:ext uri="{FF2B5EF4-FFF2-40B4-BE49-F238E27FC236}">
                <a16:creationId xmlns:a16="http://schemas.microsoft.com/office/drawing/2014/main" id="{C71352B3-E02E-4520-A733-E475E9CB7F26}"/>
              </a:ext>
            </a:extLst>
          </p:cNvPr>
          <p:cNvSpPr>
            <a:spLocks noGrp="1"/>
          </p:cNvSpPr>
          <p:nvPr>
            <p:ph type="body" idx="1"/>
          </p:nvPr>
        </p:nvSpPr>
        <p:spPr/>
        <p:txBody>
          <a:bodyPr/>
          <a:lstStyle/>
          <a:p>
            <a:pPr marL="114300" indent="0">
              <a:buNone/>
            </a:pPr>
            <a:r>
              <a:rPr lang="en-IN" dirty="0"/>
              <a:t>https://github.com/Shashank-Jadhav-github/CS691-Team-6.git</a:t>
            </a:r>
          </a:p>
        </p:txBody>
      </p:sp>
    </p:spTree>
    <p:extLst>
      <p:ext uri="{BB962C8B-B14F-4D97-AF65-F5344CB8AC3E}">
        <p14:creationId xmlns:p14="http://schemas.microsoft.com/office/powerpoint/2010/main" val="275174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3516198" y="2687582"/>
            <a:ext cx="4364610" cy="1482836"/>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sz="6600" dirty="0"/>
              <a:t>Thank You </a:t>
            </a:r>
            <a:endParaRPr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
          <p:cNvSpPr/>
          <p:nvPr/>
        </p:nvSpPr>
        <p:spPr>
          <a:xfrm>
            <a:off x="0" y="-18854"/>
            <a:ext cx="12192000"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2"/>
          <p:cNvSpPr txBox="1">
            <a:spLocks noGrp="1"/>
          </p:cNvSpPr>
          <p:nvPr>
            <p:ph type="title"/>
          </p:nvPr>
        </p:nvSpPr>
        <p:spPr>
          <a:xfrm>
            <a:off x="8177212" y="634946"/>
            <a:ext cx="3372529" cy="505590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3F3F3F"/>
              </a:buClr>
              <a:buSzPts val="4800"/>
              <a:buFont typeface="Calibri"/>
              <a:buNone/>
            </a:pPr>
            <a:r>
              <a:rPr lang="en-US"/>
              <a:t>Introduction</a:t>
            </a:r>
            <a:endParaRPr/>
          </a:p>
        </p:txBody>
      </p:sp>
      <p:cxnSp>
        <p:nvCxnSpPr>
          <p:cNvPr id="112" name="Google Shape;112;p2"/>
          <p:cNvCxnSpPr/>
          <p:nvPr/>
        </p:nvCxnSpPr>
        <p:spPr>
          <a:xfrm>
            <a:off x="7856978" y="1791298"/>
            <a:ext cx="0" cy="2743200"/>
          </a:xfrm>
          <a:prstGeom prst="straightConnector1">
            <a:avLst/>
          </a:prstGeom>
          <a:noFill/>
          <a:ln w="9525" cap="flat" cmpd="sng">
            <a:solidFill>
              <a:srgbClr val="7F7F7F"/>
            </a:solidFill>
            <a:prstDash val="solid"/>
            <a:round/>
            <a:headEnd type="none" w="sm" len="sm"/>
            <a:tailEnd type="none" w="sm" len="sm"/>
          </a:ln>
        </p:spPr>
      </p:cxnSp>
      <p:sp>
        <p:nvSpPr>
          <p:cNvPr id="113" name="Google Shape;113;p2"/>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
          <p:cNvGrpSpPr/>
          <p:nvPr/>
        </p:nvGrpSpPr>
        <p:grpSpPr>
          <a:xfrm>
            <a:off x="633413" y="642229"/>
            <a:ext cx="6910387" cy="5046491"/>
            <a:chOff x="0" y="2466"/>
            <a:chExt cx="6910387" cy="5046491"/>
          </a:xfrm>
        </p:grpSpPr>
        <p:cxnSp>
          <p:nvCxnSpPr>
            <p:cNvPr id="116" name="Google Shape;116;p2"/>
            <p:cNvCxnSpPr/>
            <p:nvPr/>
          </p:nvCxnSpPr>
          <p:spPr>
            <a:xfrm>
              <a:off x="0" y="2466"/>
              <a:ext cx="6910387" cy="0"/>
            </a:xfrm>
            <a:prstGeom prst="straightConnector1">
              <a:avLst/>
            </a:prstGeom>
            <a:solidFill>
              <a:srgbClr val="BB582B"/>
            </a:solidFill>
            <a:ln w="15875" cap="flat" cmpd="sng">
              <a:solidFill>
                <a:srgbClr val="BB582B"/>
              </a:solidFill>
              <a:prstDash val="solid"/>
              <a:round/>
              <a:headEnd type="none" w="sm" len="sm"/>
              <a:tailEnd type="none" w="sm" len="sm"/>
            </a:ln>
          </p:spPr>
        </p:cxnSp>
        <p:sp>
          <p:nvSpPr>
            <p:cNvPr id="117" name="Google Shape;117;p2"/>
            <p:cNvSpPr/>
            <p:nvPr/>
          </p:nvSpPr>
          <p:spPr>
            <a:xfrm>
              <a:off x="0" y="2466"/>
              <a:ext cx="6910387" cy="8410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txBox="1"/>
            <p:nvPr/>
          </p:nvSpPr>
          <p:spPr>
            <a:xfrm>
              <a:off x="0" y="2466"/>
              <a:ext cx="6910387" cy="841081"/>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OPTIMIZATION OBJECTIVE OF WAREHOUSE PROCESSES AND OPERATIONS IS TO MAXIMIZE WAREHOUSE EFFICIENCY AND PRODUCTIVITY, BALANCING HUMAN AND TECHNICAL RESOURCES. THE WAREHOUSE DESIGN PROCESS IS USUALLY ANALYZED AND EVALUATED BY:</a:t>
              </a:r>
              <a:endParaRPr/>
            </a:p>
          </p:txBody>
        </p:sp>
        <p:cxnSp>
          <p:nvCxnSpPr>
            <p:cNvPr id="119" name="Google Shape;119;p2"/>
            <p:cNvCxnSpPr/>
            <p:nvPr/>
          </p:nvCxnSpPr>
          <p:spPr>
            <a:xfrm>
              <a:off x="0" y="843548"/>
              <a:ext cx="6910387" cy="0"/>
            </a:xfrm>
            <a:prstGeom prst="straightConnector1">
              <a:avLst/>
            </a:prstGeom>
            <a:solidFill>
              <a:schemeClr val="accent3"/>
            </a:solidFill>
            <a:ln w="15875" cap="flat" cmpd="sng">
              <a:solidFill>
                <a:schemeClr val="accent3"/>
              </a:solidFill>
              <a:prstDash val="solid"/>
              <a:round/>
              <a:headEnd type="none" w="sm" len="sm"/>
              <a:tailEnd type="none" w="sm" len="sm"/>
            </a:ln>
          </p:spPr>
        </p:cxnSp>
        <p:sp>
          <p:nvSpPr>
            <p:cNvPr id="120" name="Google Shape;120;p2"/>
            <p:cNvSpPr/>
            <p:nvPr/>
          </p:nvSpPr>
          <p:spPr>
            <a:xfrm>
              <a:off x="0" y="843548"/>
              <a:ext cx="6910387" cy="8410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0" y="843548"/>
              <a:ext cx="6910387" cy="841081"/>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•OPTIMAL WAREHOUSE LAYOUT ANALYSIS AND PREPARATION OF THE FUTURE UNDER THE SKU FLOWS, STORAGE AND PERFORMANCE CRITERIA.</a:t>
              </a:r>
              <a:endParaRPr/>
            </a:p>
          </p:txBody>
        </p:sp>
        <p:cxnSp>
          <p:nvCxnSpPr>
            <p:cNvPr id="122" name="Google Shape;122;p2"/>
            <p:cNvCxnSpPr/>
            <p:nvPr/>
          </p:nvCxnSpPr>
          <p:spPr>
            <a:xfrm>
              <a:off x="0" y="1684630"/>
              <a:ext cx="6910387" cy="0"/>
            </a:xfrm>
            <a:prstGeom prst="straightConnector1">
              <a:avLst/>
            </a:prstGeom>
            <a:solidFill>
              <a:srgbClr val="9B8355"/>
            </a:solidFill>
            <a:ln w="15875" cap="flat" cmpd="sng">
              <a:solidFill>
                <a:srgbClr val="9B8355"/>
              </a:solidFill>
              <a:prstDash val="solid"/>
              <a:round/>
              <a:headEnd type="none" w="sm" len="sm"/>
              <a:tailEnd type="none" w="sm" len="sm"/>
            </a:ln>
          </p:spPr>
        </p:cxnSp>
        <p:sp>
          <p:nvSpPr>
            <p:cNvPr id="123" name="Google Shape;123;p2"/>
            <p:cNvSpPr/>
            <p:nvPr/>
          </p:nvSpPr>
          <p:spPr>
            <a:xfrm>
              <a:off x="0" y="1684630"/>
              <a:ext cx="6910387" cy="8410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0" y="1684630"/>
              <a:ext cx="6910387" cy="841081"/>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•WAREHOUSE MANAGEMENT SYSTEM DESIGN (REQUIREMENTS FOR AN INFORMATION SYSTEM, DEFINING AUTOMATION AND MECHANIZATION LEVEL).</a:t>
              </a:r>
              <a:endParaRPr/>
            </a:p>
          </p:txBody>
        </p:sp>
        <p:cxnSp>
          <p:nvCxnSpPr>
            <p:cNvPr id="125" name="Google Shape;125;p2"/>
            <p:cNvCxnSpPr/>
            <p:nvPr/>
          </p:nvCxnSpPr>
          <p:spPr>
            <a:xfrm>
              <a:off x="0" y="2525712"/>
              <a:ext cx="6910387" cy="0"/>
            </a:xfrm>
            <a:prstGeom prst="straightConnector1">
              <a:avLst/>
            </a:prstGeom>
            <a:solidFill>
              <a:schemeClr val="accent5"/>
            </a:solidFill>
            <a:ln w="15875" cap="flat" cmpd="sng">
              <a:solidFill>
                <a:schemeClr val="accent5"/>
              </a:solidFill>
              <a:prstDash val="solid"/>
              <a:round/>
              <a:headEnd type="none" w="sm" len="sm"/>
              <a:tailEnd type="none" w="sm" len="sm"/>
            </a:ln>
          </p:spPr>
        </p:cxnSp>
        <p:sp>
          <p:nvSpPr>
            <p:cNvPr id="126" name="Google Shape;126;p2"/>
            <p:cNvSpPr/>
            <p:nvPr/>
          </p:nvSpPr>
          <p:spPr>
            <a:xfrm>
              <a:off x="0" y="2525712"/>
              <a:ext cx="6910387" cy="8410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0" y="2525712"/>
              <a:ext cx="6910387" cy="841081"/>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•STRATEGIC MAPPING OF GOODS STORAGE SYSTEM BY PREDEFINED CLASSES.</a:t>
              </a:r>
              <a:endParaRPr/>
            </a:p>
          </p:txBody>
        </p:sp>
        <p:cxnSp>
          <p:nvCxnSpPr>
            <p:cNvPr id="128" name="Google Shape;128;p2"/>
            <p:cNvCxnSpPr/>
            <p:nvPr/>
          </p:nvCxnSpPr>
          <p:spPr>
            <a:xfrm>
              <a:off x="0" y="3366794"/>
              <a:ext cx="6910387" cy="0"/>
            </a:xfrm>
            <a:prstGeom prst="straightConnector1">
              <a:avLst/>
            </a:prstGeom>
            <a:solidFill>
              <a:schemeClr val="accent6"/>
            </a:solidFill>
            <a:ln w="15875" cap="flat" cmpd="sng">
              <a:solidFill>
                <a:schemeClr val="accent6"/>
              </a:solidFill>
              <a:prstDash val="solid"/>
              <a:round/>
              <a:headEnd type="none" w="sm" len="sm"/>
              <a:tailEnd type="none" w="sm" len="sm"/>
            </a:ln>
          </p:spPr>
        </p:cxnSp>
        <p:sp>
          <p:nvSpPr>
            <p:cNvPr id="129" name="Google Shape;129;p2"/>
            <p:cNvSpPr/>
            <p:nvPr/>
          </p:nvSpPr>
          <p:spPr>
            <a:xfrm>
              <a:off x="0" y="3366794"/>
              <a:ext cx="6910387" cy="8410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0" y="3366794"/>
              <a:ext cx="6910387" cy="841081"/>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•OPTIMIZATION OF SHIPPING ROUTES.</a:t>
              </a:r>
              <a:endParaRPr/>
            </a:p>
          </p:txBody>
        </p:sp>
        <p:cxnSp>
          <p:nvCxnSpPr>
            <p:cNvPr id="131" name="Google Shape;131;p2"/>
            <p:cNvCxnSpPr/>
            <p:nvPr/>
          </p:nvCxnSpPr>
          <p:spPr>
            <a:xfrm>
              <a:off x="0" y="4207876"/>
              <a:ext cx="6910387" cy="0"/>
            </a:xfrm>
            <a:prstGeom prst="straightConnector1">
              <a:avLst/>
            </a:prstGeom>
            <a:solidFill>
              <a:srgbClr val="BB582B"/>
            </a:solidFill>
            <a:ln w="15875" cap="flat" cmpd="sng">
              <a:solidFill>
                <a:srgbClr val="BB582B"/>
              </a:solidFill>
              <a:prstDash val="solid"/>
              <a:round/>
              <a:headEnd type="none" w="sm" len="sm"/>
              <a:tailEnd type="none" w="sm" len="sm"/>
            </a:ln>
          </p:spPr>
        </p:cxnSp>
        <p:sp>
          <p:nvSpPr>
            <p:cNvPr id="132" name="Google Shape;132;p2"/>
            <p:cNvSpPr/>
            <p:nvPr/>
          </p:nvSpPr>
          <p:spPr>
            <a:xfrm>
              <a:off x="0" y="4207876"/>
              <a:ext cx="6910387" cy="8410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0" y="4207876"/>
              <a:ext cx="6910387" cy="841081"/>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•PREPARATION OF WAREHOUSE MANAGEMENT SYSTEM IMPLEMENTATION PLAN.</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3"/>
          <p:cNvSpPr/>
          <p:nvPr/>
        </p:nvSpPr>
        <p:spPr>
          <a:xfrm>
            <a:off x="0" y="0"/>
            <a:ext cx="121863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3"/>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txBox="1">
            <a:spLocks noGrp="1"/>
          </p:cNvSpPr>
          <p:nvPr>
            <p:ph type="title"/>
          </p:nvPr>
        </p:nvSpPr>
        <p:spPr>
          <a:xfrm>
            <a:off x="492370" y="605896"/>
            <a:ext cx="3084844" cy="5646208"/>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3600"/>
              <a:buFont typeface="Calibri"/>
              <a:buNone/>
            </a:pPr>
            <a:r>
              <a:rPr lang="en-US" sz="3600">
                <a:solidFill>
                  <a:srgbClr val="FFFFFF"/>
                </a:solidFill>
              </a:rPr>
              <a:t>Introduction</a:t>
            </a:r>
            <a:endParaRPr sz="3600">
              <a:solidFill>
                <a:srgbClr val="FFFFFF"/>
              </a:solidFill>
            </a:endParaRPr>
          </a:p>
        </p:txBody>
      </p:sp>
      <p:sp>
        <p:nvSpPr>
          <p:cNvPr id="141" name="Google Shape;141;p3"/>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txBox="1">
            <a:spLocks noGrp="1"/>
          </p:cNvSpPr>
          <p:nvPr>
            <p:ph type="body" idx="1"/>
          </p:nvPr>
        </p:nvSpPr>
        <p:spPr>
          <a:xfrm>
            <a:off x="4742016" y="605896"/>
            <a:ext cx="6413663" cy="5646208"/>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SzPts val="2000"/>
              <a:buNone/>
            </a:pPr>
            <a:r>
              <a:rPr lang="en-US"/>
              <a:t>The result of a project is a precise description of warehouse processes, flows, operations, job title submissions, etc. Correctly arranged warehouse processes allow our clients to achieve the desired performance, “save” on human resources, to achieve better business results:</a:t>
            </a:r>
            <a:endParaRPr/>
          </a:p>
          <a:p>
            <a:pPr marL="91440" lvl="0" indent="-127000" algn="l" rtl="0">
              <a:lnSpc>
                <a:spcPct val="90000"/>
              </a:lnSpc>
              <a:spcBef>
                <a:spcPts val="1400"/>
              </a:spcBef>
              <a:spcAft>
                <a:spcPts val="0"/>
              </a:spcAft>
              <a:buSzPts val="2000"/>
              <a:buChar char=" "/>
            </a:pPr>
            <a:r>
              <a:rPr lang="en-US"/>
              <a:t>1.labor resources reduce.</a:t>
            </a:r>
            <a:endParaRPr/>
          </a:p>
          <a:p>
            <a:pPr marL="91440" lvl="0" indent="-127000" algn="l" rtl="0">
              <a:lnSpc>
                <a:spcPct val="90000"/>
              </a:lnSpc>
              <a:spcBef>
                <a:spcPts val="1400"/>
              </a:spcBef>
              <a:spcAft>
                <a:spcPts val="0"/>
              </a:spcAft>
              <a:buSzPts val="2000"/>
              <a:buChar char=" "/>
            </a:pPr>
            <a:r>
              <a:rPr lang="en-US"/>
              <a:t>2.merchandise flows improve.</a:t>
            </a:r>
            <a:endParaRPr/>
          </a:p>
          <a:p>
            <a:pPr marL="91440" lvl="0" indent="-127000" algn="l" rtl="0">
              <a:lnSpc>
                <a:spcPct val="90000"/>
              </a:lnSpc>
              <a:spcBef>
                <a:spcPts val="1400"/>
              </a:spcBef>
              <a:spcAft>
                <a:spcPts val="0"/>
              </a:spcAft>
              <a:buSzPts val="2000"/>
              <a:buChar char=" "/>
            </a:pPr>
            <a:r>
              <a:rPr lang="en-US"/>
              <a:t>3.Improve storage system usage and layout.</a:t>
            </a:r>
            <a:endParaRPr/>
          </a:p>
          <a:p>
            <a:pPr marL="91440" lvl="0" indent="-127000" algn="l" rtl="0">
              <a:lnSpc>
                <a:spcPct val="90000"/>
              </a:lnSpc>
              <a:spcBef>
                <a:spcPts val="1400"/>
              </a:spcBef>
              <a:spcAft>
                <a:spcPts val="0"/>
              </a:spcAft>
              <a:buSzPts val="2000"/>
              <a:buChar char=" "/>
            </a:pPr>
            <a:r>
              <a:rPr lang="en-US"/>
              <a:t>4.Reduce stock (inventory level).</a:t>
            </a:r>
            <a:endParaRPr/>
          </a:p>
          <a:p>
            <a:pPr marL="91440" lvl="0" indent="-127000" algn="l" rtl="0">
              <a:lnSpc>
                <a:spcPct val="90000"/>
              </a:lnSpc>
              <a:spcBef>
                <a:spcPts val="1400"/>
              </a:spcBef>
              <a:spcAft>
                <a:spcPts val="0"/>
              </a:spcAft>
              <a:buSzPts val="2000"/>
              <a:buChar char=" "/>
            </a:pPr>
            <a:r>
              <a:rPr lang="en-US"/>
              <a:t>5.Reduce critical time (for distribution orders).</a:t>
            </a:r>
            <a:endParaRPr/>
          </a:p>
          <a:p>
            <a:pPr marL="91440" lvl="0" indent="-127000" algn="l" rtl="0">
              <a:lnSpc>
                <a:spcPct val="90000"/>
              </a:lnSpc>
              <a:spcBef>
                <a:spcPts val="1400"/>
              </a:spcBef>
              <a:spcAft>
                <a:spcPts val="0"/>
              </a:spcAft>
              <a:buSzPts val="2000"/>
              <a:buChar char=" "/>
            </a:pPr>
            <a:r>
              <a:rPr lang="en-US"/>
              <a:t>6.Improve service level.</a:t>
            </a:r>
            <a:endParaRPr/>
          </a:p>
          <a:p>
            <a:pPr marL="91440" lvl="0" indent="-127000" algn="l" rtl="0">
              <a:lnSpc>
                <a:spcPct val="90000"/>
              </a:lnSpc>
              <a:spcBef>
                <a:spcPts val="1400"/>
              </a:spcBef>
              <a:spcAft>
                <a:spcPts val="0"/>
              </a:spcAft>
              <a:buSzPts val="2000"/>
              <a:buChar char=" "/>
            </a:pPr>
            <a:r>
              <a:rPr lang="en-US"/>
              <a:t>7.Increase warehouse productivity.</a:t>
            </a:r>
            <a:endParaRPr/>
          </a:p>
          <a:p>
            <a:pPr marL="91440" lvl="0" indent="-127000" algn="l" rtl="0">
              <a:lnSpc>
                <a:spcPct val="90000"/>
              </a:lnSpc>
              <a:spcBef>
                <a:spcPts val="1400"/>
              </a:spcBef>
              <a:spcAft>
                <a:spcPts val="0"/>
              </a:spcAft>
              <a:buSzPts val="2000"/>
              <a:buChar char=" "/>
            </a:pPr>
            <a:r>
              <a:rPr lang="en-US"/>
              <a:t>8.More efficient warehouse operations.</a:t>
            </a:r>
            <a:endParaRPr/>
          </a:p>
          <a:p>
            <a:pPr marL="91440" lvl="0" indent="-127000" algn="l" rtl="0">
              <a:lnSpc>
                <a:spcPct val="90000"/>
              </a:lnSpc>
              <a:spcBef>
                <a:spcPts val="1400"/>
              </a:spcBef>
              <a:spcAft>
                <a:spcPts val="0"/>
              </a:spcAft>
              <a:buSzPts val="2000"/>
              <a:buChar char=" "/>
            </a:pPr>
            <a:r>
              <a:rPr lang="en-US"/>
              <a:t>9.More efficient inventory management.</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4"/>
          <p:cNvSpPr/>
          <p:nvPr/>
        </p:nvSpPr>
        <p:spPr>
          <a:xfrm>
            <a:off x="0" y="0"/>
            <a:ext cx="12192000"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 name="Google Shape;148;p4"/>
          <p:cNvSpPr txBox="1">
            <a:spLocks noGrp="1"/>
          </p:cNvSpPr>
          <p:nvPr>
            <p:ph type="title"/>
          </p:nvPr>
        </p:nvSpPr>
        <p:spPr>
          <a:xfrm>
            <a:off x="6411685" y="634946"/>
            <a:ext cx="512717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Personas</a:t>
            </a:r>
            <a:endParaRPr/>
          </a:p>
        </p:txBody>
      </p:sp>
      <p:pic>
        <p:nvPicPr>
          <p:cNvPr id="149" name="Google Shape;149;p4" descr="Office worker"/>
          <p:cNvPicPr preferRelativeResize="0"/>
          <p:nvPr/>
        </p:nvPicPr>
        <p:blipFill rotWithShape="1">
          <a:blip r:embed="rId3">
            <a:alphaModFix/>
          </a:blip>
          <a:srcRect/>
          <a:stretch/>
        </p:blipFill>
        <p:spPr>
          <a:xfrm>
            <a:off x="745132" y="645106"/>
            <a:ext cx="5247747" cy="5247747"/>
          </a:xfrm>
          <a:prstGeom prst="rect">
            <a:avLst/>
          </a:prstGeom>
          <a:noFill/>
          <a:ln>
            <a:noFill/>
          </a:ln>
        </p:spPr>
      </p:pic>
      <p:cxnSp>
        <p:nvCxnSpPr>
          <p:cNvPr id="150" name="Google Shape;150;p4"/>
          <p:cNvCxnSpPr/>
          <p:nvPr/>
        </p:nvCxnSpPr>
        <p:spPr>
          <a:xfrm>
            <a:off x="6411684" y="2086188"/>
            <a:ext cx="4748808" cy="0"/>
          </a:xfrm>
          <a:prstGeom prst="straightConnector1">
            <a:avLst/>
          </a:prstGeom>
          <a:noFill/>
          <a:ln w="9525" cap="flat" cmpd="sng">
            <a:solidFill>
              <a:srgbClr val="7F7F7F">
                <a:alpha val="89803"/>
              </a:srgbClr>
            </a:solidFill>
            <a:prstDash val="solid"/>
            <a:round/>
            <a:headEnd type="none" w="sm" len="sm"/>
            <a:tailEnd type="none" w="sm" len="sm"/>
          </a:ln>
        </p:spPr>
      </p:cxnSp>
      <p:sp>
        <p:nvSpPr>
          <p:cNvPr id="151" name="Google Shape;151;p4"/>
          <p:cNvSpPr txBox="1">
            <a:spLocks noGrp="1"/>
          </p:cNvSpPr>
          <p:nvPr>
            <p:ph type="body" idx="1"/>
          </p:nvPr>
        </p:nvSpPr>
        <p:spPr>
          <a:xfrm>
            <a:off x="6411675" y="2198921"/>
            <a:ext cx="5127300" cy="23619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Optimization of Warehouse Process Management is always needed by </a:t>
            </a:r>
            <a:endParaRPr/>
          </a:p>
          <a:p>
            <a:pPr marL="91440" lvl="0" indent="-127000" algn="l" rtl="0">
              <a:lnSpc>
                <a:spcPct val="90000"/>
              </a:lnSpc>
              <a:spcBef>
                <a:spcPts val="1400"/>
              </a:spcBef>
              <a:spcAft>
                <a:spcPts val="0"/>
              </a:spcAft>
              <a:buSzPts val="2000"/>
              <a:buChar char=" "/>
            </a:pPr>
            <a:r>
              <a:rPr lang="en-US"/>
              <a:t>1. System Administrator</a:t>
            </a:r>
            <a:endParaRPr/>
          </a:p>
          <a:p>
            <a:pPr marL="91440" lvl="0" indent="-127000" algn="l" rtl="0">
              <a:lnSpc>
                <a:spcPct val="90000"/>
              </a:lnSpc>
              <a:spcBef>
                <a:spcPts val="1400"/>
              </a:spcBef>
              <a:spcAft>
                <a:spcPts val="0"/>
              </a:spcAft>
              <a:buSzPts val="2000"/>
              <a:buChar char=" "/>
            </a:pPr>
            <a:r>
              <a:rPr lang="en-US"/>
              <a:t>2. Warehouse Clerk</a:t>
            </a:r>
            <a:endParaRPr/>
          </a:p>
          <a:p>
            <a:pPr marL="91440" lvl="0" indent="-127000" algn="l" rtl="0">
              <a:lnSpc>
                <a:spcPct val="90000"/>
              </a:lnSpc>
              <a:spcBef>
                <a:spcPts val="1400"/>
              </a:spcBef>
              <a:spcAft>
                <a:spcPts val="0"/>
              </a:spcAft>
              <a:buSzPts val="2000"/>
              <a:buChar char=" "/>
            </a:pPr>
            <a:r>
              <a:rPr lang="en-US"/>
              <a:t>3. Product Owners</a:t>
            </a:r>
            <a:endParaRPr/>
          </a:p>
          <a:p>
            <a:pPr marL="91440" lvl="0" indent="0" algn="l" rtl="0">
              <a:lnSpc>
                <a:spcPct val="90000"/>
              </a:lnSpc>
              <a:spcBef>
                <a:spcPts val="1400"/>
              </a:spcBef>
              <a:spcAft>
                <a:spcPts val="0"/>
              </a:spcAft>
              <a:buNone/>
            </a:pPr>
            <a:endParaRPr/>
          </a:p>
        </p:txBody>
      </p:sp>
      <p:sp>
        <p:nvSpPr>
          <p:cNvPr id="152" name="Google Shape;152;p4"/>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g52caa373ab_0_0" descr="Office worker"/>
          <p:cNvPicPr preferRelativeResize="0"/>
          <p:nvPr/>
        </p:nvPicPr>
        <p:blipFill>
          <a:blip r:embed="rId3">
            <a:alphaModFix/>
          </a:blip>
          <a:stretch>
            <a:fillRect/>
          </a:stretch>
        </p:blipFill>
        <p:spPr>
          <a:xfrm>
            <a:off x="2548550" y="2664250"/>
            <a:ext cx="1771650" cy="1781175"/>
          </a:xfrm>
          <a:prstGeom prst="rect">
            <a:avLst/>
          </a:prstGeom>
          <a:noFill/>
          <a:ln>
            <a:noFill/>
          </a:ln>
        </p:spPr>
      </p:pic>
      <p:graphicFrame>
        <p:nvGraphicFramePr>
          <p:cNvPr id="159" name="Google Shape;159;g52caa373ab_0_0"/>
          <p:cNvGraphicFramePr/>
          <p:nvPr/>
        </p:nvGraphicFramePr>
        <p:xfrm>
          <a:off x="2401225" y="2064750"/>
          <a:ext cx="7389525" cy="3946250"/>
        </p:xfrm>
        <a:graphic>
          <a:graphicData uri="http://schemas.openxmlformats.org/drawingml/2006/table">
            <a:tbl>
              <a:tblPr>
                <a:noFill/>
                <a:tableStyleId>{EAA1D148-4667-4090-B1E5-802416A7391E}</a:tableStyleId>
              </a:tblPr>
              <a:tblGrid>
                <a:gridCol w="2463175">
                  <a:extLst>
                    <a:ext uri="{9D8B030D-6E8A-4147-A177-3AD203B41FA5}">
                      <a16:colId xmlns:a16="http://schemas.microsoft.com/office/drawing/2014/main" val="20000"/>
                    </a:ext>
                  </a:extLst>
                </a:gridCol>
                <a:gridCol w="2463175">
                  <a:extLst>
                    <a:ext uri="{9D8B030D-6E8A-4147-A177-3AD203B41FA5}">
                      <a16:colId xmlns:a16="http://schemas.microsoft.com/office/drawing/2014/main" val="20001"/>
                    </a:ext>
                  </a:extLst>
                </a:gridCol>
                <a:gridCol w="2463175">
                  <a:extLst>
                    <a:ext uri="{9D8B030D-6E8A-4147-A177-3AD203B41FA5}">
                      <a16:colId xmlns:a16="http://schemas.microsoft.com/office/drawing/2014/main" val="20002"/>
                    </a:ext>
                  </a:extLst>
                </a:gridCol>
              </a:tblGrid>
              <a:tr h="609800">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Picture &amp; Name</a:t>
                      </a:r>
                      <a:endParaRPr b="1">
                        <a:solidFill>
                          <a:srgbClr val="434343"/>
                        </a:solidFill>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Details</a:t>
                      </a:r>
                      <a:endParaRPr b="1">
                        <a:solidFill>
                          <a:srgbClr val="434343"/>
                        </a:solidFill>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Goals</a:t>
                      </a:r>
                      <a:endParaRPr b="1">
                        <a:solidFill>
                          <a:srgbClr val="434343"/>
                        </a:solidFill>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336450">
                <a:tc>
                  <a:txBody>
                    <a:bodyPr/>
                    <a:lstStyle/>
                    <a:p>
                      <a:pPr marL="0" lvl="0" indent="0" algn="l" rtl="0">
                        <a:spcBef>
                          <a:spcPts val="0"/>
                        </a:spcBef>
                        <a:spcAft>
                          <a:spcPts val="0"/>
                        </a:spcAft>
                        <a:buNone/>
                      </a:pPr>
                      <a:endParaRPr sz="1100" b="1"/>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Name: Joseph</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Age: 45</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Title: System Administrator</a:t>
                      </a:r>
                      <a:endParaRPr>
                        <a:latin typeface="Calibri"/>
                        <a:ea typeface="Calibri"/>
                        <a:cs typeface="Calibri"/>
                        <a:sym typeface="Calibri"/>
                      </a:endParaRPr>
                    </a:p>
                    <a:p>
                      <a:pPr marL="0" lvl="0" indent="0" algn="l" rtl="0">
                        <a:spcBef>
                          <a:spcPts val="0"/>
                        </a:spcBef>
                        <a:spcAft>
                          <a:spcPts val="0"/>
                        </a:spcAft>
                        <a:buNone/>
                      </a:pPr>
                      <a:endParaRPr sz="1100" b="1"/>
                    </a:p>
                  </a:txBody>
                  <a:tcPr marL="63500" marR="63500" marT="63500" marB="63500"/>
                </a:tc>
                <a:tc>
                  <a:txBody>
                    <a:bodyPr/>
                    <a:lstStyle/>
                    <a:p>
                      <a:pPr marL="0" lvl="0" indent="0" algn="l" rtl="0">
                        <a:spcBef>
                          <a:spcPts val="0"/>
                        </a:spcBef>
                        <a:spcAft>
                          <a:spcPts val="0"/>
                        </a:spcAft>
                        <a:buNone/>
                      </a:pPr>
                      <a:endParaRPr sz="1100" b="1"/>
                    </a:p>
                    <a:p>
                      <a:pPr marL="0" lvl="0" indent="0" algn="l" rtl="0">
                        <a:spcBef>
                          <a:spcPts val="0"/>
                        </a:spcBef>
                        <a:spcAft>
                          <a:spcPts val="0"/>
                        </a:spcAft>
                        <a:buNone/>
                      </a:pPr>
                      <a:r>
                        <a:rPr lang="en-US">
                          <a:latin typeface="Calibri"/>
                          <a:ea typeface="Calibri"/>
                          <a:cs typeface="Calibri"/>
                          <a:sym typeface="Calibri"/>
                        </a:rPr>
                        <a:t>Work as manager for a warehouse. He holds a business administration degree.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Has got experience working as a warehouse clerk.</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Has managed storage and inventory successfully.</a:t>
                      </a:r>
                      <a:endParaRPr>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100" b="1"/>
                    </a:p>
                    <a:p>
                      <a:pPr marL="0" lvl="0" indent="0" algn="l" rtl="0">
                        <a:spcBef>
                          <a:spcPts val="0"/>
                        </a:spcBef>
                        <a:spcAft>
                          <a:spcPts val="0"/>
                        </a:spcAft>
                        <a:buNone/>
                      </a:pPr>
                      <a:r>
                        <a:rPr lang="en-US">
                          <a:latin typeface="Calibri"/>
                          <a:ea typeface="Calibri"/>
                          <a:cs typeface="Calibri"/>
                          <a:sym typeface="Calibri"/>
                        </a:rPr>
                        <a:t>Have full access and control of the system by allowing CRUD transactions for warehouse clerk users, and assign system permissions  to them.</a:t>
                      </a:r>
                      <a:endParaRPr>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
        <p:nvSpPr>
          <p:cNvPr id="160" name="Google Shape;160;g52caa373ab_0_0"/>
          <p:cNvSpPr txBox="1">
            <a:spLocks noGrp="1"/>
          </p:cNvSpPr>
          <p:nvPr>
            <p:ph type="title"/>
          </p:nvPr>
        </p:nvSpPr>
        <p:spPr>
          <a:xfrm>
            <a:off x="1206200" y="892373"/>
            <a:ext cx="5127300" cy="7236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Persona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2caa373ab_0_15" descr="Office worker"/>
          <p:cNvPicPr preferRelativeResize="0"/>
          <p:nvPr/>
        </p:nvPicPr>
        <p:blipFill>
          <a:blip r:embed="rId3">
            <a:alphaModFix/>
          </a:blip>
          <a:stretch>
            <a:fillRect/>
          </a:stretch>
        </p:blipFill>
        <p:spPr>
          <a:xfrm>
            <a:off x="2548550" y="2664250"/>
            <a:ext cx="1771650" cy="1781175"/>
          </a:xfrm>
          <a:prstGeom prst="rect">
            <a:avLst/>
          </a:prstGeom>
          <a:noFill/>
          <a:ln>
            <a:noFill/>
          </a:ln>
        </p:spPr>
      </p:pic>
      <p:graphicFrame>
        <p:nvGraphicFramePr>
          <p:cNvPr id="166" name="Google Shape;166;g52caa373ab_0_15"/>
          <p:cNvGraphicFramePr/>
          <p:nvPr/>
        </p:nvGraphicFramePr>
        <p:xfrm>
          <a:off x="2401225" y="2064750"/>
          <a:ext cx="7389525" cy="4104840"/>
        </p:xfrm>
        <a:graphic>
          <a:graphicData uri="http://schemas.openxmlformats.org/drawingml/2006/table">
            <a:tbl>
              <a:tblPr>
                <a:noFill/>
                <a:tableStyleId>{EAA1D148-4667-4090-B1E5-802416A7391E}</a:tableStyleId>
              </a:tblPr>
              <a:tblGrid>
                <a:gridCol w="2463175">
                  <a:extLst>
                    <a:ext uri="{9D8B030D-6E8A-4147-A177-3AD203B41FA5}">
                      <a16:colId xmlns:a16="http://schemas.microsoft.com/office/drawing/2014/main" val="20000"/>
                    </a:ext>
                  </a:extLst>
                </a:gridCol>
                <a:gridCol w="2463175">
                  <a:extLst>
                    <a:ext uri="{9D8B030D-6E8A-4147-A177-3AD203B41FA5}">
                      <a16:colId xmlns:a16="http://schemas.microsoft.com/office/drawing/2014/main" val="20001"/>
                    </a:ext>
                  </a:extLst>
                </a:gridCol>
                <a:gridCol w="2463175">
                  <a:extLst>
                    <a:ext uri="{9D8B030D-6E8A-4147-A177-3AD203B41FA5}">
                      <a16:colId xmlns:a16="http://schemas.microsoft.com/office/drawing/2014/main" val="20002"/>
                    </a:ext>
                  </a:extLst>
                </a:gridCol>
              </a:tblGrid>
              <a:tr h="609800">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Picture &amp; Name</a:t>
                      </a:r>
                      <a:endParaRPr b="1">
                        <a:solidFill>
                          <a:srgbClr val="434343"/>
                        </a:solidFill>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Details</a:t>
                      </a:r>
                      <a:endParaRPr b="1">
                        <a:solidFill>
                          <a:srgbClr val="434343"/>
                        </a:solidFill>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Goals</a:t>
                      </a:r>
                      <a:endParaRPr b="1">
                        <a:solidFill>
                          <a:srgbClr val="434343"/>
                        </a:solidFill>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336450">
                <a:tc>
                  <a:txBody>
                    <a:bodyPr/>
                    <a:lstStyle/>
                    <a:p>
                      <a:pPr marL="0" lvl="0" indent="0" algn="l" rtl="0">
                        <a:spcBef>
                          <a:spcPts val="0"/>
                        </a:spcBef>
                        <a:spcAft>
                          <a:spcPts val="0"/>
                        </a:spcAft>
                        <a:buNone/>
                      </a:pPr>
                      <a:endParaRPr sz="1100" b="1"/>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Name: Charles</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Age: 30</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Title: </a:t>
                      </a:r>
                      <a:r>
                        <a:rPr lang="en-US">
                          <a:solidFill>
                            <a:schemeClr val="dk1"/>
                          </a:solidFill>
                          <a:latin typeface="Calibri"/>
                          <a:ea typeface="Calibri"/>
                          <a:cs typeface="Calibri"/>
                          <a:sym typeface="Calibri"/>
                        </a:rPr>
                        <a:t>WareHouse Clerk</a:t>
                      </a:r>
                      <a:endParaRPr>
                        <a:latin typeface="Calibri"/>
                        <a:ea typeface="Calibri"/>
                        <a:cs typeface="Calibri"/>
                        <a:sym typeface="Calibri"/>
                      </a:endParaRPr>
                    </a:p>
                    <a:p>
                      <a:pPr marL="0" lvl="0" indent="0" algn="l" rtl="0">
                        <a:spcBef>
                          <a:spcPts val="0"/>
                        </a:spcBef>
                        <a:spcAft>
                          <a:spcPts val="0"/>
                        </a:spcAft>
                        <a:buNone/>
                      </a:pPr>
                      <a:endParaRPr sz="1100" b="1"/>
                    </a:p>
                  </a:txBody>
                  <a:tcPr marL="63500" marR="63500" marT="63500" marB="63500"/>
                </a:tc>
                <a:tc>
                  <a:txBody>
                    <a:bodyPr/>
                    <a:lstStyle/>
                    <a:p>
                      <a:pPr marL="0" lvl="0" indent="0" algn="l" rtl="0">
                        <a:spcBef>
                          <a:spcPts val="0"/>
                        </a:spcBef>
                        <a:spcAft>
                          <a:spcPts val="0"/>
                        </a:spcAft>
                        <a:buNone/>
                      </a:pPr>
                      <a:endParaRPr sz="1100" b="1"/>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Work as clerk for a warehouse. He is pursuing a business administration degree and has vast experience working with Excel sheets.</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He is the person who fills and files every new order to storage owners’ products.</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Also, he perfectly knows how the products and good are distributed and located in the warehouse.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Managing warehouse's incoming and outgoing merchandise through the workflow process. Control the product owner's inventory. Monitoring shipments; issuing labels for goods, and replenishing work supplies.</a:t>
                      </a:r>
                      <a:endParaRPr b="1"/>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
        <p:nvSpPr>
          <p:cNvPr id="167" name="Google Shape;167;g52caa373ab_0_15"/>
          <p:cNvSpPr txBox="1">
            <a:spLocks noGrp="1"/>
          </p:cNvSpPr>
          <p:nvPr>
            <p:ph type="title"/>
          </p:nvPr>
        </p:nvSpPr>
        <p:spPr>
          <a:xfrm>
            <a:off x="1206200" y="892373"/>
            <a:ext cx="5127300" cy="7236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Persona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g52caa373ab_0_21" descr="Office worker"/>
          <p:cNvPicPr preferRelativeResize="0"/>
          <p:nvPr/>
        </p:nvPicPr>
        <p:blipFill>
          <a:blip r:embed="rId3">
            <a:alphaModFix/>
          </a:blip>
          <a:stretch>
            <a:fillRect/>
          </a:stretch>
        </p:blipFill>
        <p:spPr>
          <a:xfrm>
            <a:off x="2548550" y="2664250"/>
            <a:ext cx="1771650" cy="1781175"/>
          </a:xfrm>
          <a:prstGeom prst="rect">
            <a:avLst/>
          </a:prstGeom>
          <a:noFill/>
          <a:ln>
            <a:noFill/>
          </a:ln>
        </p:spPr>
      </p:pic>
      <p:graphicFrame>
        <p:nvGraphicFramePr>
          <p:cNvPr id="173" name="Google Shape;173;g52caa373ab_0_21"/>
          <p:cNvGraphicFramePr/>
          <p:nvPr/>
        </p:nvGraphicFramePr>
        <p:xfrm>
          <a:off x="2401225" y="2064750"/>
          <a:ext cx="7389525" cy="3946250"/>
        </p:xfrm>
        <a:graphic>
          <a:graphicData uri="http://schemas.openxmlformats.org/drawingml/2006/table">
            <a:tbl>
              <a:tblPr>
                <a:noFill/>
                <a:tableStyleId>{EAA1D148-4667-4090-B1E5-802416A7391E}</a:tableStyleId>
              </a:tblPr>
              <a:tblGrid>
                <a:gridCol w="2463175">
                  <a:extLst>
                    <a:ext uri="{9D8B030D-6E8A-4147-A177-3AD203B41FA5}">
                      <a16:colId xmlns:a16="http://schemas.microsoft.com/office/drawing/2014/main" val="20000"/>
                    </a:ext>
                  </a:extLst>
                </a:gridCol>
                <a:gridCol w="2463175">
                  <a:extLst>
                    <a:ext uri="{9D8B030D-6E8A-4147-A177-3AD203B41FA5}">
                      <a16:colId xmlns:a16="http://schemas.microsoft.com/office/drawing/2014/main" val="20001"/>
                    </a:ext>
                  </a:extLst>
                </a:gridCol>
                <a:gridCol w="2463175">
                  <a:extLst>
                    <a:ext uri="{9D8B030D-6E8A-4147-A177-3AD203B41FA5}">
                      <a16:colId xmlns:a16="http://schemas.microsoft.com/office/drawing/2014/main" val="20002"/>
                    </a:ext>
                  </a:extLst>
                </a:gridCol>
              </a:tblGrid>
              <a:tr h="609800">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Picture &amp; Name</a:t>
                      </a:r>
                      <a:endParaRPr b="1">
                        <a:solidFill>
                          <a:srgbClr val="434343"/>
                        </a:solidFill>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Details</a:t>
                      </a:r>
                      <a:endParaRPr b="1">
                        <a:solidFill>
                          <a:srgbClr val="434343"/>
                        </a:solidFill>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b="1">
                        <a:solidFill>
                          <a:srgbClr val="434343"/>
                        </a:solidFill>
                        <a:latin typeface="Calibri"/>
                        <a:ea typeface="Calibri"/>
                        <a:cs typeface="Calibri"/>
                        <a:sym typeface="Calibri"/>
                      </a:endParaRPr>
                    </a:p>
                    <a:p>
                      <a:pPr marL="0" lvl="0" indent="0" algn="l" rtl="0">
                        <a:spcBef>
                          <a:spcPts val="0"/>
                        </a:spcBef>
                        <a:spcAft>
                          <a:spcPts val="0"/>
                        </a:spcAft>
                        <a:buNone/>
                      </a:pPr>
                      <a:r>
                        <a:rPr lang="en-US" b="1">
                          <a:solidFill>
                            <a:srgbClr val="434343"/>
                          </a:solidFill>
                          <a:latin typeface="Calibri"/>
                          <a:ea typeface="Calibri"/>
                          <a:cs typeface="Calibri"/>
                          <a:sym typeface="Calibri"/>
                        </a:rPr>
                        <a:t>Goals</a:t>
                      </a:r>
                      <a:endParaRPr b="1">
                        <a:solidFill>
                          <a:srgbClr val="434343"/>
                        </a:solidFill>
                        <a:latin typeface="Calibri"/>
                        <a:ea typeface="Calibri"/>
                        <a:cs typeface="Calibri"/>
                        <a:sym typeface="Calibri"/>
                      </a:endParaRPr>
                    </a:p>
                  </a:txBody>
                  <a:tcPr marL="63500" marR="63500" marT="63500" marB="63500"/>
                </a:tc>
                <a:extLst>
                  <a:ext uri="{0D108BD9-81ED-4DB2-BD59-A6C34878D82A}">
                    <a16:rowId xmlns:a16="http://schemas.microsoft.com/office/drawing/2014/main" val="10000"/>
                  </a:ext>
                </a:extLst>
              </a:tr>
              <a:tr h="3336450">
                <a:tc>
                  <a:txBody>
                    <a:bodyPr/>
                    <a:lstStyle/>
                    <a:p>
                      <a:pPr marL="0" lvl="0" indent="0" algn="l" rtl="0">
                        <a:spcBef>
                          <a:spcPts val="0"/>
                        </a:spcBef>
                        <a:spcAft>
                          <a:spcPts val="0"/>
                        </a:spcAft>
                        <a:buNone/>
                      </a:pPr>
                      <a:endParaRPr sz="1100" b="1"/>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Name: Peter</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Age: 38</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Title: </a:t>
                      </a:r>
                      <a:r>
                        <a:rPr lang="en-US">
                          <a:solidFill>
                            <a:schemeClr val="dk1"/>
                          </a:solidFill>
                          <a:latin typeface="Calibri"/>
                          <a:ea typeface="Calibri"/>
                          <a:cs typeface="Calibri"/>
                          <a:sym typeface="Calibri"/>
                        </a:rPr>
                        <a:t>Products Owner</a:t>
                      </a:r>
                      <a:endParaRPr sz="1100" b="1"/>
                    </a:p>
                  </a:txBody>
                  <a:tcPr marL="63500" marR="63500" marT="63500" marB="63500"/>
                </a:tc>
                <a:tc>
                  <a:txBody>
                    <a:bodyPr/>
                    <a:lstStyle/>
                    <a:p>
                      <a:pPr marL="0" lvl="0" indent="0" algn="l" rtl="0">
                        <a:spcBef>
                          <a:spcPts val="0"/>
                        </a:spcBef>
                        <a:spcAft>
                          <a:spcPts val="0"/>
                        </a:spcAft>
                        <a:buNone/>
                      </a:pPr>
                      <a:endParaRPr sz="1100" b="1"/>
                    </a:p>
                    <a:p>
                      <a:pPr marL="0" lvl="0" indent="0" algn="l" rtl="0">
                        <a:spcBef>
                          <a:spcPts val="0"/>
                        </a:spcBef>
                        <a:spcAft>
                          <a:spcPts val="0"/>
                        </a:spcAft>
                        <a:buNone/>
                      </a:pPr>
                      <a:r>
                        <a:rPr lang="en-US">
                          <a:solidFill>
                            <a:schemeClr val="dk1"/>
                          </a:solidFill>
                          <a:latin typeface="Calibri"/>
                          <a:ea typeface="Calibri"/>
                          <a:cs typeface="Calibri"/>
                          <a:sym typeface="Calibri"/>
                        </a:rPr>
                        <a:t>Peter is the owner of a small grocery store located in Brooklyn, New York.</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He does not count with an optimal location to storage his merchandise and he wants to know what merchandise he has available in inventory.</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He hates to waste time making phone calls to request any kind of service</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txBody>
                  <a:tcPr marL="63500" marR="63500" marT="63500" marB="63500"/>
                </a:tc>
                <a:tc>
                  <a:txBody>
                    <a:bodyPr/>
                    <a:lstStyle/>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Have a tool that easily allows him to request services of pick up, drop off, and storaging of products, goods, or supplies.</a:t>
                      </a:r>
                      <a:endParaRPr b="1"/>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txBody>
                  <a:tcPr marL="63500" marR="63500" marT="63500" marB="63500"/>
                </a:tc>
                <a:extLst>
                  <a:ext uri="{0D108BD9-81ED-4DB2-BD59-A6C34878D82A}">
                    <a16:rowId xmlns:a16="http://schemas.microsoft.com/office/drawing/2014/main" val="10001"/>
                  </a:ext>
                </a:extLst>
              </a:tr>
            </a:tbl>
          </a:graphicData>
        </a:graphic>
      </p:graphicFrame>
      <p:sp>
        <p:nvSpPr>
          <p:cNvPr id="174" name="Google Shape;174;g52caa373ab_0_21"/>
          <p:cNvSpPr txBox="1">
            <a:spLocks noGrp="1"/>
          </p:cNvSpPr>
          <p:nvPr>
            <p:ph type="title"/>
          </p:nvPr>
        </p:nvSpPr>
        <p:spPr>
          <a:xfrm>
            <a:off x="1206200" y="892373"/>
            <a:ext cx="5127300" cy="7236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a:t>Persona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txBox="1">
            <a:spLocks noGrp="1"/>
          </p:cNvSpPr>
          <p:nvPr>
            <p:ph type="title"/>
          </p:nvPr>
        </p:nvSpPr>
        <p:spPr>
          <a:xfrm>
            <a:off x="1097280" y="267750"/>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Schedule</a:t>
            </a:r>
            <a:endParaRPr dirty="0"/>
          </a:p>
        </p:txBody>
      </p:sp>
      <p:graphicFrame>
        <p:nvGraphicFramePr>
          <p:cNvPr id="2" name="Table 2">
            <a:extLst>
              <a:ext uri="{FF2B5EF4-FFF2-40B4-BE49-F238E27FC236}">
                <a16:creationId xmlns:a16="http://schemas.microsoft.com/office/drawing/2014/main" id="{529FEB58-A616-4BE3-BDFE-1C516EAC1DFE}"/>
              </a:ext>
            </a:extLst>
          </p:cNvPr>
          <p:cNvGraphicFramePr>
            <a:graphicFrameLocks noGrp="1"/>
          </p:cNvGraphicFramePr>
          <p:nvPr>
            <p:extLst>
              <p:ext uri="{D42A27DB-BD31-4B8C-83A1-F6EECF244321}">
                <p14:modId xmlns:p14="http://schemas.microsoft.com/office/powerpoint/2010/main" val="2304064221"/>
              </p:ext>
            </p:extLst>
          </p:nvPr>
        </p:nvGraphicFramePr>
        <p:xfrm>
          <a:off x="904344" y="1812775"/>
          <a:ext cx="10662343" cy="4150360"/>
        </p:xfrm>
        <a:graphic>
          <a:graphicData uri="http://schemas.openxmlformats.org/drawingml/2006/table">
            <a:tbl>
              <a:tblPr firstRow="1" bandRow="1">
                <a:tableStyleId>{EAA1D148-4667-4090-B1E5-802416A7391E}</a:tableStyleId>
              </a:tblPr>
              <a:tblGrid>
                <a:gridCol w="641652">
                  <a:extLst>
                    <a:ext uri="{9D8B030D-6E8A-4147-A177-3AD203B41FA5}">
                      <a16:colId xmlns:a16="http://schemas.microsoft.com/office/drawing/2014/main" val="956685834"/>
                    </a:ext>
                  </a:extLst>
                </a:gridCol>
                <a:gridCol w="4609707">
                  <a:extLst>
                    <a:ext uri="{9D8B030D-6E8A-4147-A177-3AD203B41FA5}">
                      <a16:colId xmlns:a16="http://schemas.microsoft.com/office/drawing/2014/main" val="3702750011"/>
                    </a:ext>
                  </a:extLst>
                </a:gridCol>
                <a:gridCol w="1511620">
                  <a:extLst>
                    <a:ext uri="{9D8B030D-6E8A-4147-A177-3AD203B41FA5}">
                      <a16:colId xmlns:a16="http://schemas.microsoft.com/office/drawing/2014/main" val="599530186"/>
                    </a:ext>
                  </a:extLst>
                </a:gridCol>
                <a:gridCol w="1089871">
                  <a:extLst>
                    <a:ext uri="{9D8B030D-6E8A-4147-A177-3AD203B41FA5}">
                      <a16:colId xmlns:a16="http://schemas.microsoft.com/office/drawing/2014/main" val="2371076664"/>
                    </a:ext>
                  </a:extLst>
                </a:gridCol>
                <a:gridCol w="1535055">
                  <a:extLst>
                    <a:ext uri="{9D8B030D-6E8A-4147-A177-3AD203B41FA5}">
                      <a16:colId xmlns:a16="http://schemas.microsoft.com/office/drawing/2014/main" val="79851061"/>
                    </a:ext>
                  </a:extLst>
                </a:gridCol>
                <a:gridCol w="1274438">
                  <a:extLst>
                    <a:ext uri="{9D8B030D-6E8A-4147-A177-3AD203B41FA5}">
                      <a16:colId xmlns:a16="http://schemas.microsoft.com/office/drawing/2014/main" val="2645289612"/>
                    </a:ext>
                  </a:extLst>
                </a:gridCol>
              </a:tblGrid>
              <a:tr h="370840">
                <a:tc>
                  <a:txBody>
                    <a:bodyPr/>
                    <a:lstStyle/>
                    <a:p>
                      <a:pPr algn="ctr"/>
                      <a:r>
                        <a:rPr lang="en-US" dirty="0"/>
                        <a:t>Sr. No.</a:t>
                      </a:r>
                      <a:endParaRPr lang="en-IN" dirty="0"/>
                    </a:p>
                  </a:txBody>
                  <a:tcPr/>
                </a:tc>
                <a:tc>
                  <a:txBody>
                    <a:bodyPr/>
                    <a:lstStyle/>
                    <a:p>
                      <a:pPr algn="ctr"/>
                      <a:r>
                        <a:rPr lang="en-US" dirty="0"/>
                        <a:t>Deliverables</a:t>
                      </a:r>
                      <a:endParaRPr lang="en-IN" dirty="0"/>
                    </a:p>
                  </a:txBody>
                  <a:tcPr/>
                </a:tc>
                <a:tc>
                  <a:txBody>
                    <a:bodyPr/>
                    <a:lstStyle/>
                    <a:p>
                      <a:pPr algn="ctr"/>
                      <a:r>
                        <a:rPr lang="en-US" dirty="0"/>
                        <a:t>Discussion</a:t>
                      </a:r>
                      <a:endParaRPr lang="en-IN" dirty="0"/>
                    </a:p>
                  </a:txBody>
                  <a:tcPr/>
                </a:tc>
                <a:tc>
                  <a:txBody>
                    <a:bodyPr/>
                    <a:lstStyle/>
                    <a:p>
                      <a:pPr algn="ctr"/>
                      <a:r>
                        <a:rPr lang="en-US" dirty="0"/>
                        <a:t>Priority</a:t>
                      </a:r>
                      <a:endParaRPr lang="en-IN" dirty="0"/>
                    </a:p>
                  </a:txBody>
                  <a:tcPr/>
                </a:tc>
                <a:tc>
                  <a:txBody>
                    <a:bodyPr/>
                    <a:lstStyle/>
                    <a:p>
                      <a:pPr algn="ctr"/>
                      <a:r>
                        <a:rPr lang="en-US" dirty="0"/>
                        <a:t>Start Date</a:t>
                      </a:r>
                      <a:endParaRPr lang="en-IN" dirty="0"/>
                    </a:p>
                  </a:txBody>
                  <a:tcPr/>
                </a:tc>
                <a:tc>
                  <a:txBody>
                    <a:bodyPr/>
                    <a:lstStyle/>
                    <a:p>
                      <a:pPr algn="ctr"/>
                      <a:r>
                        <a:rPr lang="en-US" dirty="0"/>
                        <a:t>End Date</a:t>
                      </a:r>
                      <a:endParaRPr lang="en-IN" dirty="0"/>
                    </a:p>
                  </a:txBody>
                  <a:tcPr/>
                </a:tc>
                <a:extLst>
                  <a:ext uri="{0D108BD9-81ED-4DB2-BD59-A6C34878D82A}">
                    <a16:rowId xmlns:a16="http://schemas.microsoft.com/office/drawing/2014/main" val="198399179"/>
                  </a:ext>
                </a:extLst>
              </a:tr>
              <a:tr h="370840">
                <a:tc>
                  <a:txBody>
                    <a:bodyPr/>
                    <a:lstStyle/>
                    <a:p>
                      <a:pPr algn="ctr"/>
                      <a:r>
                        <a:rPr lang="en-US" dirty="0"/>
                        <a:t>1</a:t>
                      </a:r>
                      <a:endParaRPr lang="en-IN" dirty="0"/>
                    </a:p>
                  </a:txBody>
                  <a:tcPr/>
                </a:tc>
                <a:tc>
                  <a:txBody>
                    <a:bodyPr/>
                    <a:lstStyle/>
                    <a:p>
                      <a:r>
                        <a:rPr lang="en-US" dirty="0"/>
                        <a:t>Project Topic Selection</a:t>
                      </a:r>
                      <a:endParaRPr lang="en-IN" dirty="0"/>
                    </a:p>
                  </a:txBody>
                  <a:tcPr/>
                </a:tc>
                <a:tc>
                  <a:txBody>
                    <a:bodyPr/>
                    <a:lstStyle/>
                    <a:p>
                      <a:pPr algn="ctr"/>
                      <a:r>
                        <a:rPr lang="en-US" dirty="0"/>
                        <a:t>02/13/2020</a:t>
                      </a:r>
                      <a:endParaRPr lang="en-IN" dirty="0"/>
                    </a:p>
                  </a:txBody>
                  <a:tcPr/>
                </a:tc>
                <a:tc>
                  <a:txBody>
                    <a:bodyPr/>
                    <a:lstStyle/>
                    <a:p>
                      <a:pPr algn="ctr"/>
                      <a:r>
                        <a:rPr lang="en-US" dirty="0"/>
                        <a:t>High</a:t>
                      </a:r>
                      <a:endParaRPr lang="en-IN" dirty="0"/>
                    </a:p>
                  </a:txBody>
                  <a:tcPr/>
                </a:tc>
                <a:tc>
                  <a:txBody>
                    <a:bodyPr/>
                    <a:lstStyle/>
                    <a:p>
                      <a:pPr algn="ctr"/>
                      <a:r>
                        <a:rPr lang="en-US" dirty="0"/>
                        <a:t>02/13/2020</a:t>
                      </a:r>
                      <a:endParaRPr lang="en-IN" dirty="0"/>
                    </a:p>
                  </a:txBody>
                  <a:tcPr/>
                </a:tc>
                <a:tc>
                  <a:txBody>
                    <a:bodyPr/>
                    <a:lstStyle/>
                    <a:p>
                      <a:pPr algn="ctr"/>
                      <a:r>
                        <a:rPr lang="en-US" dirty="0"/>
                        <a:t>02/15/2020</a:t>
                      </a:r>
                      <a:endParaRPr lang="en-IN" dirty="0"/>
                    </a:p>
                  </a:txBody>
                  <a:tcPr/>
                </a:tc>
                <a:extLst>
                  <a:ext uri="{0D108BD9-81ED-4DB2-BD59-A6C34878D82A}">
                    <a16:rowId xmlns:a16="http://schemas.microsoft.com/office/drawing/2014/main" val="821757387"/>
                  </a:ext>
                </a:extLst>
              </a:tr>
              <a:tr h="370840">
                <a:tc>
                  <a:txBody>
                    <a:bodyPr/>
                    <a:lstStyle/>
                    <a:p>
                      <a:pPr algn="ctr"/>
                      <a:r>
                        <a:rPr lang="en-US" dirty="0"/>
                        <a:t>2</a:t>
                      </a:r>
                      <a:endParaRPr lang="en-IN" dirty="0"/>
                    </a:p>
                  </a:txBody>
                  <a:tcPr/>
                </a:tc>
                <a:tc>
                  <a:txBody>
                    <a:bodyPr/>
                    <a:lstStyle/>
                    <a:p>
                      <a:r>
                        <a:rPr lang="en-US" dirty="0"/>
                        <a:t>Background Research</a:t>
                      </a:r>
                      <a:endParaRPr lang="en-IN" dirty="0"/>
                    </a:p>
                  </a:txBody>
                  <a:tcPr/>
                </a:tc>
                <a:tc>
                  <a:txBody>
                    <a:bodyPr/>
                    <a:lstStyle/>
                    <a:p>
                      <a:pPr algn="ctr"/>
                      <a:r>
                        <a:rPr lang="en-US" dirty="0"/>
                        <a:t>02/15/2020</a:t>
                      </a:r>
                      <a:endParaRPr lang="en-IN" dirty="0"/>
                    </a:p>
                  </a:txBody>
                  <a:tcPr/>
                </a:tc>
                <a:tc>
                  <a:txBody>
                    <a:bodyPr/>
                    <a:lstStyle/>
                    <a:p>
                      <a:pPr algn="ctr"/>
                      <a:r>
                        <a:rPr lang="en-US" dirty="0"/>
                        <a:t>High</a:t>
                      </a:r>
                      <a:endParaRPr lang="en-IN" dirty="0"/>
                    </a:p>
                  </a:txBody>
                  <a:tcPr/>
                </a:tc>
                <a:tc>
                  <a:txBody>
                    <a:bodyPr/>
                    <a:lstStyle/>
                    <a:p>
                      <a:pPr algn="ctr"/>
                      <a:r>
                        <a:rPr lang="en-US" dirty="0"/>
                        <a:t>02/15/2020</a:t>
                      </a:r>
                      <a:endParaRPr lang="en-IN" dirty="0"/>
                    </a:p>
                  </a:txBody>
                  <a:tcPr/>
                </a:tc>
                <a:tc>
                  <a:txBody>
                    <a:bodyPr/>
                    <a:lstStyle/>
                    <a:p>
                      <a:pPr algn="ctr"/>
                      <a:r>
                        <a:rPr lang="en-US" dirty="0"/>
                        <a:t>02/17/2020</a:t>
                      </a:r>
                      <a:endParaRPr lang="en-IN" dirty="0"/>
                    </a:p>
                  </a:txBody>
                  <a:tcPr/>
                </a:tc>
                <a:extLst>
                  <a:ext uri="{0D108BD9-81ED-4DB2-BD59-A6C34878D82A}">
                    <a16:rowId xmlns:a16="http://schemas.microsoft.com/office/drawing/2014/main" val="3846496396"/>
                  </a:ext>
                </a:extLst>
              </a:tr>
              <a:tr h="370840">
                <a:tc>
                  <a:txBody>
                    <a:bodyPr/>
                    <a:lstStyle/>
                    <a:p>
                      <a:pPr algn="ctr"/>
                      <a:r>
                        <a:rPr lang="en-US" dirty="0"/>
                        <a:t>3</a:t>
                      </a:r>
                      <a:endParaRPr lang="en-IN" dirty="0"/>
                    </a:p>
                  </a:txBody>
                  <a:tcPr/>
                </a:tc>
                <a:tc>
                  <a:txBody>
                    <a:bodyPr/>
                    <a:lstStyle/>
                    <a:p>
                      <a:r>
                        <a:rPr lang="en-US" dirty="0"/>
                        <a:t>Creating Persona</a:t>
                      </a:r>
                      <a:endParaRPr lang="en-IN" dirty="0"/>
                    </a:p>
                  </a:txBody>
                  <a:tcPr/>
                </a:tc>
                <a:tc>
                  <a:txBody>
                    <a:bodyPr/>
                    <a:lstStyle/>
                    <a:p>
                      <a:pPr algn="ctr"/>
                      <a:r>
                        <a:rPr lang="en-US" dirty="0"/>
                        <a:t>02/17/2020</a:t>
                      </a:r>
                      <a:endParaRPr lang="en-IN" dirty="0"/>
                    </a:p>
                  </a:txBody>
                  <a:tcPr/>
                </a:tc>
                <a:tc>
                  <a:txBody>
                    <a:bodyPr/>
                    <a:lstStyle/>
                    <a:p>
                      <a:pPr algn="ctr"/>
                      <a:r>
                        <a:rPr lang="en-US" dirty="0"/>
                        <a:t>High</a:t>
                      </a:r>
                      <a:endParaRPr lang="en-IN" dirty="0"/>
                    </a:p>
                  </a:txBody>
                  <a:tcPr/>
                </a:tc>
                <a:tc>
                  <a:txBody>
                    <a:bodyPr/>
                    <a:lstStyle/>
                    <a:p>
                      <a:pPr algn="ctr"/>
                      <a:r>
                        <a:rPr lang="en-US" dirty="0"/>
                        <a:t>02/17/2020</a:t>
                      </a:r>
                      <a:endParaRPr lang="en-IN" dirty="0"/>
                    </a:p>
                  </a:txBody>
                  <a:tcPr/>
                </a:tc>
                <a:tc>
                  <a:txBody>
                    <a:bodyPr/>
                    <a:lstStyle/>
                    <a:p>
                      <a:pPr algn="ctr"/>
                      <a:r>
                        <a:rPr lang="en-US" dirty="0"/>
                        <a:t>02/18/2020</a:t>
                      </a:r>
                      <a:endParaRPr lang="en-IN" dirty="0"/>
                    </a:p>
                  </a:txBody>
                  <a:tcPr/>
                </a:tc>
                <a:extLst>
                  <a:ext uri="{0D108BD9-81ED-4DB2-BD59-A6C34878D82A}">
                    <a16:rowId xmlns:a16="http://schemas.microsoft.com/office/drawing/2014/main" val="2072636450"/>
                  </a:ext>
                </a:extLst>
              </a:tr>
              <a:tr h="370840">
                <a:tc>
                  <a:txBody>
                    <a:bodyPr/>
                    <a:lstStyle/>
                    <a:p>
                      <a:pPr algn="ctr"/>
                      <a:r>
                        <a:rPr lang="en-US" dirty="0"/>
                        <a:t>4</a:t>
                      </a:r>
                      <a:endParaRPr lang="en-IN" dirty="0"/>
                    </a:p>
                  </a:txBody>
                  <a:tcPr/>
                </a:tc>
                <a:tc>
                  <a:txBody>
                    <a:bodyPr/>
                    <a:lstStyle/>
                    <a:p>
                      <a:r>
                        <a:rPr lang="en-US" dirty="0"/>
                        <a:t>Product Features</a:t>
                      </a:r>
                      <a:endParaRPr lang="en-IN" dirty="0"/>
                    </a:p>
                  </a:txBody>
                  <a:tcPr/>
                </a:tc>
                <a:tc>
                  <a:txBody>
                    <a:bodyPr/>
                    <a:lstStyle/>
                    <a:p>
                      <a:pPr algn="ctr"/>
                      <a:r>
                        <a:rPr lang="en-US" dirty="0"/>
                        <a:t>02/18/2020</a:t>
                      </a:r>
                      <a:endParaRPr lang="en-IN" dirty="0"/>
                    </a:p>
                  </a:txBody>
                  <a:tcPr/>
                </a:tc>
                <a:tc>
                  <a:txBody>
                    <a:bodyPr/>
                    <a:lstStyle/>
                    <a:p>
                      <a:pPr algn="ctr"/>
                      <a:r>
                        <a:rPr lang="en-US" dirty="0"/>
                        <a:t>High</a:t>
                      </a:r>
                      <a:endParaRPr lang="en-IN" dirty="0"/>
                    </a:p>
                  </a:txBody>
                  <a:tcPr/>
                </a:tc>
                <a:tc>
                  <a:txBody>
                    <a:bodyPr/>
                    <a:lstStyle/>
                    <a:p>
                      <a:pPr algn="ctr"/>
                      <a:r>
                        <a:rPr lang="en-US" dirty="0"/>
                        <a:t>02/18/2020</a:t>
                      </a:r>
                      <a:endParaRPr lang="en-IN" dirty="0"/>
                    </a:p>
                  </a:txBody>
                  <a:tcPr/>
                </a:tc>
                <a:tc>
                  <a:txBody>
                    <a:bodyPr/>
                    <a:lstStyle/>
                    <a:p>
                      <a:pPr algn="ctr"/>
                      <a:r>
                        <a:rPr lang="en-US" dirty="0"/>
                        <a:t>02/19/2020</a:t>
                      </a:r>
                      <a:endParaRPr lang="en-IN" dirty="0"/>
                    </a:p>
                  </a:txBody>
                  <a:tcPr/>
                </a:tc>
                <a:extLst>
                  <a:ext uri="{0D108BD9-81ED-4DB2-BD59-A6C34878D82A}">
                    <a16:rowId xmlns:a16="http://schemas.microsoft.com/office/drawing/2014/main" val="3250643086"/>
                  </a:ext>
                </a:extLst>
              </a:tr>
              <a:tr h="370840">
                <a:tc>
                  <a:txBody>
                    <a:bodyPr/>
                    <a:lstStyle/>
                    <a:p>
                      <a:pPr algn="ctr"/>
                      <a:r>
                        <a:rPr lang="en-US" dirty="0"/>
                        <a:t>5</a:t>
                      </a:r>
                      <a:endParaRPr lang="en-IN" dirty="0"/>
                    </a:p>
                  </a:txBody>
                  <a:tcPr/>
                </a:tc>
                <a:tc>
                  <a:txBody>
                    <a:bodyPr/>
                    <a:lstStyle/>
                    <a:p>
                      <a:r>
                        <a:rPr lang="en-US" dirty="0"/>
                        <a:t>Presentation 1</a:t>
                      </a:r>
                      <a:endParaRPr lang="en-IN" dirty="0"/>
                    </a:p>
                  </a:txBody>
                  <a:tcPr/>
                </a:tc>
                <a:tc>
                  <a:txBody>
                    <a:bodyPr/>
                    <a:lstStyle/>
                    <a:p>
                      <a:pPr algn="ctr"/>
                      <a:r>
                        <a:rPr lang="en-US" dirty="0"/>
                        <a:t>02/19/2020</a:t>
                      </a:r>
                      <a:endParaRPr lang="en-IN" dirty="0"/>
                    </a:p>
                  </a:txBody>
                  <a:tcPr/>
                </a:tc>
                <a:tc>
                  <a:txBody>
                    <a:bodyPr/>
                    <a:lstStyle/>
                    <a:p>
                      <a:pPr algn="ctr"/>
                      <a:r>
                        <a:rPr lang="en-US" dirty="0"/>
                        <a:t>High</a:t>
                      </a:r>
                      <a:endParaRPr lang="en-IN" dirty="0"/>
                    </a:p>
                  </a:txBody>
                  <a:tcPr/>
                </a:tc>
                <a:tc>
                  <a:txBody>
                    <a:bodyPr/>
                    <a:lstStyle/>
                    <a:p>
                      <a:pPr algn="ctr"/>
                      <a:r>
                        <a:rPr lang="en-US" dirty="0"/>
                        <a:t>02/19/2020</a:t>
                      </a:r>
                      <a:endParaRPr lang="en-IN" dirty="0"/>
                    </a:p>
                  </a:txBody>
                  <a:tcPr/>
                </a:tc>
                <a:tc>
                  <a:txBody>
                    <a:bodyPr/>
                    <a:lstStyle/>
                    <a:p>
                      <a:pPr algn="ctr"/>
                      <a:r>
                        <a:rPr lang="en-US" dirty="0"/>
                        <a:t>02/19/2020</a:t>
                      </a:r>
                      <a:endParaRPr lang="en-IN" dirty="0"/>
                    </a:p>
                  </a:txBody>
                  <a:tcPr/>
                </a:tc>
                <a:extLst>
                  <a:ext uri="{0D108BD9-81ED-4DB2-BD59-A6C34878D82A}">
                    <a16:rowId xmlns:a16="http://schemas.microsoft.com/office/drawing/2014/main" val="455754392"/>
                  </a:ext>
                </a:extLst>
              </a:tr>
              <a:tr h="370840">
                <a:tc>
                  <a:txBody>
                    <a:bodyPr/>
                    <a:lstStyle/>
                    <a:p>
                      <a:pPr algn="ctr"/>
                      <a:r>
                        <a:rPr lang="en-US" dirty="0"/>
                        <a:t>6</a:t>
                      </a:r>
                      <a:endParaRPr lang="en-IN" dirty="0"/>
                    </a:p>
                  </a:txBody>
                  <a:tcPr/>
                </a:tc>
                <a:tc>
                  <a:txBody>
                    <a:bodyPr/>
                    <a:lstStyle/>
                    <a:p>
                      <a:r>
                        <a:rPr lang="en-US" dirty="0"/>
                        <a:t>Deliverable 1 (Topic, Persona, Schedule, Retrospective)</a:t>
                      </a:r>
                      <a:endParaRPr lang="en-IN" dirty="0"/>
                    </a:p>
                  </a:txBody>
                  <a:tcPr/>
                </a:tc>
                <a:tc>
                  <a:txBody>
                    <a:bodyPr/>
                    <a:lstStyle/>
                    <a:p>
                      <a:pPr algn="ctr"/>
                      <a:r>
                        <a:rPr lang="en-US" dirty="0"/>
                        <a:t>02/19/2020</a:t>
                      </a:r>
                      <a:endParaRPr lang="en-IN" dirty="0"/>
                    </a:p>
                  </a:txBody>
                  <a:tcPr/>
                </a:tc>
                <a:tc>
                  <a:txBody>
                    <a:bodyPr/>
                    <a:lstStyle/>
                    <a:p>
                      <a:pPr algn="ctr"/>
                      <a:r>
                        <a:rPr lang="en-US" dirty="0"/>
                        <a:t>High</a:t>
                      </a:r>
                      <a:endParaRPr lang="en-IN" dirty="0"/>
                    </a:p>
                  </a:txBody>
                  <a:tcPr/>
                </a:tc>
                <a:tc>
                  <a:txBody>
                    <a:bodyPr/>
                    <a:lstStyle/>
                    <a:p>
                      <a:pPr algn="ctr"/>
                      <a:r>
                        <a:rPr lang="en-US" dirty="0"/>
                        <a:t>02/19/2020</a:t>
                      </a:r>
                      <a:endParaRPr lang="en-IN" dirty="0"/>
                    </a:p>
                  </a:txBody>
                  <a:tcPr/>
                </a:tc>
                <a:tc>
                  <a:txBody>
                    <a:bodyPr/>
                    <a:lstStyle/>
                    <a:p>
                      <a:pPr algn="ctr"/>
                      <a:r>
                        <a:rPr lang="en-US" dirty="0"/>
                        <a:t>02/19/2020</a:t>
                      </a:r>
                      <a:endParaRPr lang="en-IN" dirty="0"/>
                    </a:p>
                  </a:txBody>
                  <a:tcPr/>
                </a:tc>
                <a:extLst>
                  <a:ext uri="{0D108BD9-81ED-4DB2-BD59-A6C34878D82A}">
                    <a16:rowId xmlns:a16="http://schemas.microsoft.com/office/drawing/2014/main" val="3016653261"/>
                  </a:ext>
                </a:extLst>
              </a:tr>
              <a:tr h="370840">
                <a:tc>
                  <a:txBody>
                    <a:bodyPr/>
                    <a:lstStyle/>
                    <a:p>
                      <a:pPr algn="ctr"/>
                      <a:r>
                        <a:rPr lang="en-US" dirty="0"/>
                        <a:t>7</a:t>
                      </a:r>
                      <a:endParaRPr lang="en-IN" dirty="0"/>
                    </a:p>
                  </a:txBody>
                  <a:tcPr/>
                </a:tc>
                <a:tc>
                  <a:txBody>
                    <a:bodyPr/>
                    <a:lstStyle/>
                    <a:p>
                      <a:r>
                        <a:rPr lang="en-US" dirty="0"/>
                        <a:t>Deliverable 2 (User Stories, Acceptance Criteria, Test Cases, Product Backlog, Sprint Backlog)</a:t>
                      </a:r>
                      <a:endParaRPr lang="en-IN" dirty="0"/>
                    </a:p>
                  </a:txBody>
                  <a:tcPr/>
                </a:tc>
                <a:tc>
                  <a:txBody>
                    <a:bodyPr/>
                    <a:lstStyle/>
                    <a:p>
                      <a:pPr algn="ctr"/>
                      <a:r>
                        <a:rPr lang="en-US" dirty="0"/>
                        <a:t>02/20/2020</a:t>
                      </a:r>
                      <a:endParaRPr lang="en-IN" dirty="0"/>
                    </a:p>
                  </a:txBody>
                  <a:tcPr/>
                </a:tc>
                <a:tc>
                  <a:txBody>
                    <a:bodyPr/>
                    <a:lstStyle/>
                    <a:p>
                      <a:pPr algn="ctr"/>
                      <a:r>
                        <a:rPr lang="en-US" dirty="0"/>
                        <a:t>High</a:t>
                      </a:r>
                      <a:endParaRPr lang="en-IN" dirty="0"/>
                    </a:p>
                  </a:txBody>
                  <a:tcPr/>
                </a:tc>
                <a:tc>
                  <a:txBody>
                    <a:bodyPr/>
                    <a:lstStyle/>
                    <a:p>
                      <a:pPr algn="ctr"/>
                      <a:r>
                        <a:rPr lang="en-US" dirty="0"/>
                        <a:t>02/20/2020</a:t>
                      </a:r>
                      <a:endParaRPr lang="en-IN" dirty="0"/>
                    </a:p>
                  </a:txBody>
                  <a:tcPr/>
                </a:tc>
                <a:tc>
                  <a:txBody>
                    <a:bodyPr/>
                    <a:lstStyle/>
                    <a:p>
                      <a:pPr algn="ctr"/>
                      <a:r>
                        <a:rPr lang="en-US" dirty="0"/>
                        <a:t>03/11/2020</a:t>
                      </a:r>
                      <a:endParaRPr lang="en-IN" dirty="0"/>
                    </a:p>
                  </a:txBody>
                  <a:tcPr/>
                </a:tc>
                <a:extLst>
                  <a:ext uri="{0D108BD9-81ED-4DB2-BD59-A6C34878D82A}">
                    <a16:rowId xmlns:a16="http://schemas.microsoft.com/office/drawing/2014/main" val="567394835"/>
                  </a:ext>
                </a:extLst>
              </a:tr>
              <a:tr h="370840">
                <a:tc>
                  <a:txBody>
                    <a:bodyPr/>
                    <a:lstStyle/>
                    <a:p>
                      <a:pPr algn="ctr"/>
                      <a:r>
                        <a:rPr lang="en-US" dirty="0"/>
                        <a:t>8</a:t>
                      </a:r>
                      <a:endParaRPr lang="en-IN" dirty="0"/>
                    </a:p>
                  </a:txBody>
                  <a:tcPr/>
                </a:tc>
                <a:tc>
                  <a:txBody>
                    <a:bodyPr/>
                    <a:lstStyle/>
                    <a:p>
                      <a:r>
                        <a:rPr lang="en-US" dirty="0"/>
                        <a:t>Deliverable 3 (Design Draft, Technologies, Retrospective)</a:t>
                      </a:r>
                      <a:endParaRPr lang="en-IN" dirty="0"/>
                    </a:p>
                  </a:txBody>
                  <a:tcPr/>
                </a:tc>
                <a:tc>
                  <a:txBody>
                    <a:bodyPr/>
                    <a:lstStyle/>
                    <a:p>
                      <a:pPr algn="ctr"/>
                      <a:r>
                        <a:rPr lang="en-US" dirty="0"/>
                        <a:t>03/13/2020</a:t>
                      </a:r>
                      <a:endParaRPr lang="en-IN" dirty="0"/>
                    </a:p>
                  </a:txBody>
                  <a:tcPr/>
                </a:tc>
                <a:tc>
                  <a:txBody>
                    <a:bodyPr/>
                    <a:lstStyle/>
                    <a:p>
                      <a:pPr algn="ctr"/>
                      <a:r>
                        <a:rPr lang="en-US" dirty="0"/>
                        <a:t>High</a:t>
                      </a:r>
                      <a:endParaRPr lang="en-IN" dirty="0"/>
                    </a:p>
                  </a:txBody>
                  <a:tcPr/>
                </a:tc>
                <a:tc>
                  <a:txBody>
                    <a:bodyPr/>
                    <a:lstStyle/>
                    <a:p>
                      <a:pPr algn="ctr"/>
                      <a:r>
                        <a:rPr lang="en-US" dirty="0"/>
                        <a:t>03/20/2020</a:t>
                      </a:r>
                      <a:endParaRPr lang="en-IN" dirty="0"/>
                    </a:p>
                  </a:txBody>
                  <a:tcPr/>
                </a:tc>
                <a:tc>
                  <a:txBody>
                    <a:bodyPr/>
                    <a:lstStyle/>
                    <a:p>
                      <a:pPr algn="ctr"/>
                      <a:r>
                        <a:rPr lang="en-US" dirty="0"/>
                        <a:t>04/15/2020</a:t>
                      </a:r>
                      <a:endParaRPr lang="en-IN" dirty="0"/>
                    </a:p>
                  </a:txBody>
                  <a:tcPr/>
                </a:tc>
                <a:extLst>
                  <a:ext uri="{0D108BD9-81ED-4DB2-BD59-A6C34878D82A}">
                    <a16:rowId xmlns:a16="http://schemas.microsoft.com/office/drawing/2014/main" val="2171940482"/>
                  </a:ext>
                </a:extLst>
              </a:tr>
              <a:tr h="370840">
                <a:tc>
                  <a:txBody>
                    <a:bodyPr/>
                    <a:lstStyle/>
                    <a:p>
                      <a:pPr algn="ctr"/>
                      <a:r>
                        <a:rPr lang="en-US" dirty="0"/>
                        <a:t>9</a:t>
                      </a:r>
                      <a:endParaRPr lang="en-IN" dirty="0"/>
                    </a:p>
                  </a:txBody>
                  <a:tcPr/>
                </a:tc>
                <a:tc>
                  <a:txBody>
                    <a:bodyPr/>
                    <a:lstStyle/>
                    <a:p>
                      <a:r>
                        <a:rPr lang="en-US" dirty="0"/>
                        <a:t>Deliverable 4: Final Project Presentation (MVP)</a:t>
                      </a:r>
                      <a:endParaRPr lang="en-IN" dirty="0"/>
                    </a:p>
                  </a:txBody>
                  <a:tcPr/>
                </a:tc>
                <a:tc>
                  <a:txBody>
                    <a:bodyPr/>
                    <a:lstStyle/>
                    <a:p>
                      <a:pPr algn="ctr"/>
                      <a:r>
                        <a:rPr lang="en-US" dirty="0"/>
                        <a:t>04/17/2020</a:t>
                      </a:r>
                      <a:endParaRPr lang="en-IN" dirty="0"/>
                    </a:p>
                  </a:txBody>
                  <a:tcPr/>
                </a:tc>
                <a:tc>
                  <a:txBody>
                    <a:bodyPr/>
                    <a:lstStyle/>
                    <a:p>
                      <a:pPr algn="ctr"/>
                      <a:r>
                        <a:rPr lang="en-US" dirty="0"/>
                        <a:t>High</a:t>
                      </a:r>
                      <a:endParaRPr lang="en-IN" dirty="0"/>
                    </a:p>
                  </a:txBody>
                  <a:tcPr/>
                </a:tc>
                <a:tc>
                  <a:txBody>
                    <a:bodyPr/>
                    <a:lstStyle/>
                    <a:p>
                      <a:pPr algn="ctr"/>
                      <a:r>
                        <a:rPr lang="en-US" dirty="0"/>
                        <a:t>04/17/2020</a:t>
                      </a:r>
                      <a:endParaRPr lang="en-IN" dirty="0"/>
                    </a:p>
                  </a:txBody>
                  <a:tcPr/>
                </a:tc>
                <a:tc>
                  <a:txBody>
                    <a:bodyPr/>
                    <a:lstStyle/>
                    <a:p>
                      <a:pPr algn="ctr"/>
                      <a:r>
                        <a:rPr lang="en-US" dirty="0"/>
                        <a:t>05/13/2020</a:t>
                      </a:r>
                      <a:endParaRPr lang="en-IN" dirty="0"/>
                    </a:p>
                  </a:txBody>
                  <a:tcPr/>
                </a:tc>
                <a:extLst>
                  <a:ext uri="{0D108BD9-81ED-4DB2-BD59-A6C34878D82A}">
                    <a16:rowId xmlns:a16="http://schemas.microsoft.com/office/drawing/2014/main" val="32576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1097280" y="169872"/>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Technologies used</a:t>
            </a:r>
            <a:endParaRPr/>
          </a:p>
        </p:txBody>
      </p:sp>
      <p:grpSp>
        <p:nvGrpSpPr>
          <p:cNvPr id="186" name="Google Shape;186;p6"/>
          <p:cNvGrpSpPr/>
          <p:nvPr/>
        </p:nvGrpSpPr>
        <p:grpSpPr>
          <a:xfrm>
            <a:off x="1201626" y="2053317"/>
            <a:ext cx="9788748" cy="3235452"/>
            <a:chOff x="134825" y="275313"/>
            <a:chExt cx="9788748" cy="3235452"/>
          </a:xfrm>
        </p:grpSpPr>
        <p:sp>
          <p:nvSpPr>
            <p:cNvPr id="187" name="Google Shape;187;p6"/>
            <p:cNvSpPr/>
            <p:nvPr/>
          </p:nvSpPr>
          <p:spPr>
            <a:xfrm>
              <a:off x="134825" y="275313"/>
              <a:ext cx="1295909" cy="1295909"/>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406966" y="547454"/>
              <a:ext cx="751627" cy="751627"/>
            </a:xfrm>
            <a:prstGeom prst="rect">
              <a:avLst/>
            </a:prstGeom>
            <a:blipFill rotWithShape="1">
              <a:blip r:embed="rId3">
                <a:alphaModFix/>
              </a:blip>
              <a:stretch>
                <a:fillRect/>
              </a:stretch>
            </a:blipFill>
            <a:ln>
              <a:noFill/>
            </a:ln>
            <a:effectLst>
              <a:softEdge rad="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6"/>
            <p:cNvSpPr/>
            <p:nvPr/>
          </p:nvSpPr>
          <p:spPr>
            <a:xfrm>
              <a:off x="1708430" y="275313"/>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txBox="1"/>
            <p:nvPr/>
          </p:nvSpPr>
          <p:spPr>
            <a:xfrm>
              <a:off x="1708430" y="275313"/>
              <a:ext cx="3054644" cy="129590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1. </a:t>
              </a:r>
              <a:r>
                <a:rPr lang="en-US" sz="2400" b="0" i="0" u="none" strike="noStrike" cap="none">
                  <a:solidFill>
                    <a:schemeClr val="dk1"/>
                  </a:solidFill>
                  <a:latin typeface="Calibri"/>
                  <a:ea typeface="Calibri"/>
                  <a:cs typeface="Calibri"/>
                  <a:sym typeface="Calibri"/>
                </a:rPr>
                <a:t>MySQL Database</a:t>
              </a:r>
              <a:endParaRPr dirty="0"/>
            </a:p>
          </p:txBody>
        </p:sp>
        <p:sp>
          <p:nvSpPr>
            <p:cNvPr id="191" name="Google Shape;191;p6"/>
            <p:cNvSpPr/>
            <p:nvPr/>
          </p:nvSpPr>
          <p:spPr>
            <a:xfrm>
              <a:off x="5295324" y="275313"/>
              <a:ext cx="1295909" cy="1295909"/>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6"/>
            <p:cNvSpPr/>
            <p:nvPr/>
          </p:nvSpPr>
          <p:spPr>
            <a:xfrm>
              <a:off x="6868929" y="275313"/>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txBox="1"/>
            <p:nvPr/>
          </p:nvSpPr>
          <p:spPr>
            <a:xfrm>
              <a:off x="6868929" y="275313"/>
              <a:ext cx="3054644" cy="129590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2. Python</a:t>
              </a:r>
              <a:endParaRPr/>
            </a:p>
          </p:txBody>
        </p:sp>
        <p:sp>
          <p:nvSpPr>
            <p:cNvPr id="195" name="Google Shape;195;p6"/>
            <p:cNvSpPr/>
            <p:nvPr/>
          </p:nvSpPr>
          <p:spPr>
            <a:xfrm>
              <a:off x="134825" y="2214856"/>
              <a:ext cx="1295909" cy="1295909"/>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6966" y="2486997"/>
              <a:ext cx="751627" cy="75162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708430" y="2214856"/>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txBox="1"/>
            <p:nvPr/>
          </p:nvSpPr>
          <p:spPr>
            <a:xfrm>
              <a:off x="1708430" y="2214856"/>
              <a:ext cx="3054644" cy="129590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3. ReactJS</a:t>
              </a:r>
              <a:endParaRPr/>
            </a:p>
          </p:txBody>
        </p:sp>
        <p:sp>
          <p:nvSpPr>
            <p:cNvPr id="199" name="Google Shape;199;p6"/>
            <p:cNvSpPr/>
            <p:nvPr/>
          </p:nvSpPr>
          <p:spPr>
            <a:xfrm>
              <a:off x="5295324" y="2214856"/>
              <a:ext cx="1295909" cy="1295909"/>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567465" y="2486997"/>
              <a:ext cx="751627" cy="75162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6"/>
            <p:cNvSpPr/>
            <p:nvPr/>
          </p:nvSpPr>
          <p:spPr>
            <a:xfrm>
              <a:off x="6868929" y="2214856"/>
              <a:ext cx="3054644" cy="12959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txBox="1"/>
            <p:nvPr/>
          </p:nvSpPr>
          <p:spPr>
            <a:xfrm>
              <a:off x="6868929" y="2214856"/>
              <a:ext cx="3054644" cy="129590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4. Bootstrap</a:t>
              </a:r>
              <a:endParaRPr/>
            </a:p>
          </p:txBody>
        </p:sp>
      </p:grpSp>
      <p:pic>
        <p:nvPicPr>
          <p:cNvPr id="1028" name="Picture 4">
            <a:extLst>
              <a:ext uri="{FF2B5EF4-FFF2-40B4-BE49-F238E27FC236}">
                <a16:creationId xmlns:a16="http://schemas.microsoft.com/office/drawing/2014/main" id="{0D9EC4A0-75D3-4BF5-9F25-60102ED4B1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5035" y="2285723"/>
            <a:ext cx="990087" cy="932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679</Words>
  <Application>Microsoft Office PowerPoint</Application>
  <PresentationFormat>Widescreen</PresentationFormat>
  <Paragraphs>184</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Retrospect</vt:lpstr>
      <vt:lpstr>Optimization of Warehouse Process Management</vt:lpstr>
      <vt:lpstr>Introduction</vt:lpstr>
      <vt:lpstr>Introduction</vt:lpstr>
      <vt:lpstr>Personas</vt:lpstr>
      <vt:lpstr>Persona</vt:lpstr>
      <vt:lpstr>Persona</vt:lpstr>
      <vt:lpstr>Persona</vt:lpstr>
      <vt:lpstr>Schedule</vt:lpstr>
      <vt:lpstr>Technologies used</vt:lpstr>
      <vt:lpstr>Git-hub Link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Warehouse Process Management</dc:title>
  <dc:creator>shashank jadhav</dc:creator>
  <cp:lastModifiedBy>shashank jadhav</cp:lastModifiedBy>
  <cp:revision>16</cp:revision>
  <dcterms:created xsi:type="dcterms:W3CDTF">2020-02-16T19:22:52Z</dcterms:created>
  <dcterms:modified xsi:type="dcterms:W3CDTF">2020-02-23T00:06:57Z</dcterms:modified>
</cp:coreProperties>
</file>