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9" r:id="rId4"/>
    <p:sldId id="275" r:id="rId5"/>
    <p:sldId id="276" r:id="rId6"/>
    <p:sldId id="277" r:id="rId7"/>
    <p:sldId id="278" r:id="rId8"/>
    <p:sldId id="279" r:id="rId9"/>
    <p:sldId id="269" r:id="rId10"/>
    <p:sldId id="280" r:id="rId11"/>
    <p:sldId id="273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Libre Baskerville" panose="02000000000000000000" pitchFamily="2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D9B00-4089-41E3-8FC5-85B7714DADD6}">
  <a:tblStyle styleId="{B09D9B00-4089-41E3-8FC5-85B7714DADD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5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10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59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29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04800" algn="l">
              <a:spcBef>
                <a:spcPts val="750"/>
              </a:spcBef>
              <a:spcAft>
                <a:spcPts val="0"/>
              </a:spcAft>
              <a:buSzPts val="1200"/>
              <a:buChar char="▶"/>
              <a:defRPr sz="1500"/>
            </a:lvl1pPr>
            <a:lvl2pPr marL="914400" lvl="1" indent="-297180" algn="l">
              <a:spcBef>
                <a:spcPts val="750"/>
              </a:spcBef>
              <a:spcAft>
                <a:spcPts val="0"/>
              </a:spcAft>
              <a:buSzPts val="1080"/>
              <a:buChar char="▶"/>
              <a:defRPr sz="1350"/>
            </a:lvl2pPr>
            <a:lvl3pPr marL="1371600" lvl="2" indent="-289560" algn="l">
              <a:spcBef>
                <a:spcPts val="750"/>
              </a:spcBef>
              <a:spcAft>
                <a:spcPts val="0"/>
              </a:spcAft>
              <a:buSzPts val="960"/>
              <a:buChar char="▶"/>
              <a:defRPr sz="1200"/>
            </a:lvl3pPr>
            <a:lvl4pPr marL="1828800" lvl="3" indent="-281939" algn="l">
              <a:spcBef>
                <a:spcPts val="750"/>
              </a:spcBef>
              <a:spcAft>
                <a:spcPts val="0"/>
              </a:spcAft>
              <a:buSzPts val="840"/>
              <a:buChar char="▶"/>
              <a:defRPr sz="1050"/>
            </a:lvl4pPr>
            <a:lvl5pPr marL="2286000" lvl="4" indent="-281939" algn="l">
              <a:spcBef>
                <a:spcPts val="750"/>
              </a:spcBef>
              <a:spcAft>
                <a:spcPts val="0"/>
              </a:spcAft>
              <a:buSzPts val="840"/>
              <a:buChar char="▶"/>
              <a:defRPr sz="1050"/>
            </a:lvl5pPr>
            <a:lvl6pPr marL="2743200" lvl="5" indent="-281939" algn="l">
              <a:spcBef>
                <a:spcPts val="750"/>
              </a:spcBef>
              <a:spcAft>
                <a:spcPts val="0"/>
              </a:spcAft>
              <a:buSzPts val="840"/>
              <a:buChar char="▶"/>
              <a:defRPr sz="1050"/>
            </a:lvl6pPr>
            <a:lvl7pPr marL="3200400" lvl="6" indent="-281939" algn="l">
              <a:spcBef>
                <a:spcPts val="750"/>
              </a:spcBef>
              <a:spcAft>
                <a:spcPts val="0"/>
              </a:spcAft>
              <a:buSzPts val="840"/>
              <a:buChar char="▶"/>
              <a:defRPr sz="1050"/>
            </a:lvl7pPr>
            <a:lvl8pPr marL="3657600" lvl="7" indent="-281940" algn="l">
              <a:spcBef>
                <a:spcPts val="750"/>
              </a:spcBef>
              <a:spcAft>
                <a:spcPts val="0"/>
              </a:spcAft>
              <a:buSzPts val="840"/>
              <a:buChar char="▶"/>
              <a:defRPr sz="1050"/>
            </a:lvl8pPr>
            <a:lvl9pPr marL="4114800" lvl="8" indent="-281940" algn="l">
              <a:spcBef>
                <a:spcPts val="750"/>
              </a:spcBef>
              <a:spcAft>
                <a:spcPts val="0"/>
              </a:spcAft>
              <a:buSzPts val="840"/>
              <a:buChar char="▶"/>
              <a:defRPr sz="105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866215" y="2346961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5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5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2"/>
          </p:nvPr>
        </p:nvSpPr>
        <p:spPr>
          <a:xfrm>
            <a:off x="489347" y="2000250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3"/>
          </p:nvPr>
        </p:nvSpPr>
        <p:spPr>
          <a:xfrm>
            <a:off x="2912745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"/>
          </p:nvPr>
        </p:nvSpPr>
        <p:spPr>
          <a:xfrm>
            <a:off x="2904829" y="2000250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5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6"/>
          </p:nvPr>
        </p:nvSpPr>
        <p:spPr>
          <a:xfrm>
            <a:off x="5343525" y="2000250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22" name="Google Shape;122;p17"/>
          <p:cNvSpPr>
            <a:spLocks noGrp="1"/>
          </p:cNvSpPr>
          <p:nvPr>
            <p:ph type="pic" idx="2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3"/>
          </p:nvPr>
        </p:nvSpPr>
        <p:spPr>
          <a:xfrm>
            <a:off x="489347" y="3620409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"/>
          </p:nvPr>
        </p:nvSpPr>
        <p:spPr>
          <a:xfrm>
            <a:off x="2917032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5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6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7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28" name="Google Shape;128;p17"/>
          <p:cNvSpPr>
            <a:spLocks noGrp="1"/>
          </p:cNvSpPr>
          <p:nvPr>
            <p:ph type="pic" idx="8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9"/>
          </p:nvPr>
        </p:nvSpPr>
        <p:spPr>
          <a:xfrm>
            <a:off x="5343432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cxnSp>
        <p:nvCxnSpPr>
          <p:cNvPr id="130" name="Google Shape;130;p17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17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 rot="5400000">
            <a:off x="2609131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 rot="5400000">
            <a:off x="4700588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 rot="5400000">
            <a:off x="1259683" y="-104773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827485" y="1545432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▶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▶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▶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▶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▶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▶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27485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▶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▶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▶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4240872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4240872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▶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▶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▶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▶"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1">
            <a:alphaModFix/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2">
            <a:alphaModFix/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3">
            <a:alphaModFix/>
          </a:blip>
          <a:srcRect t="28812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4">
            <a:alphaModFix/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0480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718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080"/>
              <a:buFont typeface="Noto Sans Symbols"/>
              <a:buChar char="▶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8956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194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194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body" idx="2"/>
          </p:nvPr>
        </p:nvSpPr>
        <p:spPr>
          <a:xfrm>
            <a:off x="332509" y="411386"/>
            <a:ext cx="8063346" cy="40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Deliverable 2</a:t>
            </a:r>
            <a:endParaRPr sz="2800" b="1" i="1" dirty="0">
              <a:latin typeface="Calibri" panose="020F0502020204030204" pitchFamily="34" charset="0"/>
              <a:ea typeface="Libre Baskerville"/>
              <a:cs typeface="Calibri" panose="020F0502020204030204" pitchFamily="34" charset="0"/>
              <a:sym typeface="Libre Baskerville"/>
            </a:endParaRPr>
          </a:p>
          <a:p>
            <a:pPr marL="342900" indent="-342900">
              <a:lnSpc>
                <a:spcPct val="150000"/>
              </a:lnSpc>
              <a:buSzPts val="1920"/>
              <a:buFont typeface="Arial"/>
              <a:buChar char="•"/>
            </a:pPr>
            <a:r>
              <a:rPr lang="en" sz="2400" b="1" i="1" dirty="0">
                <a:latin typeface="Calibri" panose="020F0502020204030204" pitchFamily="34" charset="0"/>
                <a:ea typeface="Libre Baskerville"/>
                <a:cs typeface="Calibri" panose="020F0502020204030204" pitchFamily="34" charset="0"/>
                <a:sym typeface="Libre Baskerville"/>
              </a:rPr>
              <a:t>User Stories/</a:t>
            </a:r>
            <a:r>
              <a:rPr lang="en-US" sz="2400" b="1" i="1" dirty="0">
                <a:latin typeface="Calibri" panose="020F0502020204030204" pitchFamily="34" charset="0"/>
                <a:ea typeface="Libre Baskerville"/>
                <a:cs typeface="Calibri" panose="020F0502020204030204" pitchFamily="34" charset="0"/>
                <a:sym typeface="Libre Baskerville"/>
              </a:rPr>
              <a:t>Acceptance Criteria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" sz="2400" b="1" i="1" dirty="0">
                <a:latin typeface="Calibri" panose="020F0502020204030204" pitchFamily="34" charset="0"/>
                <a:ea typeface="Libre Baskerville"/>
                <a:cs typeface="Calibri" panose="020F0502020204030204" pitchFamily="34" charset="0"/>
                <a:sym typeface="Libre Baskerville"/>
              </a:rPr>
              <a:t>Product Backlog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" sz="2400" b="1" i="1" dirty="0">
                <a:latin typeface="Calibri" panose="020F0502020204030204" pitchFamily="34" charset="0"/>
                <a:ea typeface="Libre Baskerville"/>
                <a:cs typeface="Calibri" panose="020F0502020204030204" pitchFamily="34" charset="0"/>
                <a:sym typeface="Libre Baskerville"/>
              </a:rPr>
              <a:t>Sprint Backlog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" sz="2400" b="1" i="1" dirty="0">
                <a:latin typeface="Calibri" panose="020F0502020204030204" pitchFamily="34" charset="0"/>
                <a:ea typeface="Libre Baskerville"/>
                <a:cs typeface="Calibri" panose="020F0502020204030204" pitchFamily="34" charset="0"/>
                <a:sym typeface="Libre Baskerville"/>
              </a:rPr>
              <a:t>Test Cases</a:t>
            </a:r>
            <a:endParaRPr sz="2400" i="1" dirty="0">
              <a:latin typeface="Calibri" panose="020F0502020204030204" pitchFamily="34" charset="0"/>
              <a:ea typeface="Libre Baskerville"/>
              <a:cs typeface="Calibri" panose="020F0502020204030204" pitchFamily="34" charset="0"/>
              <a:sym typeface="Libre Baskervill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BA6F10-EB9E-F04D-B858-7E3D9AAF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E6BF-B99C-F445-A022-1D818276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29917">
            <a:off x="157791" y="2282878"/>
            <a:ext cx="8520600" cy="572700"/>
          </a:xfrm>
        </p:spPr>
        <p:txBody>
          <a:bodyPr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4279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C4D3-0212-AD4D-97F2-818D2B53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86" y="1570809"/>
            <a:ext cx="3426512" cy="1050398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Class Navigator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Deliverable 2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310527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34"/>
          <p:cNvGraphicFramePr/>
          <p:nvPr>
            <p:extLst>
              <p:ext uri="{D42A27DB-BD31-4B8C-83A1-F6EECF244321}">
                <p14:modId xmlns:p14="http://schemas.microsoft.com/office/powerpoint/2010/main" val="3537123250"/>
              </p:ext>
            </p:extLst>
          </p:nvPr>
        </p:nvGraphicFramePr>
        <p:xfrm>
          <a:off x="395234" y="162962"/>
          <a:ext cx="8377573" cy="4898110"/>
        </p:xfrm>
        <a:graphic>
          <a:graphicData uri="http://schemas.openxmlformats.org/drawingml/2006/table">
            <a:tbl>
              <a:tblPr>
                <a:noFill/>
                <a:tableStyleId>{B09D9B00-4089-41E3-8FC5-85B7714DADD6}</a:tableStyleId>
              </a:tblPr>
              <a:tblGrid>
                <a:gridCol w="104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Id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Name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description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Expected output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Registration/signup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Users click on signup to be redirected to signup page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Users get redirected to signup page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0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Creating Account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enters account information like name, email, phone number, username and password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Signup complete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Phone number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enters numbers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Phone number accepted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Phone number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enters characters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Please enter a valid phone number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6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Password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enters a password less than 6 digits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Please enter a password 6 digits or greater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50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enters correct username and password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 successful user gets redirected to his account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5"/>
          <p:cNvGraphicFramePr/>
          <p:nvPr>
            <p:extLst>
              <p:ext uri="{D42A27DB-BD31-4B8C-83A1-F6EECF244321}">
                <p14:modId xmlns:p14="http://schemas.microsoft.com/office/powerpoint/2010/main" val="1099332268"/>
              </p:ext>
            </p:extLst>
          </p:nvPr>
        </p:nvGraphicFramePr>
        <p:xfrm>
          <a:off x="126764" y="140110"/>
          <a:ext cx="8317000" cy="4856430"/>
        </p:xfrm>
        <a:graphic>
          <a:graphicData uri="http://schemas.openxmlformats.org/drawingml/2006/table">
            <a:tbl>
              <a:tblPr>
                <a:noFill/>
                <a:tableStyleId>{B09D9B00-4089-41E3-8FC5-85B7714DADD6}</a:tableStyleId>
              </a:tblPr>
              <a:tblGrid>
                <a:gridCol w="129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Id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Name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description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Expected output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enters incorrect username or password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 failed please try again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Search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clicks on the search button to see list of available destinations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sees lists of available destinations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selects his destination from the available list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complete and Camera application opens up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 out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selects log out 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Successfully logged out redirected to login page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1114281" y="2051108"/>
            <a:ext cx="7053542" cy="59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" sz="3600" b="1"/>
              <a:t>THANK YOU ANY QUESTIONS ?</a:t>
            </a:r>
            <a:endParaRPr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289711" y="118611"/>
            <a:ext cx="6620808" cy="116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950"/>
              <a:buFont typeface="Century Gothic"/>
              <a:buNone/>
            </a:pPr>
            <a:r>
              <a:rPr lang="en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Business Goal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467833" y="1346791"/>
            <a:ext cx="8321748" cy="2998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Our goal is to build a cross platform mobile application that assists incoming college students or school faculties with indoor navigation which will provide elegant, aesthetically pleasing panoramic tour to our university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223444" y="283206"/>
            <a:ext cx="86691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Sign Up</a:t>
            </a:r>
            <a:endParaRPr sz="28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223444" y="943090"/>
            <a:ext cx="524888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User story#1:                       </a:t>
            </a:r>
            <a:endParaRPr sz="16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881600" y="2724212"/>
            <a:ext cx="50208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Name: Jack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Status: Freshman student @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Pace University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23444" y="1491159"/>
            <a:ext cx="5367402" cy="597771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 a </a:t>
            </a:r>
            <a:r>
              <a:rPr lang="en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freshmen ,</a:t>
            </a: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 want to Sign up in your application to create a profile so that </a:t>
            </a:r>
            <a:r>
              <a:rPr lang="en-US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</a:t>
            </a: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can use the app for reaching to my destination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862" y="544140"/>
            <a:ext cx="1961797" cy="1919138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14" name="Google Shape;170;p23">
            <a:extLst>
              <a:ext uri="{FF2B5EF4-FFF2-40B4-BE49-F238E27FC236}">
                <a16:creationId xmlns:a16="http://schemas.microsoft.com/office/drawing/2014/main" id="{C2BEA7C7-5880-FE43-9F1A-318FB28DB30E}"/>
              </a:ext>
            </a:extLst>
          </p:cNvPr>
          <p:cNvSpPr txBox="1"/>
          <p:nvPr/>
        </p:nvSpPr>
        <p:spPr>
          <a:xfrm>
            <a:off x="223444" y="2340326"/>
            <a:ext cx="5190159" cy="38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Acceptance Criteria</a:t>
            </a:r>
            <a:endParaRPr sz="16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Google Shape;172;p23">
            <a:extLst>
              <a:ext uri="{FF2B5EF4-FFF2-40B4-BE49-F238E27FC236}">
                <a16:creationId xmlns:a16="http://schemas.microsoft.com/office/drawing/2014/main" id="{71034E78-08F4-5E49-A2A6-C7041666C6E1}"/>
              </a:ext>
            </a:extLst>
          </p:cNvPr>
          <p:cNvSpPr/>
          <p:nvPr/>
        </p:nvSpPr>
        <p:spPr>
          <a:xfrm>
            <a:off x="223444" y="2834569"/>
            <a:ext cx="5367402" cy="1855671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 a sign up page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lick on sign up button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 out all the details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submit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verification email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acknowledge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successfully registered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Redirects to home page to login page</a:t>
            </a:r>
            <a:endParaRPr lang="en" dirty="0">
              <a:solidFill>
                <a:srgbClr val="1717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120628" y="248059"/>
            <a:ext cx="86691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 In</a:t>
            </a:r>
            <a:endParaRPr sz="28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223444" y="943090"/>
            <a:ext cx="524888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User story#2:                       </a:t>
            </a:r>
            <a:endParaRPr sz="16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881600" y="2724212"/>
            <a:ext cx="50208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Name: Jack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Status: Freshman student @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Pace University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23444" y="1491159"/>
            <a:ext cx="5367402" cy="597771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 a </a:t>
            </a:r>
            <a:r>
              <a:rPr lang="en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registered user ,</a:t>
            </a: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 want to Log In to app to </a:t>
            </a:r>
            <a:r>
              <a:rPr lang="en-US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app for navigation purpose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862" y="544140"/>
            <a:ext cx="1961797" cy="1919138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14" name="Google Shape;170;p23">
            <a:extLst>
              <a:ext uri="{FF2B5EF4-FFF2-40B4-BE49-F238E27FC236}">
                <a16:creationId xmlns:a16="http://schemas.microsoft.com/office/drawing/2014/main" id="{C2BEA7C7-5880-FE43-9F1A-318FB28DB30E}"/>
              </a:ext>
            </a:extLst>
          </p:cNvPr>
          <p:cNvSpPr txBox="1"/>
          <p:nvPr/>
        </p:nvSpPr>
        <p:spPr>
          <a:xfrm>
            <a:off x="223444" y="2340326"/>
            <a:ext cx="5190159" cy="38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Acceptance Criteria</a:t>
            </a:r>
            <a:endParaRPr sz="16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Google Shape;172;p23">
            <a:extLst>
              <a:ext uri="{FF2B5EF4-FFF2-40B4-BE49-F238E27FC236}">
                <a16:creationId xmlns:a16="http://schemas.microsoft.com/office/drawing/2014/main" id="{71034E78-08F4-5E49-A2A6-C7041666C6E1}"/>
              </a:ext>
            </a:extLst>
          </p:cNvPr>
          <p:cNvSpPr/>
          <p:nvPr/>
        </p:nvSpPr>
        <p:spPr>
          <a:xfrm>
            <a:off x="223444" y="2834569"/>
            <a:ext cx="5367402" cy="1855671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Enter valid username,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Email should be properly formatted and password should be more than 6 characters and must include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atleast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 special, caps &amp;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Click on submit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Enters into the homepage of the Class navigator</a:t>
            </a:r>
          </a:p>
          <a:p>
            <a:pPr algn="ctr"/>
            <a:endParaRPr lang="en-US" dirty="0"/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9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120628" y="248059"/>
            <a:ext cx="86691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Forgot Password</a:t>
            </a:r>
            <a:endParaRPr sz="28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223444" y="943090"/>
            <a:ext cx="524888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User story#3:                       </a:t>
            </a:r>
            <a:endParaRPr sz="16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881600" y="2724212"/>
            <a:ext cx="50208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Name: Jack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Status: Freshman student @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Pace University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23444" y="1491159"/>
            <a:ext cx="5367402" cy="72194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 a </a:t>
            </a:r>
            <a:r>
              <a:rPr lang="en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registered user ,</a:t>
            </a: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 want to </a:t>
            </a:r>
            <a:r>
              <a:rPr lang="en-US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securely reset my password so that I can change my password if I forgot or misplaced the previous one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862" y="544140"/>
            <a:ext cx="1961797" cy="1919138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14" name="Google Shape;170;p23">
            <a:extLst>
              <a:ext uri="{FF2B5EF4-FFF2-40B4-BE49-F238E27FC236}">
                <a16:creationId xmlns:a16="http://schemas.microsoft.com/office/drawing/2014/main" id="{C2BEA7C7-5880-FE43-9F1A-318FB28DB30E}"/>
              </a:ext>
            </a:extLst>
          </p:cNvPr>
          <p:cNvSpPr txBox="1"/>
          <p:nvPr/>
        </p:nvSpPr>
        <p:spPr>
          <a:xfrm>
            <a:off x="223444" y="2407309"/>
            <a:ext cx="5190159" cy="42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Acceptance Criteria</a:t>
            </a:r>
            <a:endParaRPr sz="16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Google Shape;172;p23">
            <a:extLst>
              <a:ext uri="{FF2B5EF4-FFF2-40B4-BE49-F238E27FC236}">
                <a16:creationId xmlns:a16="http://schemas.microsoft.com/office/drawing/2014/main" id="{71034E78-08F4-5E49-A2A6-C7041666C6E1}"/>
              </a:ext>
            </a:extLst>
          </p:cNvPr>
          <p:cNvSpPr/>
          <p:nvPr/>
        </p:nvSpPr>
        <p:spPr>
          <a:xfrm>
            <a:off x="223444" y="3022978"/>
            <a:ext cx="5367402" cy="1603343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Validate 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Password request, validate email field (Empty and email format check)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email exist in database, send password change email to user else show error message “Invalid email address” to user on screen</a:t>
            </a:r>
          </a:p>
        </p:txBody>
      </p:sp>
    </p:spTree>
    <p:extLst>
      <p:ext uri="{BB962C8B-B14F-4D97-AF65-F5344CB8AC3E}">
        <p14:creationId xmlns:p14="http://schemas.microsoft.com/office/powerpoint/2010/main" val="381771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120628" y="248059"/>
            <a:ext cx="86691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option</a:t>
            </a:r>
            <a:endParaRPr sz="28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223444" y="943090"/>
            <a:ext cx="524888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User story#4:                       </a:t>
            </a:r>
            <a:endParaRPr sz="16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809173" y="2543156"/>
            <a:ext cx="2728245" cy="107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Name: Katy Dough</a:t>
            </a:r>
            <a:endParaRPr lang="en-US" dirty="0"/>
          </a:p>
          <a:p>
            <a:pPr lvl="0">
              <a:buSzPts val="1400"/>
            </a:pPr>
            <a:r>
              <a:rPr lang="en-US" dirty="0">
                <a:solidFill>
                  <a:schemeClr val="lt1"/>
                </a:solidFill>
              </a:rPr>
              <a:t>Status: Visiting Parent @</a:t>
            </a:r>
            <a:endParaRPr lang="en-US" dirty="0"/>
          </a:p>
          <a:p>
            <a:pPr lvl="0">
              <a:buSzPts val="1400"/>
            </a:pPr>
            <a:r>
              <a:rPr lang="en-US" dirty="0">
                <a:solidFill>
                  <a:schemeClr val="lt1"/>
                </a:solidFill>
              </a:rPr>
              <a:t>Pace University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23444" y="1491159"/>
            <a:ext cx="5367402" cy="72194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 a </a:t>
            </a:r>
            <a:r>
              <a:rPr lang="en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visiting parent,</a:t>
            </a: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 want to </a:t>
            </a:r>
            <a:r>
              <a:rPr lang="en-US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 able to search a class within the app so that I can find it easily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oogle Shape;170;p23">
            <a:extLst>
              <a:ext uri="{FF2B5EF4-FFF2-40B4-BE49-F238E27FC236}">
                <a16:creationId xmlns:a16="http://schemas.microsoft.com/office/drawing/2014/main" id="{C2BEA7C7-5880-FE43-9F1A-318FB28DB30E}"/>
              </a:ext>
            </a:extLst>
          </p:cNvPr>
          <p:cNvSpPr txBox="1"/>
          <p:nvPr/>
        </p:nvSpPr>
        <p:spPr>
          <a:xfrm>
            <a:off x="223444" y="2407309"/>
            <a:ext cx="5190159" cy="42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Acceptance Criteria</a:t>
            </a:r>
            <a:endParaRPr sz="16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Google Shape;172;p23">
            <a:extLst>
              <a:ext uri="{FF2B5EF4-FFF2-40B4-BE49-F238E27FC236}">
                <a16:creationId xmlns:a16="http://schemas.microsoft.com/office/drawing/2014/main" id="{71034E78-08F4-5E49-A2A6-C7041666C6E1}"/>
              </a:ext>
            </a:extLst>
          </p:cNvPr>
          <p:cNvSpPr/>
          <p:nvPr/>
        </p:nvSpPr>
        <p:spPr>
          <a:xfrm>
            <a:off x="223444" y="3022978"/>
            <a:ext cx="5367402" cy="1603343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Click on the ”search ” bar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It displays list of available classes/locations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Fill in the “Search” field with the name of existing class/location in the search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Click the “Apply” button OR press the Enter key on keyboard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It opens “my camera” 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Google Shape;216;p27">
            <a:extLst>
              <a:ext uri="{FF2B5EF4-FFF2-40B4-BE49-F238E27FC236}">
                <a16:creationId xmlns:a16="http://schemas.microsoft.com/office/drawing/2014/main" id="{A36D8B40-012A-3846-B5E1-EA5DD5D6AE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1600" y="666409"/>
            <a:ext cx="1906854" cy="1840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68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120628" y="248059"/>
            <a:ext cx="86691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Reach</a:t>
            </a:r>
            <a:endParaRPr sz="28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223444" y="943090"/>
            <a:ext cx="524888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User story#5:                       </a:t>
            </a:r>
            <a:endParaRPr sz="16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809173" y="2543156"/>
            <a:ext cx="2728245" cy="107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Name: Katy Dough</a:t>
            </a:r>
            <a:endParaRPr lang="en-US" dirty="0"/>
          </a:p>
          <a:p>
            <a:pPr lvl="0">
              <a:buSzPts val="1400"/>
            </a:pPr>
            <a:r>
              <a:rPr lang="en-US" dirty="0">
                <a:solidFill>
                  <a:schemeClr val="lt1"/>
                </a:solidFill>
              </a:rPr>
              <a:t>Status: Visiting Parent @</a:t>
            </a:r>
            <a:endParaRPr lang="en-US" dirty="0"/>
          </a:p>
          <a:p>
            <a:pPr lvl="0">
              <a:buSzPts val="1400"/>
            </a:pPr>
            <a:r>
              <a:rPr lang="en-US" dirty="0">
                <a:solidFill>
                  <a:schemeClr val="lt1"/>
                </a:solidFill>
              </a:rPr>
              <a:t>Pace University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23444" y="1491159"/>
            <a:ext cx="5367402" cy="72194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 a </a:t>
            </a:r>
            <a:r>
              <a:rPr lang="en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visiting parent,</a:t>
            </a:r>
            <a:r>
              <a:rPr lang="en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 want </a:t>
            </a:r>
            <a:r>
              <a:rPr lang="en-US" b="0" i="0" u="none" strike="noStrike" cap="none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reach my destination more efficiently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oogle Shape;170;p23">
            <a:extLst>
              <a:ext uri="{FF2B5EF4-FFF2-40B4-BE49-F238E27FC236}">
                <a16:creationId xmlns:a16="http://schemas.microsoft.com/office/drawing/2014/main" id="{C2BEA7C7-5880-FE43-9F1A-318FB28DB30E}"/>
              </a:ext>
            </a:extLst>
          </p:cNvPr>
          <p:cNvSpPr txBox="1"/>
          <p:nvPr/>
        </p:nvSpPr>
        <p:spPr>
          <a:xfrm>
            <a:off x="223444" y="2407309"/>
            <a:ext cx="5190159" cy="42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Acceptance Criteria</a:t>
            </a:r>
            <a:endParaRPr sz="1600" b="1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Google Shape;172;p23">
            <a:extLst>
              <a:ext uri="{FF2B5EF4-FFF2-40B4-BE49-F238E27FC236}">
                <a16:creationId xmlns:a16="http://schemas.microsoft.com/office/drawing/2014/main" id="{71034E78-08F4-5E49-A2A6-C7041666C6E1}"/>
              </a:ext>
            </a:extLst>
          </p:cNvPr>
          <p:cNvSpPr/>
          <p:nvPr/>
        </p:nvSpPr>
        <p:spPr>
          <a:xfrm>
            <a:off x="223444" y="3022978"/>
            <a:ext cx="5367402" cy="1603343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 Camera” application opens up and little dog appears that guides to respective class/location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Once the 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the location is reached it disappears after wishing me ”Goodbye”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Google Shape;216;p27">
            <a:extLst>
              <a:ext uri="{FF2B5EF4-FFF2-40B4-BE49-F238E27FC236}">
                <a16:creationId xmlns:a16="http://schemas.microsoft.com/office/drawing/2014/main" id="{A36D8B40-012A-3846-B5E1-EA5DD5D6AE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1600" y="666409"/>
            <a:ext cx="1906854" cy="1840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20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CB40-EA9C-CD4D-AC4E-E0AA5286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8" y="0"/>
            <a:ext cx="8520600" cy="572700"/>
          </a:xfrm>
        </p:spPr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Product Backlog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AB2922-E07D-A14D-BF03-26EC9F140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26789"/>
              </p:ext>
            </p:extLst>
          </p:nvPr>
        </p:nvGraphicFramePr>
        <p:xfrm>
          <a:off x="429394" y="751437"/>
          <a:ext cx="7320372" cy="4145840"/>
        </p:xfrm>
        <a:graphic>
          <a:graphicData uri="http://schemas.openxmlformats.org/drawingml/2006/table">
            <a:tbl>
              <a:tblPr firstRow="1" bandRow="1">
                <a:tableStyleId>{B09D9B00-4089-41E3-8FC5-85B7714DADD6}</a:tableStyleId>
              </a:tblPr>
              <a:tblGrid>
                <a:gridCol w="886212">
                  <a:extLst>
                    <a:ext uri="{9D8B030D-6E8A-4147-A177-3AD203B41FA5}">
                      <a16:colId xmlns:a16="http://schemas.microsoft.com/office/drawing/2014/main" val="1394445059"/>
                    </a:ext>
                  </a:extLst>
                </a:gridCol>
                <a:gridCol w="4370674">
                  <a:extLst>
                    <a:ext uri="{9D8B030D-6E8A-4147-A177-3AD203B41FA5}">
                      <a16:colId xmlns:a16="http://schemas.microsoft.com/office/drawing/2014/main" val="3603691657"/>
                    </a:ext>
                  </a:extLst>
                </a:gridCol>
                <a:gridCol w="850322">
                  <a:extLst>
                    <a:ext uri="{9D8B030D-6E8A-4147-A177-3AD203B41FA5}">
                      <a16:colId xmlns:a16="http://schemas.microsoft.com/office/drawing/2014/main" val="1243930843"/>
                    </a:ext>
                  </a:extLst>
                </a:gridCol>
                <a:gridCol w="1213164">
                  <a:extLst>
                    <a:ext uri="{9D8B030D-6E8A-4147-A177-3AD203B41FA5}">
                      <a16:colId xmlns:a16="http://schemas.microsoft.com/office/drawing/2014/main" val="2904639166"/>
                    </a:ext>
                  </a:extLst>
                </a:gridCol>
              </a:tblGrid>
              <a:tr h="48888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11186"/>
                  </a:ext>
                </a:extLst>
              </a:tr>
              <a:tr h="6016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 new user , I want to sign up for an account so that I can create a profile to access Class navigator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6796"/>
                  </a:ext>
                </a:extLst>
              </a:tr>
              <a:tr h="60168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As a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registered user ,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I want to Log In to app to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the app for navigation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8780"/>
                  </a:ext>
                </a:extLst>
              </a:tr>
              <a:tr h="60896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As a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registered user ,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I want to securely reset my password so that I can change my password if I forgot or misplaced the previous one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39697"/>
                  </a:ext>
                </a:extLst>
              </a:tr>
              <a:tr h="77717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As a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visiting parent,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I want to be able to search a class within the app so that I can find it easily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started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08445"/>
                  </a:ext>
                </a:extLst>
              </a:tr>
              <a:tr h="52119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As a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visiting parent,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I want reach my destination more efficiently 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3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73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Sprint Backlog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73" name="Google Shape;273;p33"/>
          <p:cNvGraphicFramePr/>
          <p:nvPr>
            <p:extLst>
              <p:ext uri="{D42A27DB-BD31-4B8C-83A1-F6EECF244321}">
                <p14:modId xmlns:p14="http://schemas.microsoft.com/office/powerpoint/2010/main" val="3657250435"/>
              </p:ext>
            </p:extLst>
          </p:nvPr>
        </p:nvGraphicFramePr>
        <p:xfrm>
          <a:off x="393146" y="1459821"/>
          <a:ext cx="6096000" cy="2595950"/>
        </p:xfrm>
        <a:graphic>
          <a:graphicData uri="http://schemas.openxmlformats.org/drawingml/2006/table">
            <a:tbl>
              <a:tblPr firstRow="1" bandRow="1">
                <a:noFill/>
                <a:tableStyleId>{B09D9B00-4089-41E3-8FC5-85B7714DADD6}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Sprint 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Deliverable </a:t>
                      </a:r>
                      <a:endParaRPr sz="1600" b="1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Deliverable 1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1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2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3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4</a:t>
                      </a:r>
                      <a:endParaRPr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5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818</Words>
  <Application>Microsoft Macintosh PowerPoint</Application>
  <PresentationFormat>On-screen Show (16:9)</PresentationFormat>
  <Paragraphs>158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Libre Baskerville</vt:lpstr>
      <vt:lpstr>Century Gothic</vt:lpstr>
      <vt:lpstr>Noto Sans Symbols</vt:lpstr>
      <vt:lpstr>Ion</vt:lpstr>
      <vt:lpstr>PowerPoint Presentation</vt:lpstr>
      <vt:lpstr>Business 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Backlog</vt:lpstr>
      <vt:lpstr>Sprint Backlog</vt:lpstr>
      <vt:lpstr>Test Cases</vt:lpstr>
      <vt:lpstr>Class Navigator  Deliverable 2   Team 3</vt:lpstr>
      <vt:lpstr>PowerPoint Presentation</vt:lpstr>
      <vt:lpstr>PowerPoint Presentation</vt:lpstr>
      <vt:lpstr>THANK YOU ANY QUESTIONS 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Navigator  Deliverable 2   Team 3</dc:title>
  <cp:lastModifiedBy>Microsoft Office User</cp:lastModifiedBy>
  <cp:revision>14</cp:revision>
  <dcterms:modified xsi:type="dcterms:W3CDTF">2018-10-30T20:26:08Z</dcterms:modified>
</cp:coreProperties>
</file>