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Lst>
  <p:sldSz cx="12192000" cy="6858000"/>
  <p:notesSz cx="6858000" cy="9144000"/>
  <p:embeddedFontLst>
    <p:embeddedFont>
      <p:font typeface="Play"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YIII/8Cufrq3gxMsLoMbRo3Sh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Sreepada" userId="05ff6184e747c253" providerId="LiveId" clId="{C6A2552B-F216-A94F-8A46-21ABEAAB7708}"/>
    <pc:docChg chg="modSld">
      <pc:chgData name="Surya Sreepada" userId="05ff6184e747c253" providerId="LiveId" clId="{C6A2552B-F216-A94F-8A46-21ABEAAB7708}" dt="2024-11-19T02:55:31.770" v="1" actId="20577"/>
      <pc:docMkLst>
        <pc:docMk/>
      </pc:docMkLst>
      <pc:sldChg chg="modSp mod">
        <pc:chgData name="Surya Sreepada" userId="05ff6184e747c253" providerId="LiveId" clId="{C6A2552B-F216-A94F-8A46-21ABEAAB7708}" dt="2024-11-19T02:55:31.770" v="1" actId="20577"/>
        <pc:sldMkLst>
          <pc:docMk/>
          <pc:sldMk cId="0" sldId="257"/>
        </pc:sldMkLst>
        <pc:spChg chg="mod">
          <ac:chgData name="Surya Sreepada" userId="05ff6184e747c253" providerId="LiveId" clId="{C6A2552B-F216-A94F-8A46-21ABEAAB7708}" dt="2024-11-19T02:55:31.770" v="1" actId="20577"/>
          <ac:spMkLst>
            <pc:docMk/>
            <pc:sldMk cId="0" sldId="257"/>
            <ac:spMk id="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1538e33f8a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31538e33f8a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31538e33f8a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538e33f8a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31538e33f8a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31538e33f8a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1538e33f8a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31538e33f8a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31538e33f8a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75cec207a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3175cec20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153dda7a5c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3153dda7a5c_3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3153dda7a5c_3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17e9ce5a30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17e9ce5a30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317e9ce5a30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17dbab67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17dbab67f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317dbab67f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11/18/2024</a:t>
            </a:r>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Fall 2024 - CS7319 - QuickPolls - Final Project - Group 7</a:t>
            </a:r>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11/18/2024</a:t>
            </a:r>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Fall 2024 - CS7319 - QuickPolls - Final Project - Group 7</a:t>
            </a:r>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lient%E2%80%93server_mode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err="1">
                <a:latin typeface="Times New Roman"/>
                <a:ea typeface="Times New Roman"/>
                <a:cs typeface="Times New Roman"/>
                <a:sym typeface="Times New Roman"/>
              </a:rPr>
              <a:t>QuickPolls</a:t>
            </a:r>
            <a:br>
              <a:rPr lang="en-US" dirty="0">
                <a:latin typeface="Times New Roman"/>
                <a:ea typeface="Times New Roman"/>
                <a:cs typeface="Times New Roman"/>
                <a:sym typeface="Times New Roman"/>
              </a:rPr>
            </a:br>
            <a:r>
              <a:rPr lang="en-US" sz="4000" dirty="0">
                <a:latin typeface="Times New Roman"/>
                <a:ea typeface="Times New Roman"/>
                <a:cs typeface="Times New Roman"/>
                <a:sym typeface="Times New Roman"/>
              </a:rPr>
              <a:t>Poll Management Application</a:t>
            </a:r>
            <a:endParaRPr dirty="0">
              <a:latin typeface="Times New Roman"/>
              <a:ea typeface="Times New Roman"/>
              <a:cs typeface="Times New Roman"/>
              <a:sym typeface="Times New Roman"/>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100000"/>
              <a:buNone/>
            </a:pPr>
            <a:r>
              <a:rPr lang="en-US" sz="2800" dirty="0">
                <a:latin typeface="Times New Roman"/>
                <a:ea typeface="Times New Roman"/>
                <a:cs typeface="Times New Roman"/>
                <a:sym typeface="Times New Roman"/>
              </a:rPr>
              <a:t>Final Project – Group 7</a:t>
            </a: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Surya Sreepada, CS7319, Off Campus, Team Leader</a:t>
            </a:r>
            <a:endParaRPr dirty="0"/>
          </a:p>
          <a:p>
            <a:pPr marL="0" lvl="0" indent="0" algn="ctr"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David G. Smith, CS7319, On Campus</a:t>
            </a:r>
            <a:endParaRPr dirty="0"/>
          </a:p>
          <a:p>
            <a:pPr marL="0" lvl="0" indent="0" algn="ctr"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Akhil Kumar Reddy </a:t>
            </a:r>
            <a:r>
              <a:rPr lang="en-US" dirty="0" err="1">
                <a:latin typeface="Times New Roman"/>
                <a:ea typeface="Times New Roman"/>
                <a:cs typeface="Times New Roman"/>
                <a:sym typeface="Times New Roman"/>
              </a:rPr>
              <a:t>Alavala</a:t>
            </a:r>
            <a:r>
              <a:rPr lang="en-US" dirty="0">
                <a:latin typeface="Times New Roman"/>
                <a:ea typeface="Times New Roman"/>
                <a:cs typeface="Times New Roman"/>
                <a:sym typeface="Times New Roman"/>
              </a:rPr>
              <a:t>, CS7319, Off Campus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2: Publisher-Subscriber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Compare &amp; Evaluate</a:t>
            </a:r>
            <a:endParaRPr sz="1800">
              <a:latin typeface="Times New Roman"/>
              <a:ea typeface="Times New Roman"/>
              <a:cs typeface="Times New Roman"/>
              <a:sym typeface="Times New Roman"/>
            </a:endParaRPr>
          </a:p>
        </p:txBody>
      </p:sp>
      <p:sp>
        <p:nvSpPr>
          <p:cNvPr id="249" name="Google Shape;24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20000"/>
              </a:lnSpc>
              <a:spcBef>
                <a:spcPts val="0"/>
              </a:spcBef>
              <a:spcAft>
                <a:spcPts val="0"/>
              </a:spcAft>
              <a:buClr>
                <a:schemeClr val="dk1"/>
              </a:buClr>
              <a:buSzPct val="100000"/>
              <a:buNone/>
            </a:pPr>
            <a:r>
              <a:rPr lang="en-US" sz="2400">
                <a:latin typeface="Times New Roman"/>
                <a:ea typeface="Times New Roman"/>
                <a:cs typeface="Times New Roman"/>
                <a:sym typeface="Times New Roman"/>
              </a:rPr>
              <a:t>Pros</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Loose Coupling</a:t>
            </a:r>
            <a:r>
              <a:rPr lang="en-US" sz="1400">
                <a:solidFill>
                  <a:srgbClr val="0E0E0E"/>
                </a:solidFill>
                <a:latin typeface="Times New Roman"/>
                <a:ea typeface="Times New Roman"/>
                <a:cs typeface="Times New Roman"/>
                <a:sym typeface="Times New Roman"/>
              </a:rPr>
              <a:t>: Publishers operate independently of subscribers, without needing to know their number, topics, or functionality, enabling separate development without concerns about state, ripple effects, or implementation.</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Scalability</a:t>
            </a:r>
            <a:r>
              <a:rPr lang="en-US" sz="1400">
                <a:solidFill>
                  <a:srgbClr val="0E0E0E"/>
                </a:solidFill>
                <a:latin typeface="Times New Roman"/>
                <a:ea typeface="Times New Roman"/>
                <a:cs typeface="Times New Roman"/>
                <a:sym typeface="Times New Roman"/>
              </a:rPr>
              <a:t>: While PubSub systems can scale to support multiple components, they may struggle under high loads.</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Cleaner Design</a:t>
            </a:r>
            <a:r>
              <a:rPr lang="en-US" sz="1400">
                <a:solidFill>
                  <a:srgbClr val="0E0E0E"/>
                </a:solidFill>
                <a:latin typeface="Times New Roman"/>
                <a:ea typeface="Times New Roman"/>
                <a:cs typeface="Times New Roman"/>
                <a:sym typeface="Times New Roman"/>
              </a:rPr>
              <a:t>: PubSub encourages thoughtful planning of component interactions, resulting in a cleaner design focused on decoupling and simplicity.</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Flexibility</a:t>
            </a:r>
            <a:r>
              <a:rPr lang="en-US" sz="1400">
                <a:solidFill>
                  <a:srgbClr val="0E0E0E"/>
                </a:solidFill>
                <a:latin typeface="Times New Roman"/>
                <a:ea typeface="Times New Roman"/>
                <a:cs typeface="Times New Roman"/>
                <a:sym typeface="Times New Roman"/>
              </a:rPr>
              <a:t>: With PubSub, the only requirement is that components adhere to their designated roles (publisher or subscriber), without needing to consider their internal workings.</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Easy Testing</a:t>
            </a:r>
            <a:r>
              <a:rPr lang="en-US" sz="1400">
                <a:solidFill>
                  <a:srgbClr val="0E0E0E"/>
                </a:solidFill>
                <a:latin typeface="Times New Roman"/>
                <a:ea typeface="Times New Roman"/>
                <a:cs typeface="Times New Roman"/>
                <a:sym typeface="Times New Roman"/>
              </a:rPr>
              <a:t>: Identifying if a publisher or subscriber receives incorrect messages is straightforward, simplifying testing and debugging.</a:t>
            </a:r>
            <a:endParaRPr/>
          </a:p>
          <a:p>
            <a:pPr marL="228600" lvl="0" indent="-64135" algn="just" rtl="0">
              <a:lnSpc>
                <a:spcPct val="12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
        <p:nvSpPr>
          <p:cNvPr id="250" name="Google Shape;25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20000"/>
              </a:lnSpc>
              <a:spcBef>
                <a:spcPts val="0"/>
              </a:spcBef>
              <a:spcAft>
                <a:spcPts val="0"/>
              </a:spcAft>
              <a:buClr>
                <a:schemeClr val="dk1"/>
              </a:buClr>
              <a:buSzPct val="100000"/>
              <a:buNone/>
            </a:pPr>
            <a:r>
              <a:rPr lang="en-US" sz="2400">
                <a:latin typeface="Times New Roman"/>
                <a:ea typeface="Times New Roman"/>
                <a:cs typeface="Times New Roman"/>
                <a:sym typeface="Times New Roman"/>
              </a:rPr>
              <a:t>Cons</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Uncertain Message Delivery</a:t>
            </a:r>
            <a:r>
              <a:rPr lang="en-US" sz="1400">
                <a:solidFill>
                  <a:srgbClr val="0E0E0E"/>
                </a:solidFill>
                <a:latin typeface="Times New Roman"/>
                <a:ea typeface="Times New Roman"/>
                <a:cs typeface="Times New Roman"/>
                <a:sym typeface="Times New Roman"/>
              </a:rPr>
              <a:t>: Without feedback from the broker, there is no way to confirm if messages were successfully delivered or failed, making tighter coupling necessary to ensure reliability.</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Lack of Mutual Awareness</a:t>
            </a:r>
            <a:r>
              <a:rPr lang="en-US" sz="1400">
                <a:solidFill>
                  <a:srgbClr val="0E0E0E"/>
                </a:solidFill>
                <a:latin typeface="Times New Roman"/>
                <a:ea typeface="Times New Roman"/>
                <a:cs typeface="Times New Roman"/>
                <a:sym typeface="Times New Roman"/>
              </a:rPr>
              <a:t>: Publishers and subscribers operate without knowledge of each other’s status, making it impossible to confirm the other party’s operational health.</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Load Sensitivity</a:t>
            </a:r>
            <a:r>
              <a:rPr lang="en-US" sz="1400">
                <a:solidFill>
                  <a:srgbClr val="0E0E0E"/>
                </a:solidFill>
                <a:latin typeface="Times New Roman"/>
                <a:ea typeface="Times New Roman"/>
                <a:cs typeface="Times New Roman"/>
                <a:sym typeface="Times New Roman"/>
              </a:rPr>
              <a:t>: As the number of publishers and subscribers grows, the increased message traffic can strain the system, leading to potential instability under high loads.</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Security Risks</a:t>
            </a:r>
            <a:r>
              <a:rPr lang="en-US" sz="1400">
                <a:solidFill>
                  <a:srgbClr val="0E0E0E"/>
                </a:solidFill>
                <a:latin typeface="Times New Roman"/>
                <a:ea typeface="Times New Roman"/>
                <a:cs typeface="Times New Roman"/>
                <a:sym typeface="Times New Roman"/>
              </a:rPr>
              <a:t>: Malicious publishers could infiltrate the system, publishing unauthorized messages that subscribers might access inappropriately.</a:t>
            </a:r>
            <a:endParaRPr/>
          </a:p>
          <a:p>
            <a:pPr marL="228600" lvl="0" indent="-228600" algn="just" rtl="0">
              <a:lnSpc>
                <a:spcPct val="120000"/>
              </a:lnSpc>
              <a:spcBef>
                <a:spcPts val="900"/>
              </a:spcBef>
              <a:spcAft>
                <a:spcPts val="0"/>
              </a:spcAft>
              <a:buClr>
                <a:srgbClr val="0E0E0E"/>
              </a:buClr>
              <a:buSzPct val="100000"/>
              <a:buChar char="•"/>
            </a:pPr>
            <a:r>
              <a:rPr lang="en-US" sz="1400" b="1">
                <a:solidFill>
                  <a:srgbClr val="0E0E0E"/>
                </a:solidFill>
                <a:latin typeface="Times New Roman"/>
                <a:ea typeface="Times New Roman"/>
                <a:cs typeface="Times New Roman"/>
                <a:sym typeface="Times New Roman"/>
              </a:rPr>
              <a:t>Difficult Update Coordination</a:t>
            </a:r>
            <a:r>
              <a:rPr lang="en-US" sz="1400">
                <a:solidFill>
                  <a:srgbClr val="0E0E0E"/>
                </a:solidFill>
                <a:latin typeface="Times New Roman"/>
                <a:ea typeface="Times New Roman"/>
                <a:cs typeface="Times New Roman"/>
                <a:sym typeface="Times New Roman"/>
              </a:rPr>
              <a:t>: Managing updates between subscribers and publishers is challenging since they operate independently and lack direct knowledge of each other.</a:t>
            </a:r>
            <a:endParaRPr/>
          </a:p>
        </p:txBody>
      </p:sp>
      <p:sp>
        <p:nvSpPr>
          <p:cNvPr id="251" name="Google Shape;2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252" name="Google Shape;25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sp>
        <p:nvSpPr>
          <p:cNvPr id="253" name="Google Shape;25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Selected: Publisher-Subscriber Architecture </a:t>
            </a:r>
            <a:endParaRPr>
              <a:latin typeface="Times New Roman"/>
              <a:ea typeface="Times New Roman"/>
              <a:cs typeface="Times New Roman"/>
              <a:sym typeface="Times New Roman"/>
            </a:endParaRPr>
          </a:p>
        </p:txBody>
      </p:sp>
      <p:sp>
        <p:nvSpPr>
          <p:cNvPr id="259" name="Google Shape;2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260" name="Google Shape;2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sp>
        <p:nvSpPr>
          <p:cNvPr id="261" name="Google Shape;26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
        <p:nvSpPr>
          <p:cNvPr id="262" name="Google Shape;26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dk1"/>
              </a:buClr>
              <a:buSzPts val="1400"/>
              <a:buNone/>
            </a:pPr>
            <a:r>
              <a:rPr lang="en-US" sz="1400">
                <a:latin typeface="Times New Roman"/>
                <a:ea typeface="Times New Roman"/>
                <a:cs typeface="Times New Roman"/>
                <a:sym typeface="Times New Roman"/>
              </a:rPr>
              <a:t>Proposed Selection: </a:t>
            </a:r>
            <a:r>
              <a:rPr lang="en-US" sz="1400" b="1">
                <a:latin typeface="Times New Roman"/>
                <a:ea typeface="Times New Roman"/>
                <a:cs typeface="Times New Roman"/>
                <a:sym typeface="Times New Roman"/>
              </a:rPr>
              <a:t>Client-Server Architecture</a:t>
            </a:r>
            <a:endParaRPr/>
          </a:p>
          <a:p>
            <a:pPr marL="457200" lvl="0" indent="-342900" algn="l" rtl="0">
              <a:lnSpc>
                <a:spcPct val="90000"/>
              </a:lnSpc>
              <a:spcBef>
                <a:spcPts val="1000"/>
              </a:spcBef>
              <a:spcAft>
                <a:spcPts val="0"/>
              </a:spcAft>
              <a:buClr>
                <a:schemeClr val="dk1"/>
              </a:buClr>
              <a:buSzPts val="1800"/>
              <a:buChar char="•"/>
            </a:pPr>
            <a:r>
              <a:rPr lang="en-US" sz="1300">
                <a:solidFill>
                  <a:srgbClr val="0E0E0E"/>
                </a:solidFill>
                <a:latin typeface="Times New Roman"/>
                <a:ea typeface="Times New Roman"/>
                <a:cs typeface="Times New Roman"/>
                <a:sym typeface="Times New Roman"/>
              </a:rPr>
              <a:t>Selected for its </a:t>
            </a:r>
            <a:r>
              <a:rPr lang="en-US" sz="1300" b="1">
                <a:solidFill>
                  <a:srgbClr val="0E0E0E"/>
                </a:solidFill>
                <a:latin typeface="Times New Roman"/>
                <a:ea typeface="Times New Roman"/>
                <a:cs typeface="Times New Roman"/>
                <a:sym typeface="Times New Roman"/>
              </a:rPr>
              <a:t>simplicity and centralized control</a:t>
            </a:r>
            <a:r>
              <a:rPr lang="en-US" sz="1300">
                <a:solidFill>
                  <a:srgbClr val="0E0E0E"/>
                </a:solidFill>
                <a:latin typeface="Times New Roman"/>
                <a:ea typeface="Times New Roman"/>
                <a:cs typeface="Times New Roman"/>
                <a:sym typeface="Times New Roman"/>
              </a:rPr>
              <a:t>, ensuring ease of implementation and maintenance.</a:t>
            </a:r>
            <a:endParaRPr/>
          </a:p>
          <a:p>
            <a:pPr marL="457200" lvl="0" indent="-342900" algn="l" rtl="0">
              <a:lnSpc>
                <a:spcPct val="90000"/>
              </a:lnSpc>
              <a:spcBef>
                <a:spcPts val="900"/>
              </a:spcBef>
              <a:spcAft>
                <a:spcPts val="0"/>
              </a:spcAft>
              <a:buSzPts val="1800"/>
              <a:buChar char="•"/>
            </a:pPr>
            <a:r>
              <a:rPr lang="en-US" sz="1300">
                <a:solidFill>
                  <a:srgbClr val="0E0E0E"/>
                </a:solidFill>
                <a:latin typeface="Times New Roman"/>
                <a:ea typeface="Times New Roman"/>
                <a:cs typeface="Times New Roman"/>
                <a:sym typeface="Times New Roman"/>
              </a:rPr>
              <a:t>Provided straightforward management of </a:t>
            </a:r>
            <a:r>
              <a:rPr lang="en-US" sz="1300" b="1">
                <a:solidFill>
                  <a:srgbClr val="0E0E0E"/>
                </a:solidFill>
                <a:latin typeface="Times New Roman"/>
                <a:ea typeface="Times New Roman"/>
                <a:cs typeface="Times New Roman"/>
                <a:sym typeface="Times New Roman"/>
              </a:rPr>
              <a:t>security</a:t>
            </a:r>
            <a:r>
              <a:rPr lang="en-US" sz="1300">
                <a:solidFill>
                  <a:srgbClr val="0E0E0E"/>
                </a:solidFill>
                <a:latin typeface="Times New Roman"/>
                <a:ea typeface="Times New Roman"/>
                <a:cs typeface="Times New Roman"/>
                <a:sym typeface="Times New Roman"/>
              </a:rPr>
              <a:t> through a centralized architecture.</a:t>
            </a:r>
            <a:endParaRPr/>
          </a:p>
          <a:p>
            <a:pPr marL="457200" lvl="0" indent="-342900" algn="l" rtl="0">
              <a:lnSpc>
                <a:spcPct val="90000"/>
              </a:lnSpc>
              <a:spcBef>
                <a:spcPts val="900"/>
              </a:spcBef>
              <a:spcAft>
                <a:spcPts val="0"/>
              </a:spcAft>
              <a:buSzPts val="1800"/>
              <a:buChar char="•"/>
            </a:pPr>
            <a:r>
              <a:rPr lang="en-US" sz="1300">
                <a:solidFill>
                  <a:srgbClr val="0E0E0E"/>
                </a:solidFill>
                <a:latin typeface="Times New Roman"/>
                <a:ea typeface="Times New Roman"/>
                <a:cs typeface="Times New Roman"/>
                <a:sym typeface="Times New Roman"/>
              </a:rPr>
              <a:t>Aligned well with initial requirements for a </a:t>
            </a:r>
            <a:r>
              <a:rPr lang="en-US" sz="1300" b="1">
                <a:solidFill>
                  <a:srgbClr val="0E0E0E"/>
                </a:solidFill>
                <a:latin typeface="Times New Roman"/>
                <a:ea typeface="Times New Roman"/>
                <a:cs typeface="Times New Roman"/>
                <a:sym typeface="Times New Roman"/>
              </a:rPr>
              <a:t>small-scale system</a:t>
            </a:r>
            <a:r>
              <a:rPr lang="en-US" sz="1300">
                <a:solidFill>
                  <a:srgbClr val="0E0E0E"/>
                </a:solidFill>
                <a:latin typeface="Times New Roman"/>
                <a:ea typeface="Times New Roman"/>
                <a:cs typeface="Times New Roman"/>
                <a:sym typeface="Times New Roman"/>
              </a:rPr>
              <a:t> with no need for real-time updates.</a:t>
            </a:r>
            <a:endParaRPr/>
          </a:p>
          <a:p>
            <a:pPr marL="0" lvl="0" indent="0" algn="just" rtl="0">
              <a:lnSpc>
                <a:spcPct val="120000"/>
              </a:lnSpc>
              <a:spcBef>
                <a:spcPts val="0"/>
              </a:spcBef>
              <a:spcAft>
                <a:spcPts val="0"/>
              </a:spcAft>
              <a:buClr>
                <a:schemeClr val="dk1"/>
              </a:buClr>
              <a:buSzPts val="1400"/>
              <a:buNone/>
            </a:pPr>
            <a:endParaRPr sz="1400" b="0" i="0" u="none" strike="noStrike">
              <a:solidFill>
                <a:srgbClr val="000000"/>
              </a:solidFill>
              <a:latin typeface="Times New Roman"/>
              <a:ea typeface="Times New Roman"/>
              <a:cs typeface="Times New Roman"/>
              <a:sym typeface="Times New Roman"/>
            </a:endParaRPr>
          </a:p>
          <a:p>
            <a:pPr marL="228600" lvl="0" indent="-139700" algn="just" rtl="0">
              <a:lnSpc>
                <a:spcPct val="120000"/>
              </a:lnSpc>
              <a:spcBef>
                <a:spcPts val="0"/>
              </a:spcBef>
              <a:spcAft>
                <a:spcPts val="0"/>
              </a:spcAft>
              <a:buClr>
                <a:schemeClr val="dk1"/>
              </a:buClr>
              <a:buSzPts val="1400"/>
              <a:buNone/>
            </a:pPr>
            <a:endParaRPr sz="700">
              <a:latin typeface="Times New Roman"/>
              <a:ea typeface="Times New Roman"/>
              <a:cs typeface="Times New Roman"/>
              <a:sym typeface="Times New Roman"/>
            </a:endParaRPr>
          </a:p>
          <a:p>
            <a:pPr marL="228600" lvl="0" indent="-139700" algn="just" rtl="0">
              <a:lnSpc>
                <a:spcPct val="120000"/>
              </a:lnSpc>
              <a:spcBef>
                <a:spcPts val="0"/>
              </a:spcBef>
              <a:spcAft>
                <a:spcPts val="0"/>
              </a:spcAft>
              <a:buClr>
                <a:schemeClr val="dk1"/>
              </a:buClr>
              <a:buSzPts val="1400"/>
              <a:buNone/>
            </a:pPr>
            <a:endParaRPr sz="700">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1400"/>
              <a:buNone/>
            </a:pPr>
            <a:r>
              <a:rPr lang="en-US" sz="1400">
                <a:latin typeface="Times New Roman"/>
                <a:ea typeface="Times New Roman"/>
                <a:cs typeface="Times New Roman"/>
                <a:sym typeface="Times New Roman"/>
              </a:rPr>
              <a:t>Final Selection: </a:t>
            </a:r>
            <a:r>
              <a:rPr lang="en-US" sz="1400" b="1">
                <a:latin typeface="Times New Roman"/>
                <a:ea typeface="Times New Roman"/>
                <a:cs typeface="Times New Roman"/>
                <a:sym typeface="Times New Roman"/>
              </a:rPr>
              <a:t>Publisher-Subscriber Architecture</a:t>
            </a:r>
            <a:endParaRPr sz="1400" b="1">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sz="1300">
                <a:solidFill>
                  <a:srgbClr val="0E0E0E"/>
                </a:solidFill>
                <a:latin typeface="Times New Roman"/>
                <a:ea typeface="Times New Roman"/>
                <a:cs typeface="Times New Roman"/>
                <a:sym typeface="Times New Roman"/>
              </a:rPr>
              <a:t>Real-time updates for poll results became </a:t>
            </a:r>
            <a:r>
              <a:rPr lang="en-US" sz="1300" b="1">
                <a:solidFill>
                  <a:srgbClr val="0E0E0E"/>
                </a:solidFill>
                <a:latin typeface="Times New Roman"/>
                <a:ea typeface="Times New Roman"/>
                <a:cs typeface="Times New Roman"/>
                <a:sym typeface="Times New Roman"/>
              </a:rPr>
              <a:t>critical</a:t>
            </a:r>
            <a:r>
              <a:rPr lang="en-US" sz="1300">
                <a:solidFill>
                  <a:srgbClr val="0E0E0E"/>
                </a:solidFill>
                <a:latin typeface="Times New Roman"/>
                <a:ea typeface="Times New Roman"/>
                <a:cs typeface="Times New Roman"/>
                <a:sym typeface="Times New Roman"/>
              </a:rPr>
              <a:t>, which the Client-Server model could not handle efficiently.</a:t>
            </a:r>
            <a:endParaRPr/>
          </a:p>
          <a:p>
            <a:pPr marL="457200" lvl="0" indent="-342900" algn="l" rtl="0">
              <a:lnSpc>
                <a:spcPct val="90000"/>
              </a:lnSpc>
              <a:spcBef>
                <a:spcPts val="900"/>
              </a:spcBef>
              <a:spcAft>
                <a:spcPts val="0"/>
              </a:spcAft>
              <a:buSzPts val="1800"/>
              <a:buChar char="•"/>
            </a:pPr>
            <a:r>
              <a:rPr lang="en-US" sz="1300">
                <a:solidFill>
                  <a:srgbClr val="0E0E0E"/>
                </a:solidFill>
                <a:latin typeface="Times New Roman"/>
                <a:ea typeface="Times New Roman"/>
                <a:cs typeface="Times New Roman"/>
                <a:sym typeface="Times New Roman"/>
              </a:rPr>
              <a:t>The </a:t>
            </a:r>
            <a:r>
              <a:rPr lang="en-US" sz="1300" b="1">
                <a:solidFill>
                  <a:srgbClr val="0E0E0E"/>
                </a:solidFill>
                <a:latin typeface="Times New Roman"/>
                <a:ea typeface="Times New Roman"/>
                <a:cs typeface="Times New Roman"/>
                <a:sym typeface="Times New Roman"/>
              </a:rPr>
              <a:t>event-driven model</a:t>
            </a:r>
            <a:r>
              <a:rPr lang="en-US" sz="1300">
                <a:solidFill>
                  <a:srgbClr val="0E0E0E"/>
                </a:solidFill>
                <a:latin typeface="Times New Roman"/>
                <a:ea typeface="Times New Roman"/>
                <a:cs typeface="Times New Roman"/>
                <a:sym typeface="Times New Roman"/>
              </a:rPr>
              <a:t> of Pub-Sub provided instant updates, reducing traffic caused by constant polling.</a:t>
            </a:r>
            <a:endParaRPr/>
          </a:p>
          <a:p>
            <a:pPr marL="457200" lvl="0" indent="-342900" algn="l" rtl="0">
              <a:lnSpc>
                <a:spcPct val="90000"/>
              </a:lnSpc>
              <a:spcBef>
                <a:spcPts val="900"/>
              </a:spcBef>
              <a:spcAft>
                <a:spcPts val="0"/>
              </a:spcAft>
              <a:buSzPts val="1800"/>
              <a:buChar char="•"/>
            </a:pPr>
            <a:r>
              <a:rPr lang="en-US" sz="1300">
                <a:solidFill>
                  <a:srgbClr val="0E0E0E"/>
                </a:solidFill>
                <a:latin typeface="Times New Roman"/>
                <a:ea typeface="Times New Roman"/>
                <a:cs typeface="Times New Roman"/>
                <a:sym typeface="Times New Roman"/>
              </a:rPr>
              <a:t>Offered better </a:t>
            </a:r>
            <a:r>
              <a:rPr lang="en-US" sz="1300" b="1">
                <a:solidFill>
                  <a:srgbClr val="0E0E0E"/>
                </a:solidFill>
                <a:latin typeface="Times New Roman"/>
                <a:ea typeface="Times New Roman"/>
                <a:cs typeface="Times New Roman"/>
                <a:sym typeface="Times New Roman"/>
              </a:rPr>
              <a:t>scalability</a:t>
            </a:r>
            <a:r>
              <a:rPr lang="en-US" sz="1300">
                <a:solidFill>
                  <a:srgbClr val="0E0E0E"/>
                </a:solidFill>
                <a:latin typeface="Times New Roman"/>
                <a:ea typeface="Times New Roman"/>
                <a:cs typeface="Times New Roman"/>
                <a:sym typeface="Times New Roman"/>
              </a:rPr>
              <a:t> to support a growing user base by distributing workload through a message broker.</a:t>
            </a:r>
            <a:endParaRPr/>
          </a:p>
          <a:p>
            <a:pPr marL="457200" lvl="0" indent="-342900" algn="l" rtl="0">
              <a:lnSpc>
                <a:spcPct val="90000"/>
              </a:lnSpc>
              <a:spcBef>
                <a:spcPts val="900"/>
              </a:spcBef>
              <a:spcAft>
                <a:spcPts val="0"/>
              </a:spcAft>
              <a:buSzPts val="1800"/>
              <a:buChar char="•"/>
            </a:pPr>
            <a:r>
              <a:rPr lang="en-US" sz="1300">
                <a:solidFill>
                  <a:srgbClr val="0E0E0E"/>
                </a:solidFill>
                <a:latin typeface="Times New Roman"/>
                <a:ea typeface="Times New Roman"/>
                <a:cs typeface="Times New Roman"/>
                <a:sym typeface="Times New Roman"/>
              </a:rPr>
              <a:t>The </a:t>
            </a:r>
            <a:r>
              <a:rPr lang="en-US" sz="1300" b="1">
                <a:solidFill>
                  <a:srgbClr val="0E0E0E"/>
                </a:solidFill>
                <a:latin typeface="Times New Roman"/>
                <a:ea typeface="Times New Roman"/>
                <a:cs typeface="Times New Roman"/>
                <a:sym typeface="Times New Roman"/>
              </a:rPr>
              <a:t>loosely coupled nature</a:t>
            </a:r>
            <a:r>
              <a:rPr lang="en-US" sz="1300">
                <a:solidFill>
                  <a:srgbClr val="0E0E0E"/>
                </a:solidFill>
                <a:latin typeface="Times New Roman"/>
                <a:ea typeface="Times New Roman"/>
                <a:cs typeface="Times New Roman"/>
                <a:sym typeface="Times New Roman"/>
              </a:rPr>
              <a:t> of Pub-Sub improved flexibility and simplified management of complex components.</a:t>
            </a:r>
            <a:endParaRPr/>
          </a:p>
          <a:p>
            <a:pPr marL="457200" lvl="0" indent="-342900" algn="l" rtl="0">
              <a:lnSpc>
                <a:spcPct val="90000"/>
              </a:lnSpc>
              <a:spcBef>
                <a:spcPts val="900"/>
              </a:spcBef>
              <a:spcAft>
                <a:spcPts val="0"/>
              </a:spcAft>
              <a:buSzPts val="1800"/>
              <a:buChar char="•"/>
            </a:pPr>
            <a:r>
              <a:rPr lang="en-US" sz="1300">
                <a:solidFill>
                  <a:srgbClr val="0E0E0E"/>
                </a:solidFill>
                <a:latin typeface="Times New Roman"/>
                <a:ea typeface="Times New Roman"/>
                <a:cs typeface="Times New Roman"/>
                <a:sym typeface="Times New Roman"/>
              </a:rPr>
              <a:t>Delivered an </a:t>
            </a:r>
            <a:r>
              <a:rPr lang="en-US" sz="1300" b="1">
                <a:solidFill>
                  <a:srgbClr val="0E0E0E"/>
                </a:solidFill>
                <a:latin typeface="Times New Roman"/>
                <a:ea typeface="Times New Roman"/>
                <a:cs typeface="Times New Roman"/>
                <a:sym typeface="Times New Roman"/>
              </a:rPr>
              <a:t>enhanced user experience</a:t>
            </a:r>
            <a:r>
              <a:rPr lang="en-US" sz="1300">
                <a:solidFill>
                  <a:srgbClr val="0E0E0E"/>
                </a:solidFill>
                <a:latin typeface="Times New Roman"/>
                <a:ea typeface="Times New Roman"/>
                <a:cs typeface="Times New Roman"/>
                <a:sym typeface="Times New Roman"/>
              </a:rPr>
              <a:t> with seamless real-time interaction, making it the optimal choice.</a:t>
            </a:r>
            <a:endParaRPr/>
          </a:p>
          <a:p>
            <a:pPr marL="0" lvl="0" indent="0" algn="just" rtl="0">
              <a:lnSpc>
                <a:spcPct val="120000"/>
              </a:lnSpc>
              <a:spcBef>
                <a:spcPts val="900"/>
              </a:spcBef>
              <a:spcAft>
                <a:spcPts val="0"/>
              </a:spcAft>
              <a:buClr>
                <a:srgbClr val="0E0E0E"/>
              </a:buClr>
              <a:buSzPts val="1200"/>
              <a:buNone/>
            </a:pPr>
            <a:endParaRPr sz="1300">
              <a:solidFill>
                <a:srgbClr val="0E0E0E"/>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31538e33f8a_0_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Risk Analysis - Performance</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Scenario Assessment (ATAM)</a:t>
            </a:r>
            <a:endParaRPr/>
          </a:p>
        </p:txBody>
      </p:sp>
      <p:sp>
        <p:nvSpPr>
          <p:cNvPr id="269" name="Google Shape;269;g31538e33f8a_0_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
        <p:nvSpPr>
          <p:cNvPr id="270" name="Google Shape;270;g31538e33f8a_0_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11/18/2024</a:t>
            </a:r>
            <a:endParaRPr/>
          </a:p>
        </p:txBody>
      </p:sp>
      <p:sp>
        <p:nvSpPr>
          <p:cNvPr id="271" name="Google Shape;271;g31538e33f8a_0_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Fall 2024 - CS7319 - QuickPolls - Final Project - Group 7</a:t>
            </a:r>
            <a:endParaRPr/>
          </a:p>
        </p:txBody>
      </p:sp>
      <p:pic>
        <p:nvPicPr>
          <p:cNvPr id="272" name="Google Shape;272;g31538e33f8a_0_26"/>
          <p:cNvPicPr preferRelativeResize="0"/>
          <p:nvPr/>
        </p:nvPicPr>
        <p:blipFill>
          <a:blip r:embed="rId3">
            <a:alphaModFix/>
          </a:blip>
          <a:stretch>
            <a:fillRect/>
          </a:stretch>
        </p:blipFill>
        <p:spPr>
          <a:xfrm>
            <a:off x="2149150" y="1507325"/>
            <a:ext cx="7470724" cy="4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Risk Analysis - Performance</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Scenario Assessment (ATAM)</a:t>
            </a:r>
            <a:endParaRPr/>
          </a:p>
        </p:txBody>
      </p:sp>
      <p:sp>
        <p:nvSpPr>
          <p:cNvPr id="278" name="Google Shape;2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279" name="Google Shape;2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13</a:t>
            </a:fld>
            <a:endParaRPr>
              <a:latin typeface="Times New Roman"/>
              <a:ea typeface="Times New Roman"/>
              <a:cs typeface="Times New Roman"/>
              <a:sym typeface="Times New Roman"/>
            </a:endParaRPr>
          </a:p>
        </p:txBody>
      </p:sp>
      <p:sp>
        <p:nvSpPr>
          <p:cNvPr id="280" name="Google Shape;2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
        <p:nvSpPr>
          <p:cNvPr id="281" name="Google Shape;28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Architectural Risks</a:t>
            </a:r>
            <a:endParaRPr/>
          </a:p>
          <a:p>
            <a:pPr marL="457200" lvl="0" indent="-342900" algn="just" rtl="0">
              <a:lnSpc>
                <a:spcPct val="100000"/>
              </a:lnSpc>
              <a:spcBef>
                <a:spcPts val="1000"/>
              </a:spcBef>
              <a:spcAft>
                <a:spcPts val="0"/>
              </a:spcAft>
              <a:buSzPts val="1800"/>
              <a:buChar char="•"/>
            </a:pPr>
            <a:r>
              <a:rPr lang="en-US" sz="1200">
                <a:solidFill>
                  <a:srgbClr val="0E0E0E"/>
                </a:solidFill>
                <a:latin typeface="Times New Roman"/>
                <a:ea typeface="Times New Roman"/>
                <a:cs typeface="Times New Roman"/>
                <a:sym typeface="Times New Roman"/>
              </a:rPr>
              <a:t>In Client-Server architecture, the server can become a bottleneck as it handles all client requests directly, leading to degraded performance during high traffic.</a:t>
            </a:r>
            <a:endParaRPr/>
          </a:p>
          <a:p>
            <a:pPr marL="457200" lvl="0" indent="-342900" algn="just" rtl="0">
              <a:lnSpc>
                <a:spcPct val="100000"/>
              </a:lnSpc>
              <a:spcBef>
                <a:spcPts val="1000"/>
              </a:spcBef>
              <a:spcAft>
                <a:spcPts val="0"/>
              </a:spcAft>
              <a:buSzPts val="1800"/>
              <a:buChar char="•"/>
            </a:pPr>
            <a:r>
              <a:rPr lang="en-US" sz="1200">
                <a:solidFill>
                  <a:srgbClr val="0E0E0E"/>
                </a:solidFill>
                <a:latin typeface="Times New Roman"/>
                <a:ea typeface="Times New Roman"/>
                <a:cs typeface="Times New Roman"/>
                <a:sym typeface="Times New Roman"/>
              </a:rPr>
              <a:t>Pub-Sub architecture mitigates this risk by using a message broker to distribute workload, decoupling publishers from subscribers and reducing server strain.</a:t>
            </a:r>
            <a:endParaRPr/>
          </a:p>
          <a:p>
            <a:pPr marL="457200" lvl="0" indent="-342900" algn="just" rtl="0">
              <a:lnSpc>
                <a:spcPct val="100000"/>
              </a:lnSpc>
              <a:spcBef>
                <a:spcPts val="1000"/>
              </a:spcBef>
              <a:spcAft>
                <a:spcPts val="0"/>
              </a:spcAft>
              <a:buSzPts val="1800"/>
              <a:buChar char="•"/>
            </a:pPr>
            <a:r>
              <a:rPr lang="en-US" sz="1200">
                <a:solidFill>
                  <a:srgbClr val="0E0E0E"/>
                </a:solidFill>
                <a:latin typeface="Times New Roman"/>
                <a:ea typeface="Times New Roman"/>
                <a:cs typeface="Times New Roman"/>
                <a:sym typeface="Times New Roman"/>
              </a:rPr>
              <a:t>Additionally, the loosely coupled nature of Pub-Sub allows for better fault tolerance and scalability, minimizing the impact of component failures.</a:t>
            </a:r>
            <a:endParaRPr/>
          </a:p>
          <a:p>
            <a:pPr marL="457200" lvl="0" indent="-342900" algn="just" rtl="0">
              <a:lnSpc>
                <a:spcPct val="100000"/>
              </a:lnSpc>
              <a:spcBef>
                <a:spcPts val="1000"/>
              </a:spcBef>
              <a:spcAft>
                <a:spcPts val="0"/>
              </a:spcAft>
              <a:buSzPts val="1800"/>
              <a:buChar char="•"/>
            </a:pPr>
            <a:r>
              <a:rPr lang="en-US" sz="1200">
                <a:solidFill>
                  <a:srgbClr val="0E0E0E"/>
                </a:solidFill>
                <a:latin typeface="Times New Roman"/>
                <a:ea typeface="Times New Roman"/>
                <a:cs typeface="Times New Roman"/>
                <a:sym typeface="Times New Roman"/>
              </a:rPr>
              <a:t>The performance implications of Client-Service architecture with the unnecessary traffic to check for latest poll updates can be drastically reduced by the message broker in Publisher-Subscriber architecture</a:t>
            </a:r>
            <a:endParaRPr/>
          </a:p>
          <a:p>
            <a:pPr marL="228600" lvl="0" indent="-64135" algn="just" rtl="0">
              <a:lnSpc>
                <a:spcPct val="10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282" name="Google Shape;282;p12"/>
          <p:cNvSpPr txBox="1"/>
          <p:nvPr/>
        </p:nvSpPr>
        <p:spPr>
          <a:xfrm>
            <a:off x="6172200" y="1825625"/>
            <a:ext cx="5181600" cy="4351338"/>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just" rtl="0">
              <a:lnSpc>
                <a:spcPct val="11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Quantitative Analysis</a:t>
            </a:r>
            <a:endParaRPr sz="1400" b="0" i="0" u="none" strike="noStrike" cap="none">
              <a:solidFill>
                <a:srgbClr val="000000"/>
              </a:solidFill>
              <a:latin typeface="Arial"/>
              <a:ea typeface="Arial"/>
              <a:cs typeface="Arial"/>
              <a:sym typeface="Arial"/>
            </a:endParaRPr>
          </a:p>
          <a:p>
            <a:pPr marL="228600" marR="0" lvl="0" indent="-228600" algn="just" rtl="0">
              <a:lnSpc>
                <a:spcPct val="110000"/>
              </a:lnSpc>
              <a:spcBef>
                <a:spcPts val="900"/>
              </a:spcBef>
              <a:spcAft>
                <a:spcPts val="0"/>
              </a:spcAft>
              <a:buClr>
                <a:srgbClr val="0E0E0E"/>
              </a:buClr>
              <a:buSzPct val="100000"/>
              <a:buFont typeface="Arial"/>
              <a:buChar char="•"/>
            </a:pPr>
            <a:r>
              <a:rPr lang="en-US" sz="1400" b="0" i="0" u="none" strike="noStrike" cap="none">
                <a:solidFill>
                  <a:srgbClr val="0E0E0E"/>
                </a:solidFill>
                <a:latin typeface="Times New Roman"/>
                <a:ea typeface="Times New Roman"/>
                <a:cs typeface="Times New Roman"/>
                <a:sym typeface="Times New Roman"/>
              </a:rPr>
              <a:t>Performance observations show that Pub-Sub systems handle significantly higher throughput, as the broker efficiently routes messages to multiple subscribers simultaneously.</a:t>
            </a:r>
            <a:endParaRPr/>
          </a:p>
          <a:p>
            <a:pPr marL="228600" marR="0" lvl="0" indent="-228600" algn="just" rtl="0">
              <a:lnSpc>
                <a:spcPct val="110000"/>
              </a:lnSpc>
              <a:spcBef>
                <a:spcPts val="900"/>
              </a:spcBef>
              <a:spcAft>
                <a:spcPts val="0"/>
              </a:spcAft>
              <a:buClr>
                <a:srgbClr val="0E0E0E"/>
              </a:buClr>
              <a:buSzPct val="100000"/>
              <a:buFont typeface="Arial"/>
              <a:buChar char="•"/>
            </a:pPr>
            <a:r>
              <a:rPr lang="en-US" sz="1400" b="0" i="0" u="none" strike="noStrike" cap="none">
                <a:solidFill>
                  <a:srgbClr val="0E0E0E"/>
                </a:solidFill>
                <a:latin typeface="Times New Roman"/>
                <a:ea typeface="Times New Roman"/>
                <a:cs typeface="Times New Roman"/>
                <a:sym typeface="Times New Roman"/>
              </a:rPr>
              <a:t>Latency in Pub-Sub is reduced since updates are pushed to clients in real-time, compared to frequent polling in Client-Server setups</a:t>
            </a:r>
            <a:endParaRPr/>
          </a:p>
          <a:p>
            <a:pPr marL="228600" marR="0" lvl="0" indent="-228600" algn="just" rtl="0">
              <a:lnSpc>
                <a:spcPct val="110000"/>
              </a:lnSpc>
              <a:spcBef>
                <a:spcPts val="900"/>
              </a:spcBef>
              <a:spcAft>
                <a:spcPts val="0"/>
              </a:spcAft>
              <a:buClr>
                <a:srgbClr val="0E0E0E"/>
              </a:buClr>
              <a:buSzPct val="100000"/>
              <a:buFont typeface="Arial"/>
              <a:buChar char="•"/>
            </a:pPr>
            <a:r>
              <a:rPr lang="en-US" sz="1400" b="0" i="0" u="none" strike="noStrike" cap="none">
                <a:solidFill>
                  <a:srgbClr val="0E0E0E"/>
                </a:solidFill>
                <a:latin typeface="Times New Roman"/>
                <a:ea typeface="Times New Roman"/>
                <a:cs typeface="Times New Roman"/>
                <a:sym typeface="Times New Roman"/>
              </a:rPr>
              <a:t>In high-traffic scenarios, Pub-Sub systems exhibit better resource utilization and handle a larger number of concurrent users without performance degradation.</a:t>
            </a:r>
            <a:endParaRPr/>
          </a:p>
          <a:p>
            <a:pPr marL="0" marR="0" lvl="0" indent="0" algn="just" rtl="0">
              <a:lnSpc>
                <a:spcPct val="110000"/>
              </a:lnSpc>
              <a:spcBef>
                <a:spcPts val="900"/>
              </a:spcBef>
              <a:spcAft>
                <a:spcPts val="0"/>
              </a:spcAft>
              <a:buNone/>
            </a:pPr>
            <a:r>
              <a:rPr lang="en-US" sz="2400" b="0" i="0" u="none" strike="noStrike" cap="none">
                <a:solidFill>
                  <a:srgbClr val="000000"/>
                </a:solidFill>
                <a:latin typeface="Times New Roman"/>
                <a:ea typeface="Times New Roman"/>
                <a:cs typeface="Times New Roman"/>
                <a:sym typeface="Times New Roman"/>
              </a:rPr>
              <a:t>Qualitative Analysis</a:t>
            </a:r>
            <a:endParaRPr/>
          </a:p>
          <a:p>
            <a:pPr marL="228600" marR="0" lvl="0" indent="-228600" algn="just" rtl="0">
              <a:lnSpc>
                <a:spcPct val="110000"/>
              </a:lnSpc>
              <a:spcBef>
                <a:spcPts val="900"/>
              </a:spcBef>
              <a:spcAft>
                <a:spcPts val="0"/>
              </a:spcAft>
              <a:buClr>
                <a:srgbClr val="0E0E0E"/>
              </a:buClr>
              <a:buSzPct val="100000"/>
              <a:buFont typeface="Arial"/>
              <a:buChar char="•"/>
            </a:pPr>
            <a:r>
              <a:rPr lang="en-US" sz="1400" b="0" i="0" u="none" strike="noStrike" cap="none">
                <a:solidFill>
                  <a:srgbClr val="0E0E0E"/>
                </a:solidFill>
                <a:latin typeface="Times New Roman"/>
                <a:ea typeface="Times New Roman"/>
                <a:cs typeface="Times New Roman"/>
                <a:sym typeface="Times New Roman"/>
              </a:rPr>
              <a:t>Pub-Sub architecture provides a more responsive user experience by ensuring instant updates, especially in real-time applications like QuickPolls.</a:t>
            </a:r>
            <a:endParaRPr/>
          </a:p>
          <a:p>
            <a:pPr marL="228600" marR="0" lvl="0" indent="-228600" algn="just" rtl="0">
              <a:lnSpc>
                <a:spcPct val="110000"/>
              </a:lnSpc>
              <a:spcBef>
                <a:spcPts val="900"/>
              </a:spcBef>
              <a:spcAft>
                <a:spcPts val="0"/>
              </a:spcAft>
              <a:buClr>
                <a:srgbClr val="0E0E0E"/>
              </a:buClr>
              <a:buSzPct val="100000"/>
              <a:buFont typeface="Arial"/>
              <a:buChar char="•"/>
            </a:pPr>
            <a:r>
              <a:rPr lang="en-US" sz="1400" b="0" i="0" u="none" strike="noStrike" cap="none">
                <a:solidFill>
                  <a:srgbClr val="0E0E0E"/>
                </a:solidFill>
                <a:latin typeface="Times New Roman"/>
                <a:ea typeface="Times New Roman"/>
                <a:cs typeface="Times New Roman"/>
                <a:sym typeface="Times New Roman"/>
              </a:rPr>
              <a:t>The decoupled communication model in Pub-Sub makes the system more scalable and adaptable to dynamic load changes, which is critical for growing user bases.</a:t>
            </a:r>
            <a:endParaRPr/>
          </a:p>
          <a:p>
            <a:pPr marL="228600" marR="0" lvl="0" indent="-228600" algn="just" rtl="0">
              <a:lnSpc>
                <a:spcPct val="110000"/>
              </a:lnSpc>
              <a:spcBef>
                <a:spcPts val="900"/>
              </a:spcBef>
              <a:spcAft>
                <a:spcPts val="0"/>
              </a:spcAft>
              <a:buClr>
                <a:srgbClr val="0E0E0E"/>
              </a:buClr>
              <a:buSzPct val="100000"/>
              <a:buFont typeface="Arial"/>
              <a:buChar char="•"/>
            </a:pPr>
            <a:r>
              <a:rPr lang="en-US" sz="1400" b="0" i="0" u="none" strike="noStrike" cap="none">
                <a:solidFill>
                  <a:srgbClr val="0E0E0E"/>
                </a:solidFill>
                <a:latin typeface="Times New Roman"/>
                <a:ea typeface="Times New Roman"/>
                <a:cs typeface="Times New Roman"/>
                <a:sym typeface="Times New Roman"/>
              </a:rPr>
              <a:t>It aligns better with modern, event-driven requirements, offering enhanced flexibility and maintainability compared to the rigid Client-Server approach.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Risk Analysis - Performance</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More details</a:t>
            </a:r>
            <a:endParaRPr/>
          </a:p>
        </p:txBody>
      </p:sp>
      <p:sp>
        <p:nvSpPr>
          <p:cNvPr id="288" name="Google Shape;2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289" name="Google Shape;2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14</a:t>
            </a:fld>
            <a:endParaRPr>
              <a:latin typeface="Times New Roman"/>
              <a:ea typeface="Times New Roman"/>
              <a:cs typeface="Times New Roman"/>
              <a:sym typeface="Times New Roman"/>
            </a:endParaRPr>
          </a:p>
        </p:txBody>
      </p:sp>
      <p:sp>
        <p:nvSpPr>
          <p:cNvPr id="290" name="Google Shape;29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A41E5D1-C434-206C-C97A-14507C794213}"/>
              </a:ext>
            </a:extLst>
          </p:cNvPr>
          <p:cNvPicPr>
            <a:picLocks noChangeAspect="1"/>
          </p:cNvPicPr>
          <p:nvPr/>
        </p:nvPicPr>
        <p:blipFill>
          <a:blip r:embed="rId3"/>
          <a:stretch>
            <a:fillRect/>
          </a:stretch>
        </p:blipFill>
        <p:spPr>
          <a:xfrm>
            <a:off x="1750828" y="1587795"/>
            <a:ext cx="8481382" cy="47685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31538e33f8a_0_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latin typeface="Times New Roman"/>
                <a:ea typeface="Times New Roman"/>
                <a:cs typeface="Times New Roman"/>
                <a:sym typeface="Times New Roman"/>
              </a:rPr>
              <a:t>Risk Analysis - Performance</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More details</a:t>
            </a:r>
            <a:endParaRPr/>
          </a:p>
        </p:txBody>
      </p:sp>
      <p:sp>
        <p:nvSpPr>
          <p:cNvPr id="298" name="Google Shape;298;g31538e33f8a_0_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sp>
        <p:nvSpPr>
          <p:cNvPr id="299" name="Google Shape;299;g31538e33f8a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pic>
        <p:nvPicPr>
          <p:cNvPr id="300" name="Google Shape;300;g31538e33f8a_0_8"/>
          <p:cNvPicPr preferRelativeResize="0"/>
          <p:nvPr/>
        </p:nvPicPr>
        <p:blipFill rotWithShape="1">
          <a:blip r:embed="rId3">
            <a:alphaModFix/>
          </a:blip>
          <a:srcRect/>
          <a:stretch/>
        </p:blipFill>
        <p:spPr>
          <a:xfrm>
            <a:off x="838204" y="1825625"/>
            <a:ext cx="10515600" cy="2076450"/>
          </a:xfrm>
          <a:prstGeom prst="rect">
            <a:avLst/>
          </a:prstGeom>
          <a:noFill/>
          <a:ln>
            <a:noFill/>
          </a:ln>
        </p:spPr>
      </p:pic>
      <p:pic>
        <p:nvPicPr>
          <p:cNvPr id="301" name="Google Shape;301;g31538e33f8a_0_8"/>
          <p:cNvPicPr preferRelativeResize="0"/>
          <p:nvPr/>
        </p:nvPicPr>
        <p:blipFill rotWithShape="1">
          <a:blip r:embed="rId4">
            <a:alphaModFix/>
          </a:blip>
          <a:srcRect/>
          <a:stretch/>
        </p:blipFill>
        <p:spPr>
          <a:xfrm>
            <a:off x="838200" y="3902075"/>
            <a:ext cx="10515600" cy="2076450"/>
          </a:xfrm>
          <a:prstGeom prst="rect">
            <a:avLst/>
          </a:prstGeom>
          <a:noFill/>
          <a:ln>
            <a:noFill/>
          </a:ln>
        </p:spPr>
      </p:pic>
      <p:sp>
        <p:nvSpPr>
          <p:cNvPr id="302" name="Google Shape;302;g31538e33f8a_0_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11/18/2024</a:t>
            </a:r>
            <a:endParaRPr/>
          </a:p>
        </p:txBody>
      </p:sp>
      <p:sp>
        <p:nvSpPr>
          <p:cNvPr id="303" name="Google Shape;303;g31538e33f8a_0_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Fall 2024 - CS7319 - QuickPolls - Final Project - Group 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31538e33f8a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latin typeface="Times New Roman"/>
                <a:ea typeface="Times New Roman"/>
                <a:cs typeface="Times New Roman"/>
                <a:sym typeface="Times New Roman"/>
              </a:rPr>
              <a:t>Risk Analysis - Performance</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More details</a:t>
            </a:r>
            <a:endParaRPr/>
          </a:p>
        </p:txBody>
      </p:sp>
      <p:sp>
        <p:nvSpPr>
          <p:cNvPr id="310" name="Google Shape;310;g31538e33f8a_0_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sp>
        <p:nvSpPr>
          <p:cNvPr id="311" name="Google Shape;311;g31538e33f8a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pic>
        <p:nvPicPr>
          <p:cNvPr id="312" name="Google Shape;312;g31538e33f8a_0_17"/>
          <p:cNvPicPr preferRelativeResize="0"/>
          <p:nvPr/>
        </p:nvPicPr>
        <p:blipFill rotWithShape="1">
          <a:blip r:embed="rId3">
            <a:alphaModFix/>
          </a:blip>
          <a:srcRect/>
          <a:stretch/>
        </p:blipFill>
        <p:spPr>
          <a:xfrm>
            <a:off x="838200" y="1825623"/>
            <a:ext cx="10515600" cy="4351200"/>
          </a:xfrm>
          <a:prstGeom prst="rect">
            <a:avLst/>
          </a:prstGeom>
          <a:noFill/>
          <a:ln>
            <a:noFill/>
          </a:ln>
        </p:spPr>
      </p:pic>
      <p:sp>
        <p:nvSpPr>
          <p:cNvPr id="313" name="Google Shape;313;g31538e33f8a_0_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11/18/2024</a:t>
            </a:r>
            <a:endParaRPr/>
          </a:p>
        </p:txBody>
      </p:sp>
      <p:sp>
        <p:nvSpPr>
          <p:cNvPr id="314" name="Google Shape;314;g31538e33f8a_0_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Fall 2024 - CS7319 - QuickPolls - Final Project - Group 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3175cec207a_0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Risk Analysis - Scalability</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Scenario Assessment (ATAM)</a:t>
            </a:r>
            <a:endParaRPr/>
          </a:p>
        </p:txBody>
      </p:sp>
      <p:sp>
        <p:nvSpPr>
          <p:cNvPr id="320" name="Google Shape;320;g3175cec207a_0_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321" name="Google Shape;321;g3175cec207a_0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17</a:t>
            </a:fld>
            <a:endParaRPr>
              <a:latin typeface="Times New Roman"/>
              <a:ea typeface="Times New Roman"/>
              <a:cs typeface="Times New Roman"/>
              <a:sym typeface="Times New Roman"/>
            </a:endParaRPr>
          </a:p>
        </p:txBody>
      </p:sp>
      <p:sp>
        <p:nvSpPr>
          <p:cNvPr id="322" name="Google Shape;322;g3175cec207a_0_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pic>
        <p:nvPicPr>
          <p:cNvPr id="323" name="Google Shape;323;g3175cec207a_0_1"/>
          <p:cNvPicPr preferRelativeResize="0"/>
          <p:nvPr/>
        </p:nvPicPr>
        <p:blipFill>
          <a:blip r:embed="rId3">
            <a:alphaModFix/>
          </a:blip>
          <a:stretch>
            <a:fillRect/>
          </a:stretch>
        </p:blipFill>
        <p:spPr>
          <a:xfrm>
            <a:off x="2251775" y="1479325"/>
            <a:ext cx="6873924" cy="487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153dda7a5c_3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Times New Roman"/>
                <a:ea typeface="Times New Roman"/>
                <a:cs typeface="Times New Roman"/>
                <a:sym typeface="Times New Roman"/>
              </a:rPr>
              <a:t>Risk Analysis - Scalability</a:t>
            </a:r>
            <a:br>
              <a:rPr lang="en-US"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Scenario Assessment (ATAM)</a:t>
            </a:r>
            <a:endParaRPr dirty="0"/>
          </a:p>
        </p:txBody>
      </p:sp>
      <p:sp>
        <p:nvSpPr>
          <p:cNvPr id="330" name="Google Shape;330;g3153dda7a5c_3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
        <p:nvSpPr>
          <p:cNvPr id="331" name="Google Shape;331;g3153dda7a5c_3_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11/18/2024</a:t>
            </a:r>
            <a:endParaRPr/>
          </a:p>
        </p:txBody>
      </p:sp>
      <p:sp>
        <p:nvSpPr>
          <p:cNvPr id="332" name="Google Shape;332;g3153dda7a5c_3_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Fall 2024 - CS7319 - QuickPolls - Final Project - Group 7</a:t>
            </a:r>
            <a:endParaRPr/>
          </a:p>
        </p:txBody>
      </p:sp>
      <p:sp>
        <p:nvSpPr>
          <p:cNvPr id="333" name="Google Shape;333;g3153dda7a5c_3_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Architectural Risks</a:t>
            </a:r>
            <a:endParaRPr dirty="0"/>
          </a:p>
          <a:p>
            <a:pPr marL="457200" lvl="0" indent="-342900" algn="just" rtl="0">
              <a:lnSpc>
                <a:spcPct val="100000"/>
              </a:lnSpc>
              <a:spcBef>
                <a:spcPts val="1000"/>
              </a:spcBef>
              <a:spcAft>
                <a:spcPts val="0"/>
              </a:spcAft>
              <a:buSzPts val="1800"/>
              <a:buChar char="•"/>
            </a:pPr>
            <a:r>
              <a:rPr lang="en-US" sz="1200" dirty="0">
                <a:solidFill>
                  <a:srgbClr val="0E0E0E"/>
                </a:solidFill>
                <a:latin typeface="Times New Roman"/>
                <a:ea typeface="Times New Roman"/>
                <a:cs typeface="Times New Roman"/>
                <a:sym typeface="Times New Roman"/>
              </a:rPr>
              <a:t>In Client-Server architecture, the server can quickly become overwhelmed as the number of concurrent users increases, leading to system failures or degraded performance</a:t>
            </a:r>
            <a:endParaRPr dirty="0"/>
          </a:p>
          <a:p>
            <a:pPr marL="457200" lvl="0" indent="-342900" algn="just" rtl="0">
              <a:lnSpc>
                <a:spcPct val="100000"/>
              </a:lnSpc>
              <a:spcBef>
                <a:spcPts val="1000"/>
              </a:spcBef>
              <a:spcAft>
                <a:spcPts val="0"/>
              </a:spcAft>
              <a:buSzPts val="1800"/>
              <a:buChar char="•"/>
            </a:pPr>
            <a:r>
              <a:rPr lang="en-US" sz="1200" dirty="0">
                <a:solidFill>
                  <a:srgbClr val="0E0E0E"/>
                </a:solidFill>
                <a:latin typeface="Times New Roman"/>
                <a:ea typeface="Times New Roman"/>
                <a:cs typeface="Times New Roman"/>
                <a:sym typeface="Times New Roman"/>
              </a:rPr>
              <a:t>Pub-Sub architecture mitigates this risk by offloading message handling to a distributed message broker like RabbitMQ, which can efficiently manage increased traffic through clustering</a:t>
            </a:r>
            <a:endParaRPr dirty="0"/>
          </a:p>
          <a:p>
            <a:pPr marL="457200" lvl="0" indent="-342900" algn="just" rtl="0">
              <a:lnSpc>
                <a:spcPct val="100000"/>
              </a:lnSpc>
              <a:spcBef>
                <a:spcPts val="1000"/>
              </a:spcBef>
              <a:spcAft>
                <a:spcPts val="0"/>
              </a:spcAft>
              <a:buSzPts val="1800"/>
              <a:buChar char="•"/>
            </a:pPr>
            <a:r>
              <a:rPr lang="en-US" sz="1200" dirty="0">
                <a:solidFill>
                  <a:srgbClr val="0E0E0E"/>
                </a:solidFill>
                <a:latin typeface="Times New Roman"/>
                <a:ea typeface="Times New Roman"/>
                <a:cs typeface="Times New Roman"/>
                <a:sym typeface="Times New Roman"/>
              </a:rPr>
              <a:t>The decoupled communication model in Pub-Sub ensures scalability by allowing independent scaling of publishers, subscribers, and the message broker</a:t>
            </a:r>
            <a:endParaRPr dirty="0"/>
          </a:p>
          <a:p>
            <a:pPr marL="457200" lvl="0" indent="-342900" algn="just" rtl="0">
              <a:lnSpc>
                <a:spcPct val="100000"/>
              </a:lnSpc>
              <a:spcBef>
                <a:spcPts val="1000"/>
              </a:spcBef>
              <a:spcAft>
                <a:spcPts val="0"/>
              </a:spcAft>
              <a:buSzPts val="1800"/>
              <a:buChar char="•"/>
            </a:pPr>
            <a:r>
              <a:rPr lang="en-US" sz="1200" dirty="0">
                <a:solidFill>
                  <a:srgbClr val="0E0E0E"/>
                </a:solidFill>
                <a:latin typeface="Times New Roman"/>
                <a:ea typeface="Times New Roman"/>
                <a:cs typeface="Times New Roman"/>
                <a:sym typeface="Times New Roman"/>
              </a:rPr>
              <a:t>Pub-Sub reduces the risk of bottlenecks as messages are distributed to multiple subscribers without server overload</a:t>
            </a:r>
            <a:endParaRPr dirty="0"/>
          </a:p>
          <a:p>
            <a:pPr marL="457200" lvl="0" indent="-342900" algn="just" rtl="0">
              <a:lnSpc>
                <a:spcPct val="100000"/>
              </a:lnSpc>
              <a:spcBef>
                <a:spcPts val="1000"/>
              </a:spcBef>
              <a:spcAft>
                <a:spcPts val="0"/>
              </a:spcAft>
              <a:buSzPts val="1800"/>
              <a:buChar char="•"/>
            </a:pPr>
            <a:r>
              <a:rPr lang="en-US" sz="1200" dirty="0">
                <a:solidFill>
                  <a:srgbClr val="0E0E0E"/>
                </a:solidFill>
                <a:latin typeface="Times New Roman"/>
                <a:ea typeface="Times New Roman"/>
                <a:cs typeface="Times New Roman"/>
                <a:sym typeface="Times New Roman"/>
              </a:rPr>
              <a:t>Using features like short-lived queues and auto-scaling further reduces the risk of stale data or performance bottlenecks in high-demand scenarios.</a:t>
            </a:r>
            <a:endParaRPr dirty="0"/>
          </a:p>
        </p:txBody>
      </p:sp>
      <p:sp>
        <p:nvSpPr>
          <p:cNvPr id="334" name="Google Shape;334;g3153dda7a5c_3_1"/>
          <p:cNvSpPr txBox="1"/>
          <p:nvPr/>
        </p:nvSpPr>
        <p:spPr>
          <a:xfrm>
            <a:off x="6172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just" rtl="0">
              <a:lnSpc>
                <a:spcPct val="11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Quantitative Analysis</a:t>
            </a:r>
            <a:endParaRPr sz="1400" b="0" i="0" u="none" strike="noStrike" cap="none">
              <a:solidFill>
                <a:srgbClr val="000000"/>
              </a:solidFill>
              <a:latin typeface="Arial"/>
              <a:ea typeface="Arial"/>
              <a:cs typeface="Arial"/>
              <a:sym typeface="Arial"/>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Though we were not able to perform scalability tests, Pub-Sub system with RabbitMQ can handle millions of messages per second by distributing the load across multiple cluster nodes.</a:t>
            </a:r>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Auto-scaling Web, API, and RabbitMQ nodes in a Pub-Sub system ensures linear scalability, maintaining performance as the user base grows</a:t>
            </a:r>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With short-lived queues, stale messages are automatically discarded, improving system responsiveness even with increased concurrent users</a:t>
            </a:r>
            <a:endParaRPr/>
          </a:p>
          <a:p>
            <a:pPr marL="0" marR="0" lvl="0" indent="0" algn="just" rtl="0">
              <a:lnSpc>
                <a:spcPct val="110000"/>
              </a:lnSpc>
              <a:spcBef>
                <a:spcPts val="900"/>
              </a:spcBef>
              <a:spcAft>
                <a:spcPts val="0"/>
              </a:spcAft>
              <a:buNone/>
            </a:pPr>
            <a:r>
              <a:rPr lang="en-US" sz="2400" b="0" i="0" u="none" strike="noStrike" cap="none">
                <a:solidFill>
                  <a:srgbClr val="000000"/>
                </a:solidFill>
                <a:latin typeface="Times New Roman"/>
                <a:ea typeface="Times New Roman"/>
                <a:cs typeface="Times New Roman"/>
                <a:sym typeface="Times New Roman"/>
              </a:rPr>
              <a:t>Qualitative Analysis</a:t>
            </a:r>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Pub-Sub architecture is inherently more scalable as it decouples communication, enabling each component to be scaled independently based on load</a:t>
            </a:r>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RabbitMQ clusters ensure efficient distribution of tasks, making it easier to handle spikes in user activity without performance degradation</a:t>
            </a:r>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Even though scaling the Client-Server architecture is much easier, </a:t>
            </a:r>
            <a:endParaRPr/>
          </a:p>
          <a:p>
            <a:pPr marL="228600" marR="0" lvl="0" indent="-228631" algn="just" rtl="0">
              <a:lnSpc>
                <a:spcPct val="110000"/>
              </a:lnSpc>
              <a:spcBef>
                <a:spcPts val="900"/>
              </a:spcBef>
              <a:spcAft>
                <a:spcPts val="0"/>
              </a:spcAft>
              <a:buClr>
                <a:srgbClr val="0E0E0E"/>
              </a:buClr>
              <a:buSzPct val="100000"/>
              <a:buFont typeface="Arial"/>
              <a:buChar char="•"/>
            </a:pPr>
            <a:r>
              <a:rPr lang="en-US" sz="1300" b="0" i="0" u="none" strike="noStrike" cap="none">
                <a:solidFill>
                  <a:srgbClr val="0E0E0E"/>
                </a:solidFill>
                <a:latin typeface="Times New Roman"/>
                <a:ea typeface="Times New Roman"/>
                <a:cs typeface="Times New Roman"/>
                <a:sym typeface="Times New Roman"/>
              </a:rPr>
              <a:t>the unnecessary traffic for poll update checks can still be a bottleneck.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17e9ce5a30_0_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r>
              <a:rPr lang="en-US" dirty="0">
                <a:latin typeface="Times New Roman"/>
                <a:ea typeface="Times New Roman"/>
                <a:cs typeface="Times New Roman"/>
                <a:sym typeface="Times New Roman"/>
              </a:rPr>
              <a:t>Risk analysis</a:t>
            </a:r>
            <a:endParaRPr dirty="0">
              <a:latin typeface="Times New Roman"/>
              <a:ea typeface="Times New Roman"/>
              <a:cs typeface="Times New Roman"/>
              <a:sym typeface="Times New Roman"/>
            </a:endParaRPr>
          </a:p>
          <a:p>
            <a:pPr marL="0" lvl="0" indent="0" algn="l" rtl="0">
              <a:spcBef>
                <a:spcPts val="0"/>
              </a:spcBef>
              <a:spcAft>
                <a:spcPts val="0"/>
              </a:spcAft>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350" name="Google Shape;350;g317e9ce5a30_0_4"/>
          <p:cNvSpPr txBox="1">
            <a:spLocks noGrp="1"/>
          </p:cNvSpPr>
          <p:nvPr>
            <p:ph type="body" idx="1"/>
          </p:nvPr>
        </p:nvSpPr>
        <p:spPr>
          <a:xfrm>
            <a:off x="838200" y="1773675"/>
            <a:ext cx="5538000" cy="4050655"/>
          </a:xfrm>
          <a:prstGeom prst="rect">
            <a:avLst/>
          </a:prstGeom>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Pros</a:t>
            </a:r>
            <a:endParaRPr sz="2400" dirty="0">
              <a:latin typeface="Times New Roman"/>
              <a:ea typeface="Times New Roman"/>
              <a:cs typeface="Times New Roman"/>
              <a:sym typeface="Times New Roman"/>
            </a:endParaRPr>
          </a:p>
          <a:p>
            <a:pPr marL="457200" lvl="0" indent="-317500" algn="l" rtl="0">
              <a:lnSpc>
                <a:spcPct val="150000"/>
              </a:lnSpc>
              <a:spcBef>
                <a:spcPts val="100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Making Informed Decisions: By being aware of possible hazards businesses can balance opportunities and related risks to make well-informed decisions.</a:t>
            </a:r>
            <a:endParaRPr sz="12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Better Planning: Being aware of possible hazards enables the  creation of backup plans and risk-reaction techniques, which boost readiness and adaptability.</a:t>
            </a:r>
            <a:endParaRPr sz="12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Resource optimization makes the best use of time and money by identifying and prioritizing risks, which makes it possible to allocate resources to areas that need the most attention.</a:t>
            </a:r>
            <a:endParaRPr sz="12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Business Growth: Organizations can more boldly pursue opportunities by incorporating risk management into strategic planning and business development when they have a clear understanding of potential risks</a:t>
            </a:r>
            <a:endParaRPr sz="1200" dirty="0">
              <a:latin typeface="Times New Roman"/>
              <a:ea typeface="Times New Roman"/>
              <a:cs typeface="Times New Roman"/>
              <a:sym typeface="Times New Roman"/>
            </a:endParaRPr>
          </a:p>
        </p:txBody>
      </p:sp>
      <p:sp>
        <p:nvSpPr>
          <p:cNvPr id="351" name="Google Shape;351;g317e9ce5a30_0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Times New Roman"/>
                <a:ea typeface="Times New Roman"/>
                <a:cs typeface="Times New Roman"/>
                <a:sym typeface="Times New Roman"/>
              </a:rPr>
              <a:t>19</a:t>
            </a:fld>
            <a:endParaRPr>
              <a:latin typeface="Times New Roman"/>
              <a:ea typeface="Times New Roman"/>
              <a:cs typeface="Times New Roman"/>
              <a:sym typeface="Times New Roman"/>
            </a:endParaRPr>
          </a:p>
        </p:txBody>
      </p:sp>
      <p:sp>
        <p:nvSpPr>
          <p:cNvPr id="352" name="Google Shape;352;g317e9ce5a30_0_4"/>
          <p:cNvSpPr txBox="1"/>
          <p:nvPr/>
        </p:nvSpPr>
        <p:spPr>
          <a:xfrm>
            <a:off x="6490150" y="1796800"/>
            <a:ext cx="5218500" cy="415495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400" dirty="0">
                <a:latin typeface="Times New Roman"/>
                <a:ea typeface="Times New Roman"/>
                <a:cs typeface="Times New Roman"/>
                <a:sym typeface="Times New Roman"/>
              </a:rPr>
              <a:t>Cons</a:t>
            </a:r>
            <a:endParaRPr sz="2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Resource-intensive: It may take a lot of time and money to do thorough risk analysis, as well as a large number of human resources.</a:t>
            </a:r>
            <a:endParaRPr sz="12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Complexity: Risk management is a multifaceted process that includes identifying, evaluating, and reducing risks across the board for a business. This intricacy can be too much for management to handle and be resource-intensive.</a:t>
            </a:r>
            <a:endParaRPr sz="12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Possibility of Bias: Subjectivity and biases can affect the development of a Risk Breakdown Structure (RBS), which could change how hazards are perceived. Because it may affect the precision and efficacy of the risk management plan, this potential for bias is a serious drawback.</a:t>
            </a:r>
            <a:endParaRPr sz="12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Arial" panose="020B0604020202020204" pitchFamily="34" charset="0"/>
              <a:buChar char="•"/>
            </a:pPr>
            <a:r>
              <a:rPr lang="en-US" sz="1200" dirty="0">
                <a:latin typeface="Times New Roman"/>
                <a:ea typeface="Times New Roman"/>
                <a:cs typeface="Times New Roman"/>
                <a:sym typeface="Times New Roman"/>
              </a:rPr>
              <a:t>Some risk assessment methods may oversimplify complicated problems, which could result in a lack of comprehension and effective mitigation techniques.</a:t>
            </a:r>
            <a:endParaRPr sz="1200"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1C1B209E-9BDD-87A9-7068-8AF8B4C4BBFA}"/>
              </a:ext>
            </a:extLst>
          </p:cNvPr>
          <p:cNvSpPr>
            <a:spLocks noGrp="1"/>
          </p:cNvSpPr>
          <p:nvPr>
            <p:ph type="dt" idx="10"/>
          </p:nvPr>
        </p:nvSpPr>
        <p:spPr/>
        <p:txBody>
          <a:bodyPr/>
          <a:lstStyle/>
          <a:p>
            <a:r>
              <a:rPr lang="en-US"/>
              <a:t>11/18/2024</a:t>
            </a:r>
          </a:p>
        </p:txBody>
      </p:sp>
      <p:sp>
        <p:nvSpPr>
          <p:cNvPr id="3" name="Footer Placeholder 2">
            <a:extLst>
              <a:ext uri="{FF2B5EF4-FFF2-40B4-BE49-F238E27FC236}">
                <a16:creationId xmlns:a16="http://schemas.microsoft.com/office/drawing/2014/main" id="{61D43BB6-5A7F-946A-C7D2-38536BCF7E89}"/>
              </a:ext>
            </a:extLst>
          </p:cNvPr>
          <p:cNvSpPr>
            <a:spLocks noGrp="1"/>
          </p:cNvSpPr>
          <p:nvPr>
            <p:ph type="ftr" idx="11"/>
          </p:nvPr>
        </p:nvSpPr>
        <p:spPr/>
        <p:txBody>
          <a:bodyPr/>
          <a:lstStyle/>
          <a:p>
            <a:r>
              <a:rPr lang="en-US"/>
              <a:t>Fall 2024 - CS7319 - QuickPolls - Final Project - Group 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Project Description - </a:t>
            </a:r>
            <a:r>
              <a:rPr lang="en-US" i="1">
                <a:latin typeface="Times New Roman"/>
                <a:ea typeface="Times New Roman"/>
                <a:cs typeface="Times New Roman"/>
                <a:sym typeface="Times New Roman"/>
              </a:rPr>
              <a:t>QuickPolls</a:t>
            </a:r>
            <a:endParaRPr i="1"/>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20000"/>
              </a:lnSpc>
              <a:spcBef>
                <a:spcPts val="0"/>
              </a:spcBef>
              <a:spcAft>
                <a:spcPts val="0"/>
              </a:spcAft>
              <a:buClr>
                <a:schemeClr val="dk1"/>
              </a:buClr>
              <a:buSzPts val="1400"/>
              <a:buChar char="•"/>
            </a:pPr>
            <a:r>
              <a:rPr lang="en-US" sz="1400" b="1" dirty="0">
                <a:latin typeface="Times New Roman"/>
                <a:ea typeface="Times New Roman"/>
                <a:cs typeface="Times New Roman"/>
                <a:sym typeface="Times New Roman"/>
              </a:rPr>
              <a:t>Objective</a:t>
            </a:r>
            <a:r>
              <a:rPr lang="en-US" sz="1400" dirty="0">
                <a:latin typeface="Times New Roman"/>
                <a:ea typeface="Times New Roman"/>
                <a:cs typeface="Times New Roman"/>
                <a:sym typeface="Times New Roman"/>
              </a:rPr>
              <a:t>: </a:t>
            </a:r>
            <a:r>
              <a:rPr lang="en-US" sz="1200" b="0" i="0" u="none" strike="noStrike" dirty="0">
                <a:solidFill>
                  <a:srgbClr val="000000"/>
                </a:solidFill>
                <a:latin typeface="Times New Roman"/>
                <a:ea typeface="Times New Roman"/>
                <a:cs typeface="Times New Roman"/>
                <a:sym typeface="Times New Roman"/>
              </a:rPr>
              <a:t>The objective of the </a:t>
            </a:r>
            <a:r>
              <a:rPr lang="en-US" sz="1200" b="0" i="1" u="none" strike="noStrike" dirty="0">
                <a:solidFill>
                  <a:srgbClr val="000000"/>
                </a:solidFill>
                <a:latin typeface="Times New Roman"/>
                <a:ea typeface="Times New Roman"/>
                <a:cs typeface="Times New Roman"/>
                <a:sym typeface="Times New Roman"/>
              </a:rPr>
              <a:t>QuickPolls</a:t>
            </a:r>
            <a:r>
              <a:rPr lang="en-US" sz="1200" b="0" i="0" u="none" strike="noStrike" dirty="0">
                <a:solidFill>
                  <a:srgbClr val="000000"/>
                </a:solidFill>
                <a:latin typeface="Times New Roman"/>
                <a:ea typeface="Times New Roman"/>
                <a:cs typeface="Times New Roman"/>
                <a:sym typeface="Times New Roman"/>
              </a:rPr>
              <a:t> project is to develop an online poll management web application that allows users to create, participate in, and manage polls with real-time results. The project aims to deliver a user-friendly platform with features like simple email authentication, poll creation, and live results, catering to poll creators and participants for an interactive polling experience</a:t>
            </a:r>
            <a:endParaRPr sz="700" dirty="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ts val="1400"/>
              <a:buChar char="•"/>
            </a:pPr>
            <a:r>
              <a:rPr lang="en-US" sz="1400" b="1" dirty="0">
                <a:latin typeface="Times New Roman"/>
                <a:ea typeface="Times New Roman"/>
                <a:cs typeface="Times New Roman"/>
                <a:sym typeface="Times New Roman"/>
              </a:rPr>
              <a:t>Capabilities</a:t>
            </a:r>
            <a:endParaRPr dirty="0"/>
          </a:p>
          <a:p>
            <a:pPr marL="685800" lvl="1" indent="-228600" algn="just" rtl="0">
              <a:lnSpc>
                <a:spcPct val="120000"/>
              </a:lnSpc>
              <a:spcBef>
                <a:spcPts val="900"/>
              </a:spcBef>
              <a:spcAft>
                <a:spcPts val="0"/>
              </a:spcAft>
              <a:buClr>
                <a:srgbClr val="0E0E0E"/>
              </a:buClr>
              <a:buSzPts val="1200"/>
              <a:buChar char="•"/>
            </a:pPr>
            <a:r>
              <a:rPr lang="en-US" sz="1200" dirty="0">
                <a:solidFill>
                  <a:srgbClr val="0E0E0E"/>
                </a:solidFill>
                <a:latin typeface="Times New Roman"/>
                <a:ea typeface="Times New Roman"/>
                <a:cs typeface="Times New Roman"/>
                <a:sym typeface="Times New Roman"/>
              </a:rPr>
              <a:t>User Authentication: A simple authentication system that allows users to log in by providing an email address, where a One-Time Passcode (OTP) is sent for verification.</a:t>
            </a:r>
            <a:endParaRPr dirty="0"/>
          </a:p>
          <a:p>
            <a:pPr marL="685800" lvl="1" indent="-228600" algn="just" rtl="0">
              <a:lnSpc>
                <a:spcPct val="120000"/>
              </a:lnSpc>
              <a:spcBef>
                <a:spcPts val="900"/>
              </a:spcBef>
              <a:spcAft>
                <a:spcPts val="0"/>
              </a:spcAft>
              <a:buClr>
                <a:srgbClr val="0E0E0E"/>
              </a:buClr>
              <a:buSzPts val="1200"/>
              <a:buChar char="•"/>
            </a:pPr>
            <a:r>
              <a:rPr lang="en-US" sz="1200" dirty="0">
                <a:solidFill>
                  <a:srgbClr val="0E0E0E"/>
                </a:solidFill>
                <a:latin typeface="Times New Roman"/>
                <a:ea typeface="Times New Roman"/>
                <a:cs typeface="Times New Roman"/>
                <a:sym typeface="Times New Roman"/>
              </a:rPr>
              <a:t>Poll Creation: Users can create polls by defining a question, specifying multiple-choice options, and setting a duration for each poll.</a:t>
            </a:r>
            <a:endParaRPr dirty="0"/>
          </a:p>
          <a:p>
            <a:pPr marL="685800" lvl="1" indent="-228600" algn="just" rtl="0">
              <a:lnSpc>
                <a:spcPct val="120000"/>
              </a:lnSpc>
              <a:spcBef>
                <a:spcPts val="900"/>
              </a:spcBef>
              <a:spcAft>
                <a:spcPts val="0"/>
              </a:spcAft>
              <a:buClr>
                <a:srgbClr val="0E0E0E"/>
              </a:buClr>
              <a:buSzPts val="1200"/>
              <a:buChar char="•"/>
            </a:pPr>
            <a:r>
              <a:rPr lang="en-US" sz="1200" dirty="0">
                <a:solidFill>
                  <a:srgbClr val="0E0E0E"/>
                </a:solidFill>
                <a:latin typeface="Times New Roman"/>
                <a:ea typeface="Times New Roman"/>
                <a:cs typeface="Times New Roman"/>
                <a:sym typeface="Times New Roman"/>
              </a:rPr>
              <a:t>Poll Participation: Users can browse through available polls and participate by selecting one of the provided options.</a:t>
            </a:r>
            <a:endParaRPr dirty="0"/>
          </a:p>
          <a:p>
            <a:pPr marL="685800" lvl="1" indent="-228600" algn="just" rtl="0">
              <a:lnSpc>
                <a:spcPct val="120000"/>
              </a:lnSpc>
              <a:spcBef>
                <a:spcPts val="900"/>
              </a:spcBef>
              <a:spcAft>
                <a:spcPts val="0"/>
              </a:spcAft>
              <a:buClr>
                <a:srgbClr val="FF0000"/>
              </a:buClr>
              <a:buSzPts val="1200"/>
              <a:buChar char="•"/>
            </a:pPr>
            <a:r>
              <a:rPr lang="en-US" sz="1200" b="1" dirty="0">
                <a:solidFill>
                  <a:srgbClr val="FF0000"/>
                </a:solidFill>
                <a:latin typeface="Times New Roman"/>
                <a:ea typeface="Times New Roman"/>
                <a:cs typeface="Times New Roman"/>
                <a:sym typeface="Times New Roman"/>
              </a:rPr>
              <a:t>Real-Time Results Display</a:t>
            </a:r>
            <a:r>
              <a:rPr lang="en-US" sz="1200" dirty="0">
                <a:solidFill>
                  <a:srgbClr val="0E0E0E"/>
                </a:solidFill>
                <a:latin typeface="Times New Roman"/>
                <a:ea typeface="Times New Roman"/>
                <a:cs typeface="Times New Roman"/>
                <a:sym typeface="Times New Roman"/>
              </a:rPr>
              <a:t>: The application displays real-time poll results, showing the percentage of votes for each option, allowing users to see instant feedback after voting.</a:t>
            </a:r>
            <a:endParaRPr dirty="0"/>
          </a:p>
          <a:p>
            <a:pPr marL="685800" lvl="1" indent="-228600" algn="just" rtl="0">
              <a:lnSpc>
                <a:spcPct val="120000"/>
              </a:lnSpc>
              <a:spcBef>
                <a:spcPts val="900"/>
              </a:spcBef>
              <a:spcAft>
                <a:spcPts val="0"/>
              </a:spcAft>
              <a:buClr>
                <a:srgbClr val="0E0E0E"/>
              </a:buClr>
              <a:buSzPts val="1200"/>
              <a:buChar char="•"/>
            </a:pPr>
            <a:r>
              <a:rPr lang="en-US" sz="1200" dirty="0">
                <a:solidFill>
                  <a:srgbClr val="0E0E0E"/>
                </a:solidFill>
                <a:latin typeface="Times New Roman"/>
                <a:ea typeface="Times New Roman"/>
                <a:cs typeface="Times New Roman"/>
                <a:sym typeface="Times New Roman"/>
              </a:rPr>
              <a:t>Poll Management: A poll management interface enables users to view, edit, or delete polls they have created, providing complete control over their polls </a:t>
            </a:r>
            <a:endParaRPr sz="800" dirty="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ts val="1400"/>
              <a:buChar char="•"/>
            </a:pPr>
            <a:r>
              <a:rPr lang="en-US" sz="1400" b="1" dirty="0">
                <a:latin typeface="Times New Roman"/>
                <a:ea typeface="Times New Roman"/>
                <a:cs typeface="Times New Roman"/>
                <a:sym typeface="Times New Roman"/>
              </a:rPr>
              <a:t>Operational Process</a:t>
            </a:r>
            <a:endParaRPr dirty="0"/>
          </a:p>
          <a:p>
            <a:pPr marL="685800" lvl="1" indent="-228600" algn="just" rtl="0">
              <a:lnSpc>
                <a:spcPct val="120000"/>
              </a:lnSpc>
              <a:spcBef>
                <a:spcPts val="500"/>
              </a:spcBef>
              <a:spcAft>
                <a:spcPts val="0"/>
              </a:spcAft>
              <a:buClr>
                <a:schemeClr val="dk1"/>
              </a:buClr>
              <a:buSzPts val="1200"/>
              <a:buChar char="•"/>
            </a:pPr>
            <a:r>
              <a:rPr lang="en-US" sz="1200" dirty="0">
                <a:latin typeface="Times New Roman"/>
                <a:ea typeface="Times New Roman"/>
                <a:cs typeface="Times New Roman"/>
                <a:sym typeface="Times New Roman"/>
              </a:rPr>
              <a:t>Security: Users can register and login using email and a passcode is generated for each login. No need to store or compare passwords.</a:t>
            </a:r>
            <a:endParaRPr dirty="0"/>
          </a:p>
          <a:p>
            <a:pPr marL="685800" lvl="1" indent="-228600" algn="just" rtl="0">
              <a:lnSpc>
                <a:spcPct val="120000"/>
              </a:lnSpc>
              <a:spcBef>
                <a:spcPts val="500"/>
              </a:spcBef>
              <a:spcAft>
                <a:spcPts val="0"/>
              </a:spcAft>
              <a:buClr>
                <a:schemeClr val="dk1"/>
              </a:buClr>
              <a:buSzPts val="1200"/>
              <a:buChar char="•"/>
            </a:pPr>
            <a:r>
              <a:rPr lang="en-US" sz="1200" dirty="0">
                <a:latin typeface="Times New Roman"/>
                <a:ea typeface="Times New Roman"/>
                <a:cs typeface="Times New Roman"/>
                <a:sym typeface="Times New Roman"/>
              </a:rPr>
              <a:t>Poll Participation and Management: Users can manage the polls (Create, Edit, Delete) and participate in any active poll.</a:t>
            </a:r>
            <a:endParaRPr dirty="0"/>
          </a:p>
          <a:p>
            <a:pPr marL="685800" lvl="1" indent="-228600" algn="just" rtl="0">
              <a:lnSpc>
                <a:spcPct val="120000"/>
              </a:lnSpc>
              <a:spcBef>
                <a:spcPts val="500"/>
              </a:spcBef>
              <a:spcAft>
                <a:spcPts val="0"/>
              </a:spcAft>
              <a:buClr>
                <a:schemeClr val="dk1"/>
              </a:buClr>
              <a:buSzPts val="1200"/>
              <a:buChar char="•"/>
            </a:pPr>
            <a:r>
              <a:rPr lang="en-US" sz="1200" dirty="0">
                <a:latin typeface="Times New Roman"/>
                <a:ea typeface="Times New Roman"/>
                <a:cs typeface="Times New Roman"/>
                <a:sym typeface="Times New Roman"/>
              </a:rPr>
              <a:t>Real-Time Results Display: The poll results are displayed to the users in real-time or near real-time based on the architectural style.</a:t>
            </a:r>
            <a:endParaRPr dirty="0"/>
          </a:p>
        </p:txBody>
      </p:sp>
      <p:sp>
        <p:nvSpPr>
          <p:cNvPr id="96" name="Google Shape;9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latin typeface="Times New Roman"/>
              <a:ea typeface="Times New Roman"/>
              <a:cs typeface="Times New Roman"/>
              <a:sym typeface="Times New Roman"/>
            </a:endParaRPr>
          </a:p>
        </p:txBody>
      </p:sp>
      <p:sp>
        <p:nvSpPr>
          <p:cNvPr id="97" name="Google Shape;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
        <p:nvSpPr>
          <p:cNvPr id="98" name="Google Shape;9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317dbab67f5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References</a:t>
            </a:r>
            <a:endParaRPr/>
          </a:p>
        </p:txBody>
      </p:sp>
      <p:sp>
        <p:nvSpPr>
          <p:cNvPr id="359" name="Google Shape;359;g317dbab67f5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[1]	Client-server architecture. (n.d.-a). https://</a:t>
            </a:r>
            <a:r>
              <a:rPr lang="en-US" sz="1200" dirty="0" err="1">
                <a:latin typeface="Times New Roman"/>
                <a:ea typeface="Times New Roman"/>
                <a:cs typeface="Times New Roman"/>
                <a:sym typeface="Times New Roman"/>
              </a:rPr>
              <a:t>cs.uwaterloo.ca</a:t>
            </a:r>
            <a:r>
              <a:rPr lang="en-US" sz="1200" dirty="0">
                <a:latin typeface="Times New Roman"/>
                <a:ea typeface="Times New Roman"/>
                <a:cs typeface="Times New Roman"/>
                <a:sym typeface="Times New Roman"/>
              </a:rPr>
              <a:t>/~m2nagapp/courses/CS446/1195/</a:t>
            </a:r>
            <a:r>
              <a:rPr lang="en-US" sz="1200" dirty="0" err="1">
                <a:latin typeface="Times New Roman"/>
                <a:ea typeface="Times New Roman"/>
                <a:cs typeface="Times New Roman"/>
                <a:sym typeface="Times New Roman"/>
              </a:rPr>
              <a:t>Arch_Design_Activity</a:t>
            </a:r>
            <a:r>
              <a:rPr lang="en-US" sz="1200" dirty="0">
                <a:latin typeface="Times New Roman"/>
                <a:ea typeface="Times New Roman"/>
                <a:cs typeface="Times New Roman"/>
                <a:sym typeface="Times New Roman"/>
              </a:rPr>
              <a:t>/</a:t>
            </a:r>
            <a:r>
              <a:rPr lang="en-US" sz="1200" dirty="0" err="1">
                <a:latin typeface="Times New Roman"/>
                <a:ea typeface="Times New Roman"/>
                <a:cs typeface="Times New Roman"/>
                <a:sym typeface="Times New Roman"/>
              </a:rPr>
              <a:t>ClientServer.pdf</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[2] 	Google. (n.d.). Architectural overview of pub/sub  |  Pub/Sub Documentation  |  google cloud. Google. https://</a:t>
            </a:r>
            <a:r>
              <a:rPr lang="en-US" sz="1200" dirty="0" err="1">
                <a:latin typeface="Times New Roman"/>
                <a:ea typeface="Times New Roman"/>
                <a:cs typeface="Times New Roman"/>
                <a:sym typeface="Times New Roman"/>
              </a:rPr>
              <a:t>cloud.google.com</a:t>
            </a:r>
            <a:r>
              <a:rPr lang="en-US" sz="1200" dirty="0">
                <a:latin typeface="Times New Roman"/>
                <a:ea typeface="Times New Roman"/>
                <a:cs typeface="Times New Roman"/>
                <a:sym typeface="Times New Roman"/>
              </a:rPr>
              <a:t>/</a:t>
            </a:r>
            <a:r>
              <a:rPr lang="en-US" sz="1200" dirty="0" err="1">
                <a:latin typeface="Times New Roman"/>
                <a:ea typeface="Times New Roman"/>
                <a:cs typeface="Times New Roman"/>
                <a:sym typeface="Times New Roman"/>
              </a:rPr>
              <a:t>pubsub</a:t>
            </a:r>
            <a:r>
              <a:rPr lang="en-US" sz="1200" dirty="0">
                <a:latin typeface="Times New Roman"/>
                <a:ea typeface="Times New Roman"/>
                <a:cs typeface="Times New Roman"/>
                <a:sym typeface="Times New Roman"/>
              </a:rPr>
              <a:t>/architecture</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[3] 	</a:t>
            </a:r>
            <a:r>
              <a:rPr lang="en-US" sz="1200" dirty="0" err="1">
                <a:latin typeface="Times New Roman"/>
                <a:ea typeface="Times New Roman"/>
                <a:cs typeface="Times New Roman"/>
                <a:sym typeface="Times New Roman"/>
              </a:rPr>
              <a:t>Olamendy</a:t>
            </a:r>
            <a:r>
              <a:rPr lang="en-US" sz="1200" dirty="0">
                <a:latin typeface="Times New Roman"/>
                <a:ea typeface="Times New Roman"/>
                <a:cs typeface="Times New Roman"/>
                <a:sym typeface="Times New Roman"/>
              </a:rPr>
              <a:t>, J. (2011, August 12). Evaluate the software architecture using </a:t>
            </a:r>
            <a:r>
              <a:rPr lang="en-US" sz="1200" dirty="0" err="1">
                <a:latin typeface="Times New Roman"/>
                <a:ea typeface="Times New Roman"/>
                <a:cs typeface="Times New Roman"/>
                <a:sym typeface="Times New Roman"/>
              </a:rPr>
              <a:t>Atam</a:t>
            </a:r>
            <a:r>
              <a:rPr lang="en-US" sz="1200" dirty="0">
                <a:latin typeface="Times New Roman"/>
                <a:ea typeface="Times New Roman"/>
                <a:cs typeface="Times New Roman"/>
                <a:sym typeface="Times New Roman"/>
              </a:rPr>
              <a:t>. JC </a:t>
            </a:r>
            <a:r>
              <a:rPr lang="en-US" sz="1200" dirty="0" err="1">
                <a:latin typeface="Times New Roman"/>
                <a:ea typeface="Times New Roman"/>
                <a:cs typeface="Times New Roman"/>
                <a:sym typeface="Times New Roman"/>
              </a:rPr>
              <a:t>Olamendy’s</a:t>
            </a:r>
            <a:r>
              <a:rPr lang="en-US" sz="1200" dirty="0">
                <a:latin typeface="Times New Roman"/>
                <a:ea typeface="Times New Roman"/>
                <a:cs typeface="Times New Roman"/>
                <a:sym typeface="Times New Roman"/>
              </a:rPr>
              <a:t> Thoughts. https://</a:t>
            </a:r>
            <a:r>
              <a:rPr lang="en-US" sz="1200" dirty="0" err="1">
                <a:latin typeface="Times New Roman"/>
                <a:ea typeface="Times New Roman"/>
                <a:cs typeface="Times New Roman"/>
                <a:sym typeface="Times New Roman"/>
              </a:rPr>
              <a:t>johnolamendy.wordpress.com</a:t>
            </a:r>
            <a:r>
              <a:rPr lang="en-US" sz="1200" dirty="0">
                <a:latin typeface="Times New Roman"/>
                <a:ea typeface="Times New Roman"/>
                <a:cs typeface="Times New Roman"/>
                <a:sym typeface="Times New Roman"/>
              </a:rPr>
              <a:t>/2011/08/12/evaluate-the-software-architecture-using-</a:t>
            </a:r>
            <a:r>
              <a:rPr lang="en-US" sz="1200" dirty="0" err="1">
                <a:latin typeface="Times New Roman"/>
                <a:ea typeface="Times New Roman"/>
                <a:cs typeface="Times New Roman"/>
                <a:sym typeface="Times New Roman"/>
              </a:rPr>
              <a:t>atam</a:t>
            </a:r>
            <a:r>
              <a:rPr lang="en-US"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[4] 	</a:t>
            </a:r>
            <a:r>
              <a:rPr lang="en-US" sz="1200" dirty="0" err="1">
                <a:latin typeface="Times New Roman"/>
                <a:ea typeface="Times New Roman"/>
                <a:cs typeface="Times New Roman"/>
                <a:sym typeface="Times New Roman"/>
              </a:rPr>
              <a:t>RobBagby</a:t>
            </a:r>
            <a:r>
              <a:rPr lang="en-US" sz="1200" dirty="0">
                <a:latin typeface="Times New Roman"/>
                <a:ea typeface="Times New Roman"/>
                <a:cs typeface="Times New Roman"/>
                <a:sym typeface="Times New Roman"/>
              </a:rPr>
              <a:t>. (n.d.). Publisher-subscriber pattern - azure architecture center. Azure Architecture Center | Microsoft Learn. https://</a:t>
            </a:r>
            <a:r>
              <a:rPr lang="en-US" sz="1200" dirty="0" err="1">
                <a:latin typeface="Times New Roman"/>
                <a:ea typeface="Times New Roman"/>
                <a:cs typeface="Times New Roman"/>
                <a:sym typeface="Times New Roman"/>
              </a:rPr>
              <a:t>learn.microsoft.com</a:t>
            </a:r>
            <a:r>
              <a:rPr lang="en-US" sz="1200" dirty="0">
                <a:latin typeface="Times New Roman"/>
                <a:ea typeface="Times New Roman"/>
                <a:cs typeface="Times New Roman"/>
                <a:sym typeface="Times New Roman"/>
              </a:rPr>
              <a:t>/</a:t>
            </a:r>
            <a:r>
              <a:rPr lang="en-US" sz="1200" dirty="0" err="1">
                <a:latin typeface="Times New Roman"/>
                <a:ea typeface="Times New Roman"/>
                <a:cs typeface="Times New Roman"/>
                <a:sym typeface="Times New Roman"/>
              </a:rPr>
              <a:t>en</a:t>
            </a:r>
            <a:r>
              <a:rPr lang="en-US" sz="1200" dirty="0">
                <a:latin typeface="Times New Roman"/>
                <a:ea typeface="Times New Roman"/>
                <a:cs typeface="Times New Roman"/>
                <a:sym typeface="Times New Roman"/>
              </a:rPr>
              <a:t>-us/azure/architecture/patterns/publisher-subscriber</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[5] 	Terra, J. (2024, July 23). What is client-server architecture? everything you should know: Simplilearn. </a:t>
            </a:r>
            <a:r>
              <a:rPr lang="en-US" sz="1200" dirty="0" err="1">
                <a:latin typeface="Times New Roman"/>
                <a:ea typeface="Times New Roman"/>
                <a:cs typeface="Times New Roman"/>
                <a:sym typeface="Times New Roman"/>
              </a:rPr>
              <a:t>Simplilearn.com</a:t>
            </a:r>
            <a:r>
              <a:rPr lang="en-US" sz="1200" dirty="0">
                <a:latin typeface="Times New Roman"/>
                <a:ea typeface="Times New Roman"/>
                <a:cs typeface="Times New Roman"/>
                <a:sym typeface="Times New Roman"/>
              </a:rPr>
              <a:t>. https://</a:t>
            </a:r>
            <a:r>
              <a:rPr lang="en-US" sz="1200" dirty="0" err="1">
                <a:latin typeface="Times New Roman"/>
                <a:ea typeface="Times New Roman"/>
                <a:cs typeface="Times New Roman"/>
                <a:sym typeface="Times New Roman"/>
              </a:rPr>
              <a:t>www.simplilearn.com</a:t>
            </a:r>
            <a:r>
              <a:rPr lang="en-US" sz="1200" dirty="0">
                <a:latin typeface="Times New Roman"/>
                <a:ea typeface="Times New Roman"/>
                <a:cs typeface="Times New Roman"/>
                <a:sym typeface="Times New Roman"/>
              </a:rPr>
              <a:t>/what-is-client-server-architecture-article</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[6] 	What is pub sub? - pub/sub messaging explained - AWS. (n.d.-b). https://</a:t>
            </a:r>
            <a:r>
              <a:rPr lang="en-US" sz="1200" dirty="0" err="1">
                <a:latin typeface="Times New Roman"/>
                <a:ea typeface="Times New Roman"/>
                <a:cs typeface="Times New Roman"/>
                <a:sym typeface="Times New Roman"/>
              </a:rPr>
              <a:t>aws.amazon.com</a:t>
            </a:r>
            <a:r>
              <a:rPr lang="en-US" sz="1200" dirty="0">
                <a:latin typeface="Times New Roman"/>
                <a:ea typeface="Times New Roman"/>
                <a:cs typeface="Times New Roman"/>
                <a:sym typeface="Times New Roman"/>
              </a:rPr>
              <a:t>/what-is/pub-sub-messaging/</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[7] 	What is pub/sub? the publish/subscribe model explained. Ably Realtime. (n.d.). https://</a:t>
            </a:r>
            <a:r>
              <a:rPr lang="en-US" sz="1200" dirty="0" err="1">
                <a:latin typeface="Times New Roman"/>
                <a:ea typeface="Times New Roman"/>
                <a:cs typeface="Times New Roman"/>
                <a:sym typeface="Times New Roman"/>
              </a:rPr>
              <a:t>ably.com</a:t>
            </a:r>
            <a:r>
              <a:rPr lang="en-US" sz="1200" dirty="0">
                <a:latin typeface="Times New Roman"/>
                <a:ea typeface="Times New Roman"/>
                <a:cs typeface="Times New Roman"/>
                <a:sym typeface="Times New Roman"/>
              </a:rPr>
              <a:t>/topic/pub-sub</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200" dirty="0">
                <a:latin typeface="Times New Roman"/>
                <a:ea typeface="Times New Roman"/>
                <a:cs typeface="Times New Roman"/>
                <a:sym typeface="Times New Roman"/>
              </a:rPr>
              <a:t>[8] 	Wikimedia Foundation. (2024a, October 2). Publish–subscribe pattern. Wikipedia. https://</a:t>
            </a:r>
            <a:r>
              <a:rPr lang="en-US" sz="1200" dirty="0" err="1">
                <a:latin typeface="Times New Roman"/>
                <a:ea typeface="Times New Roman"/>
                <a:cs typeface="Times New Roman"/>
                <a:sym typeface="Times New Roman"/>
              </a:rPr>
              <a:t>en.wikipedia.org</a:t>
            </a:r>
            <a:r>
              <a:rPr lang="en-US" sz="1200" dirty="0">
                <a:latin typeface="Times New Roman"/>
                <a:ea typeface="Times New Roman"/>
                <a:cs typeface="Times New Roman"/>
                <a:sym typeface="Times New Roman"/>
              </a:rPr>
              <a:t>/wiki/Publish%E2%80%93subscribe_pattern</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[9] 	Wikimedia Foundation. (2024b, November 8). Client–server model. Wikipedia. </a:t>
            </a:r>
            <a:r>
              <a:rPr lang="en-US" sz="1200" u="sng" dirty="0">
                <a:solidFill>
                  <a:schemeClr val="hlink"/>
                </a:solidFill>
                <a:latin typeface="Times New Roman"/>
                <a:ea typeface="Times New Roman"/>
                <a:cs typeface="Times New Roman"/>
                <a:sym typeface="Times New Roman"/>
                <a:hlinkClick r:id="rId3"/>
              </a:rPr>
              <a:t>https://en.wikipedia.org/wiki/Client%E2%80%93server_model</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[10]	R. N. Taylor, N. </a:t>
            </a:r>
            <a:r>
              <a:rPr lang="en-US" sz="1200" dirty="0" err="1">
                <a:latin typeface="Times New Roman"/>
                <a:ea typeface="Times New Roman"/>
                <a:cs typeface="Times New Roman"/>
                <a:sym typeface="Times New Roman"/>
              </a:rPr>
              <a:t>Medvidovic</a:t>
            </a:r>
            <a:r>
              <a:rPr lang="en-US" sz="1200" dirty="0">
                <a:latin typeface="Times New Roman"/>
                <a:ea typeface="Times New Roman"/>
                <a:cs typeface="Times New Roman"/>
                <a:sym typeface="Times New Roman"/>
              </a:rPr>
              <a:t>, E. M. </a:t>
            </a:r>
            <a:r>
              <a:rPr lang="en-US" sz="1200" dirty="0" err="1">
                <a:latin typeface="Times New Roman"/>
                <a:ea typeface="Times New Roman"/>
                <a:cs typeface="Times New Roman"/>
                <a:sym typeface="Times New Roman"/>
              </a:rPr>
              <a:t>Dashofy</a:t>
            </a:r>
            <a:r>
              <a:rPr lang="en-US" sz="1200" dirty="0">
                <a:latin typeface="Times New Roman"/>
                <a:ea typeface="Times New Roman"/>
                <a:cs typeface="Times New Roman"/>
                <a:sym typeface="Times New Roman"/>
              </a:rPr>
              <a:t>, Software Architecture Foundation, Theory, and Practice, 10th Edition., Hoboken, New Jersey: John Wiley &amp; Sons, Inc.2010, pp. 108-109, 118-120. (course textbook)</a:t>
            </a:r>
            <a:endParaRPr sz="12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200" dirty="0">
              <a:latin typeface="Times New Roman"/>
              <a:ea typeface="Times New Roman"/>
              <a:cs typeface="Times New Roman"/>
              <a:sym typeface="Times New Roman"/>
            </a:endParaRPr>
          </a:p>
          <a:p>
            <a:pPr marL="0" lvl="0" indent="0" algn="l" rtl="0">
              <a:spcBef>
                <a:spcPts val="1000"/>
              </a:spcBef>
              <a:spcAft>
                <a:spcPts val="0"/>
              </a:spcAft>
              <a:buNone/>
            </a:pPr>
            <a:endParaRPr sz="1200" dirty="0">
              <a:latin typeface="Times New Roman"/>
              <a:ea typeface="Times New Roman"/>
              <a:cs typeface="Times New Roman"/>
              <a:sym typeface="Times New Roman"/>
            </a:endParaRPr>
          </a:p>
        </p:txBody>
      </p:sp>
      <p:sp>
        <p:nvSpPr>
          <p:cNvPr id="360" name="Google Shape;360;g317dbab67f5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
        <p:nvSpPr>
          <p:cNvPr id="2" name="Date Placeholder 1">
            <a:extLst>
              <a:ext uri="{FF2B5EF4-FFF2-40B4-BE49-F238E27FC236}">
                <a16:creationId xmlns:a16="http://schemas.microsoft.com/office/drawing/2014/main" id="{ABE53FDD-4FAC-C436-E1DB-C1E6CD3DDA5E}"/>
              </a:ext>
            </a:extLst>
          </p:cNvPr>
          <p:cNvSpPr>
            <a:spLocks noGrp="1"/>
          </p:cNvSpPr>
          <p:nvPr>
            <p:ph type="dt" idx="10"/>
          </p:nvPr>
        </p:nvSpPr>
        <p:spPr/>
        <p:txBody>
          <a:bodyPr/>
          <a:lstStyle/>
          <a:p>
            <a:r>
              <a:rPr lang="en-US"/>
              <a:t>11/18/2024</a:t>
            </a:r>
          </a:p>
        </p:txBody>
      </p:sp>
      <p:sp>
        <p:nvSpPr>
          <p:cNvPr id="3" name="Footer Placeholder 2">
            <a:extLst>
              <a:ext uri="{FF2B5EF4-FFF2-40B4-BE49-F238E27FC236}">
                <a16:creationId xmlns:a16="http://schemas.microsoft.com/office/drawing/2014/main" id="{8F9820BD-E6B3-964A-75C4-BCB8A8C99D60}"/>
              </a:ext>
            </a:extLst>
          </p:cNvPr>
          <p:cNvSpPr>
            <a:spLocks noGrp="1"/>
          </p:cNvSpPr>
          <p:nvPr>
            <p:ph type="ftr" idx="11"/>
          </p:nvPr>
        </p:nvSpPr>
        <p:spPr/>
        <p:txBody>
          <a:bodyPr/>
          <a:lstStyle/>
          <a:p>
            <a:r>
              <a:rPr lang="en-US"/>
              <a:t>Fall 2024 - CS7319 - QuickPolls - Final Project - Group 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Demo</a:t>
            </a:r>
            <a:endParaRPr/>
          </a:p>
        </p:txBody>
      </p:sp>
      <p:sp>
        <p:nvSpPr>
          <p:cNvPr id="366" name="Google Shape;36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p:txBody>
      </p:sp>
      <p:sp>
        <p:nvSpPr>
          <p:cNvPr id="367" name="Google Shape;36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368" name="Google Shape;36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21</a:t>
            </a:fld>
            <a:endParaRPr>
              <a:latin typeface="Times New Roman"/>
              <a:ea typeface="Times New Roman"/>
              <a:cs typeface="Times New Roman"/>
              <a:sym typeface="Times New Roman"/>
            </a:endParaRPr>
          </a:p>
        </p:txBody>
      </p:sp>
      <p:sp>
        <p:nvSpPr>
          <p:cNvPr id="369" name="Google Shape;3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title"/>
          </p:nvPr>
        </p:nvSpPr>
        <p:spPr>
          <a:xfrm>
            <a:off x="838200" y="235938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Thank You</a:t>
            </a:r>
            <a:endParaRPr/>
          </a:p>
        </p:txBody>
      </p:sp>
      <p:sp>
        <p:nvSpPr>
          <p:cNvPr id="375" name="Google Shape;375;p15"/>
          <p:cNvSpPr txBox="1">
            <a:spLocks noGrp="1"/>
          </p:cNvSpPr>
          <p:nvPr>
            <p:ph type="ftr" idx="11"/>
          </p:nvPr>
        </p:nvSpPr>
        <p:spPr>
          <a:xfrm>
            <a:off x="3464169" y="6356350"/>
            <a:ext cx="4689231"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latin typeface="Times New Roman"/>
              <a:ea typeface="Times New Roman"/>
              <a:cs typeface="Times New Roman"/>
              <a:sym typeface="Times New Roman"/>
            </a:endParaRPr>
          </a:p>
        </p:txBody>
      </p:sp>
      <p:sp>
        <p:nvSpPr>
          <p:cNvPr id="376" name="Google Shape;37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22</a:t>
            </a:fld>
            <a:endParaRPr>
              <a:latin typeface="Times New Roman"/>
              <a:ea typeface="Times New Roman"/>
              <a:cs typeface="Times New Roman"/>
              <a:sym typeface="Times New Roman"/>
            </a:endParaRPr>
          </a:p>
        </p:txBody>
      </p:sp>
      <p:sp>
        <p:nvSpPr>
          <p:cNvPr id="377" name="Google Shape;3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Architecture Option 1: Client-Server</a:t>
            </a:r>
            <a:br>
              <a:rPr lang="en-US"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Level 2 Architecture</a:t>
            </a:r>
            <a:endParaRPr dirty="0">
              <a:latin typeface="Times New Roman"/>
              <a:ea typeface="Times New Roman"/>
              <a:cs typeface="Times New Roman"/>
              <a:sym typeface="Times New Roman"/>
            </a:endParaRPr>
          </a:p>
        </p:txBody>
      </p:sp>
      <p:sp>
        <p:nvSpPr>
          <p:cNvPr id="104" name="Google Shape;10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105" name="Google Shape;10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106" name="Google Shape;106;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pic>
        <p:nvPicPr>
          <p:cNvPr id="107" name="Google Shape;107;p3"/>
          <p:cNvPicPr preferRelativeResize="0"/>
          <p:nvPr/>
        </p:nvPicPr>
        <p:blipFill rotWithShape="1">
          <a:blip r:embed="rId3">
            <a:alphaModFix/>
          </a:blip>
          <a:srcRect/>
          <a:stretch/>
        </p:blipFill>
        <p:spPr>
          <a:xfrm>
            <a:off x="1676400" y="1614501"/>
            <a:ext cx="9014850" cy="4655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1: Client-Server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UML (Class)Diagram</a:t>
            </a:r>
            <a:endParaRPr>
              <a:latin typeface="Times New Roman"/>
              <a:ea typeface="Times New Roman"/>
              <a:cs typeface="Times New Roman"/>
              <a:sym typeface="Times New Roman"/>
            </a:endParaRPr>
          </a:p>
        </p:txBody>
      </p:sp>
      <p:sp>
        <p:nvSpPr>
          <p:cNvPr id="113" name="Google Shape;1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pic>
        <p:nvPicPr>
          <p:cNvPr id="114" name="Google Shape;114;p4"/>
          <p:cNvPicPr preferRelativeResize="0"/>
          <p:nvPr/>
        </p:nvPicPr>
        <p:blipFill rotWithShape="1">
          <a:blip r:embed="rId3">
            <a:alphaModFix/>
          </a:blip>
          <a:srcRect b="11645"/>
          <a:stretch/>
        </p:blipFill>
        <p:spPr>
          <a:xfrm>
            <a:off x="2058350" y="1631875"/>
            <a:ext cx="7037176" cy="4768924"/>
          </a:xfrm>
          <a:prstGeom prst="rect">
            <a:avLst/>
          </a:prstGeom>
          <a:noFill/>
          <a:ln>
            <a:noFill/>
          </a:ln>
        </p:spPr>
      </p:pic>
      <p:sp>
        <p:nvSpPr>
          <p:cNvPr id="115" name="Google Shape;1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116" name="Google Shape;11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1: Client-Server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Component-Connector Map</a:t>
            </a:r>
            <a:endParaRPr>
              <a:latin typeface="Times New Roman"/>
              <a:ea typeface="Times New Roman"/>
              <a:cs typeface="Times New Roman"/>
              <a:sym typeface="Times New Roman"/>
            </a:endParaRPr>
          </a:p>
        </p:txBody>
      </p:sp>
      <p:sp>
        <p:nvSpPr>
          <p:cNvPr id="122" name="Google Shape;1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
        <p:nvSpPr>
          <p:cNvPr id="124" name="Google Shape;1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
        <p:nvSpPr>
          <p:cNvPr id="125" name="Google Shape;125;p5"/>
          <p:cNvSpPr txBox="1">
            <a:spLocks noGrp="1"/>
          </p:cNvSpPr>
          <p:nvPr>
            <p:ph type="body" idx="1"/>
          </p:nvPr>
        </p:nvSpPr>
        <p:spPr>
          <a:xfrm>
            <a:off x="2545500" y="1827075"/>
            <a:ext cx="3405600" cy="3656700"/>
          </a:xfrm>
          <a:prstGeom prst="rect">
            <a:avLst/>
          </a:prstGeom>
          <a:noFill/>
          <a:ln>
            <a:noFill/>
          </a:ln>
        </p:spPr>
        <p:txBody>
          <a:bodyPr spcFirstLastPara="1" wrap="square" lIns="91425" tIns="45700" rIns="91425" bIns="45700" anchor="t" anchorCtr="0">
            <a:noAutofit/>
          </a:bodyPr>
          <a:lstStyle/>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Components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Express API</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Email Service</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Database Service</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sgMail</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express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cors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dotenv</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http</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jwt</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Connectors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db</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emailService</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2095">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p:txBody>
      </p:sp>
      <p:cxnSp>
        <p:nvCxnSpPr>
          <p:cNvPr id="126" name="Google Shape;126;p5"/>
          <p:cNvCxnSpPr/>
          <p:nvPr/>
        </p:nvCxnSpPr>
        <p:spPr>
          <a:xfrm rot="10800000" flipH="1">
            <a:off x="4819500" y="2327150"/>
            <a:ext cx="1764600" cy="10200"/>
          </a:xfrm>
          <a:prstGeom prst="straightConnector1">
            <a:avLst/>
          </a:prstGeom>
          <a:noFill/>
          <a:ln w="9525" cap="flat" cmpd="sng">
            <a:solidFill>
              <a:schemeClr val="dk2"/>
            </a:solidFill>
            <a:prstDash val="solid"/>
            <a:round/>
            <a:headEnd type="none" w="sm" len="sm"/>
            <a:tailEnd type="triangle" w="med" len="med"/>
          </a:ln>
        </p:spPr>
      </p:cxnSp>
      <p:sp>
        <p:nvSpPr>
          <p:cNvPr id="127" name="Google Shape;127;p5"/>
          <p:cNvSpPr txBox="1">
            <a:spLocks noGrp="1"/>
          </p:cNvSpPr>
          <p:nvPr>
            <p:ph type="body" idx="1"/>
          </p:nvPr>
        </p:nvSpPr>
        <p:spPr>
          <a:xfrm>
            <a:off x="6584100" y="1827075"/>
            <a:ext cx="3405600" cy="3656700"/>
          </a:xfrm>
          <a:prstGeom prst="rect">
            <a:avLst/>
          </a:prstGeom>
          <a:noFill/>
          <a:ln>
            <a:noFill/>
          </a:ln>
        </p:spPr>
        <p:txBody>
          <a:bodyPr spcFirstLastPara="1" wrap="square" lIns="91425" tIns="45700" rIns="91425" bIns="45700" anchor="t" anchorCtr="0">
            <a:noAutofit/>
          </a:bodyPr>
          <a:lstStyle/>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Components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app.js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email-service.js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db.js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sgMail</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express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cors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dotenv</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http</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jwt</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Connectors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db</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emailService</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2095">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p:txBody>
      </p:sp>
      <p:cxnSp>
        <p:nvCxnSpPr>
          <p:cNvPr id="128" name="Google Shape;128;p5"/>
          <p:cNvCxnSpPr/>
          <p:nvPr/>
        </p:nvCxnSpPr>
        <p:spPr>
          <a:xfrm rot="10800000" flipH="1">
            <a:off x="4819500" y="25557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29" name="Google Shape;129;p5"/>
          <p:cNvCxnSpPr/>
          <p:nvPr/>
        </p:nvCxnSpPr>
        <p:spPr>
          <a:xfrm rot="10800000" flipH="1">
            <a:off x="4819500" y="279470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0" name="Google Shape;130;p5"/>
          <p:cNvCxnSpPr/>
          <p:nvPr/>
        </p:nvCxnSpPr>
        <p:spPr>
          <a:xfrm rot="10800000" flipH="1">
            <a:off x="4819500" y="3068451"/>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1" name="Google Shape;131;p5"/>
          <p:cNvCxnSpPr/>
          <p:nvPr/>
        </p:nvCxnSpPr>
        <p:spPr>
          <a:xfrm rot="10800000" flipH="1">
            <a:off x="4819500" y="33177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2" name="Google Shape;132;p5"/>
          <p:cNvCxnSpPr/>
          <p:nvPr/>
        </p:nvCxnSpPr>
        <p:spPr>
          <a:xfrm rot="10800000" flipH="1">
            <a:off x="4819500" y="35463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3" name="Google Shape;133;p5"/>
          <p:cNvCxnSpPr/>
          <p:nvPr/>
        </p:nvCxnSpPr>
        <p:spPr>
          <a:xfrm rot="10800000" flipH="1">
            <a:off x="4819500" y="37749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4" name="Google Shape;134;p5"/>
          <p:cNvCxnSpPr/>
          <p:nvPr/>
        </p:nvCxnSpPr>
        <p:spPr>
          <a:xfrm rot="10800000" flipH="1">
            <a:off x="4819500" y="40035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5" name="Google Shape;135;p5"/>
          <p:cNvCxnSpPr/>
          <p:nvPr/>
        </p:nvCxnSpPr>
        <p:spPr>
          <a:xfrm rot="10800000" flipH="1">
            <a:off x="4819500" y="4266951"/>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6" name="Google Shape;136;p5"/>
          <p:cNvCxnSpPr/>
          <p:nvPr/>
        </p:nvCxnSpPr>
        <p:spPr>
          <a:xfrm rot="10800000" flipH="1">
            <a:off x="4819500" y="5015755"/>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137" name="Google Shape;137;p5"/>
          <p:cNvCxnSpPr/>
          <p:nvPr/>
        </p:nvCxnSpPr>
        <p:spPr>
          <a:xfrm rot="10800000" flipH="1">
            <a:off x="4819500" y="5275404"/>
            <a:ext cx="1764600" cy="102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2: Publisher-Subscriber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Level 2 Architecture</a:t>
            </a:r>
            <a:endParaRPr>
              <a:latin typeface="Times New Roman"/>
              <a:ea typeface="Times New Roman"/>
              <a:cs typeface="Times New Roman"/>
              <a:sym typeface="Times New Roman"/>
            </a:endParaRPr>
          </a:p>
        </p:txBody>
      </p:sp>
      <p:sp>
        <p:nvSpPr>
          <p:cNvPr id="143" name="Google Shape;1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144" name="Google Shape;1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grpSp>
        <p:nvGrpSpPr>
          <p:cNvPr id="145" name="Google Shape;145;p6"/>
          <p:cNvGrpSpPr/>
          <p:nvPr/>
        </p:nvGrpSpPr>
        <p:grpSpPr>
          <a:xfrm>
            <a:off x="446209" y="1605696"/>
            <a:ext cx="10253707" cy="3476025"/>
            <a:chOff x="446209" y="1605696"/>
            <a:chExt cx="10253707" cy="3476025"/>
          </a:xfrm>
        </p:grpSpPr>
        <p:pic>
          <p:nvPicPr>
            <p:cNvPr id="146" name="Google Shape;146;p6" descr="Monitor outline"/>
            <p:cNvPicPr preferRelativeResize="0"/>
            <p:nvPr/>
          </p:nvPicPr>
          <p:blipFill rotWithShape="1">
            <a:blip r:embed="rId3">
              <a:alphaModFix/>
            </a:blip>
            <a:srcRect/>
            <a:stretch/>
          </p:blipFill>
          <p:spPr>
            <a:xfrm>
              <a:off x="446209" y="2757247"/>
              <a:ext cx="914400" cy="914400"/>
            </a:xfrm>
            <a:prstGeom prst="rect">
              <a:avLst/>
            </a:prstGeom>
            <a:noFill/>
            <a:ln>
              <a:noFill/>
            </a:ln>
          </p:spPr>
        </p:pic>
        <p:sp>
          <p:nvSpPr>
            <p:cNvPr id="147" name="Google Shape;147;p6"/>
            <p:cNvSpPr/>
            <p:nvPr/>
          </p:nvSpPr>
          <p:spPr>
            <a:xfrm>
              <a:off x="2490204" y="1690688"/>
              <a:ext cx="5290959" cy="3083535"/>
            </a:xfrm>
            <a:prstGeom prst="roundRect">
              <a:avLst>
                <a:gd name="adj" fmla="val 5547"/>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Server</a:t>
              </a:r>
              <a:endParaRPr sz="1400" b="0" i="0" u="none" strike="noStrike" cap="none">
                <a:solidFill>
                  <a:srgbClr val="000000"/>
                </a:solidFill>
                <a:latin typeface="Arial"/>
                <a:ea typeface="Arial"/>
                <a:cs typeface="Arial"/>
                <a:sym typeface="Arial"/>
              </a:endParaRPr>
            </a:p>
          </p:txBody>
        </p:sp>
        <p:pic>
          <p:nvPicPr>
            <p:cNvPr id="148" name="Google Shape;148;p6" descr="Monitor outline"/>
            <p:cNvPicPr preferRelativeResize="0"/>
            <p:nvPr/>
          </p:nvPicPr>
          <p:blipFill rotWithShape="1">
            <a:blip r:embed="rId3">
              <a:alphaModFix/>
            </a:blip>
            <a:srcRect/>
            <a:stretch/>
          </p:blipFill>
          <p:spPr>
            <a:xfrm>
              <a:off x="9538188" y="1605696"/>
              <a:ext cx="914400" cy="914400"/>
            </a:xfrm>
            <a:prstGeom prst="rect">
              <a:avLst/>
            </a:prstGeom>
            <a:noFill/>
            <a:ln>
              <a:noFill/>
            </a:ln>
          </p:spPr>
        </p:pic>
        <p:pic>
          <p:nvPicPr>
            <p:cNvPr id="149" name="Google Shape;149;p6" descr="Monitor outline"/>
            <p:cNvPicPr preferRelativeResize="0"/>
            <p:nvPr/>
          </p:nvPicPr>
          <p:blipFill rotWithShape="1">
            <a:blip r:embed="rId3">
              <a:alphaModFix/>
            </a:blip>
            <a:srcRect/>
            <a:stretch/>
          </p:blipFill>
          <p:spPr>
            <a:xfrm>
              <a:off x="9538188" y="2566927"/>
              <a:ext cx="914400" cy="914400"/>
            </a:xfrm>
            <a:prstGeom prst="rect">
              <a:avLst/>
            </a:prstGeom>
            <a:noFill/>
            <a:ln>
              <a:noFill/>
            </a:ln>
          </p:spPr>
        </p:pic>
        <p:pic>
          <p:nvPicPr>
            <p:cNvPr id="150" name="Google Shape;150;p6" descr="Monitor outline"/>
            <p:cNvPicPr preferRelativeResize="0"/>
            <p:nvPr/>
          </p:nvPicPr>
          <p:blipFill rotWithShape="1">
            <a:blip r:embed="rId3">
              <a:alphaModFix/>
            </a:blip>
            <a:srcRect/>
            <a:stretch/>
          </p:blipFill>
          <p:spPr>
            <a:xfrm>
              <a:off x="9538188" y="4088057"/>
              <a:ext cx="914400" cy="914400"/>
            </a:xfrm>
            <a:prstGeom prst="rect">
              <a:avLst/>
            </a:prstGeom>
            <a:noFill/>
            <a:ln>
              <a:noFill/>
            </a:ln>
          </p:spPr>
        </p:pic>
        <p:sp>
          <p:nvSpPr>
            <p:cNvPr id="151" name="Google Shape;151;p6"/>
            <p:cNvSpPr/>
            <p:nvPr/>
          </p:nvSpPr>
          <p:spPr>
            <a:xfrm>
              <a:off x="4606329" y="2858390"/>
              <a:ext cx="984565" cy="712359"/>
            </a:xfrm>
            <a:prstGeom prst="roundRect">
              <a:avLst>
                <a:gd name="adj" fmla="val 16667"/>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Fanout Exchange</a:t>
              </a:r>
              <a:endParaRPr sz="1400" b="0" i="0" u="none" strike="noStrike" cap="none">
                <a:solidFill>
                  <a:srgbClr val="000000"/>
                </a:solidFill>
                <a:latin typeface="Arial"/>
                <a:ea typeface="Arial"/>
                <a:cs typeface="Arial"/>
                <a:sym typeface="Arial"/>
              </a:endParaRPr>
            </a:p>
          </p:txBody>
        </p:sp>
        <p:grpSp>
          <p:nvGrpSpPr>
            <p:cNvPr id="152" name="Google Shape;152;p6"/>
            <p:cNvGrpSpPr/>
            <p:nvPr/>
          </p:nvGrpSpPr>
          <p:grpSpPr>
            <a:xfrm>
              <a:off x="6084002" y="2417885"/>
              <a:ext cx="1457083" cy="357370"/>
              <a:chOff x="5101978" y="5167312"/>
              <a:chExt cx="1457083" cy="498719"/>
            </a:xfrm>
          </p:grpSpPr>
          <p:pic>
            <p:nvPicPr>
              <p:cNvPr id="153" name="Google Shape;153;p6" descr="Send outline"/>
              <p:cNvPicPr preferRelativeResize="0"/>
              <p:nvPr/>
            </p:nvPicPr>
            <p:blipFill rotWithShape="1">
              <a:blip r:embed="rId4">
                <a:alphaModFix/>
              </a:blip>
              <a:srcRect/>
              <a:stretch/>
            </p:blipFill>
            <p:spPr>
              <a:xfrm>
                <a:off x="5101979" y="5258409"/>
                <a:ext cx="316523" cy="316523"/>
              </a:xfrm>
              <a:prstGeom prst="rect">
                <a:avLst/>
              </a:prstGeom>
              <a:noFill/>
              <a:ln>
                <a:noFill/>
              </a:ln>
            </p:spPr>
          </p:pic>
          <p:sp>
            <p:nvSpPr>
              <p:cNvPr id="154" name="Google Shape;154;p6"/>
              <p:cNvSpPr/>
              <p:nvPr/>
            </p:nvSpPr>
            <p:spPr>
              <a:xfrm rot="5400000">
                <a:off x="5581160" y="4688130"/>
                <a:ext cx="498719" cy="1457083"/>
              </a:xfrm>
              <a:prstGeom prst="can">
                <a:avLst>
                  <a:gd name="adj" fmla="val 25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pic>
            <p:nvPicPr>
              <p:cNvPr id="155" name="Google Shape;155;p6" descr="Send outline"/>
              <p:cNvPicPr preferRelativeResize="0"/>
              <p:nvPr/>
            </p:nvPicPr>
            <p:blipFill rotWithShape="1">
              <a:blip r:embed="rId4">
                <a:alphaModFix/>
              </a:blip>
              <a:srcRect/>
              <a:stretch/>
            </p:blipFill>
            <p:spPr>
              <a:xfrm>
                <a:off x="5418502" y="5258409"/>
                <a:ext cx="316523" cy="316523"/>
              </a:xfrm>
              <a:prstGeom prst="rect">
                <a:avLst/>
              </a:prstGeom>
              <a:noFill/>
              <a:ln>
                <a:noFill/>
              </a:ln>
            </p:spPr>
          </p:pic>
          <p:pic>
            <p:nvPicPr>
              <p:cNvPr id="156" name="Google Shape;156;p6" descr="Send outline"/>
              <p:cNvPicPr preferRelativeResize="0"/>
              <p:nvPr/>
            </p:nvPicPr>
            <p:blipFill rotWithShape="1">
              <a:blip r:embed="rId4">
                <a:alphaModFix/>
              </a:blip>
              <a:srcRect/>
              <a:stretch/>
            </p:blipFill>
            <p:spPr>
              <a:xfrm>
                <a:off x="5703031" y="5258409"/>
                <a:ext cx="316523" cy="316523"/>
              </a:xfrm>
              <a:prstGeom prst="rect">
                <a:avLst/>
              </a:prstGeom>
              <a:noFill/>
              <a:ln>
                <a:noFill/>
              </a:ln>
            </p:spPr>
          </p:pic>
          <p:sp>
            <p:nvSpPr>
              <p:cNvPr id="157" name="Google Shape;157;p6"/>
              <p:cNvSpPr/>
              <p:nvPr/>
            </p:nvSpPr>
            <p:spPr>
              <a:xfrm>
                <a:off x="6096000" y="5258409"/>
                <a:ext cx="260838" cy="316523"/>
              </a:xfrm>
              <a:prstGeom prst="rightArrow">
                <a:avLst>
                  <a:gd name="adj1" fmla="val 50000"/>
                  <a:gd name="adj2" fmla="val 50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grpSp>
          <p:nvGrpSpPr>
            <p:cNvPr id="158" name="Google Shape;158;p6"/>
            <p:cNvGrpSpPr/>
            <p:nvPr/>
          </p:nvGrpSpPr>
          <p:grpSpPr>
            <a:xfrm>
              <a:off x="6084002" y="2964984"/>
              <a:ext cx="1457083" cy="357370"/>
              <a:chOff x="5101978" y="5167312"/>
              <a:chExt cx="1457083" cy="498719"/>
            </a:xfrm>
          </p:grpSpPr>
          <p:pic>
            <p:nvPicPr>
              <p:cNvPr id="159" name="Google Shape;159;p6" descr="Send outline"/>
              <p:cNvPicPr preferRelativeResize="0"/>
              <p:nvPr/>
            </p:nvPicPr>
            <p:blipFill rotWithShape="1">
              <a:blip r:embed="rId4">
                <a:alphaModFix/>
              </a:blip>
              <a:srcRect/>
              <a:stretch/>
            </p:blipFill>
            <p:spPr>
              <a:xfrm>
                <a:off x="5101979" y="5258409"/>
                <a:ext cx="316523" cy="316523"/>
              </a:xfrm>
              <a:prstGeom prst="rect">
                <a:avLst/>
              </a:prstGeom>
              <a:noFill/>
              <a:ln>
                <a:noFill/>
              </a:ln>
            </p:spPr>
          </p:pic>
          <p:sp>
            <p:nvSpPr>
              <p:cNvPr id="160" name="Google Shape;160;p6"/>
              <p:cNvSpPr/>
              <p:nvPr/>
            </p:nvSpPr>
            <p:spPr>
              <a:xfrm rot="5400000">
                <a:off x="5581160" y="4688130"/>
                <a:ext cx="498719" cy="1457083"/>
              </a:xfrm>
              <a:prstGeom prst="can">
                <a:avLst>
                  <a:gd name="adj" fmla="val 25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pic>
            <p:nvPicPr>
              <p:cNvPr id="161" name="Google Shape;161;p6" descr="Send outline"/>
              <p:cNvPicPr preferRelativeResize="0"/>
              <p:nvPr/>
            </p:nvPicPr>
            <p:blipFill rotWithShape="1">
              <a:blip r:embed="rId4">
                <a:alphaModFix/>
              </a:blip>
              <a:srcRect/>
              <a:stretch/>
            </p:blipFill>
            <p:spPr>
              <a:xfrm>
                <a:off x="5418502" y="5258409"/>
                <a:ext cx="316523" cy="316523"/>
              </a:xfrm>
              <a:prstGeom prst="rect">
                <a:avLst/>
              </a:prstGeom>
              <a:noFill/>
              <a:ln>
                <a:noFill/>
              </a:ln>
            </p:spPr>
          </p:pic>
          <p:pic>
            <p:nvPicPr>
              <p:cNvPr id="162" name="Google Shape;162;p6" descr="Send outline"/>
              <p:cNvPicPr preferRelativeResize="0"/>
              <p:nvPr/>
            </p:nvPicPr>
            <p:blipFill rotWithShape="1">
              <a:blip r:embed="rId4">
                <a:alphaModFix/>
              </a:blip>
              <a:srcRect/>
              <a:stretch/>
            </p:blipFill>
            <p:spPr>
              <a:xfrm>
                <a:off x="5703031" y="5258409"/>
                <a:ext cx="316523" cy="316523"/>
              </a:xfrm>
              <a:prstGeom prst="rect">
                <a:avLst/>
              </a:prstGeom>
              <a:noFill/>
              <a:ln>
                <a:noFill/>
              </a:ln>
            </p:spPr>
          </p:pic>
          <p:sp>
            <p:nvSpPr>
              <p:cNvPr id="163" name="Google Shape;163;p6"/>
              <p:cNvSpPr/>
              <p:nvPr/>
            </p:nvSpPr>
            <p:spPr>
              <a:xfrm>
                <a:off x="6096000" y="5258409"/>
                <a:ext cx="260838" cy="316523"/>
              </a:xfrm>
              <a:prstGeom prst="rightArrow">
                <a:avLst>
                  <a:gd name="adj1" fmla="val 50000"/>
                  <a:gd name="adj2" fmla="val 50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grpSp>
          <p:nvGrpSpPr>
            <p:cNvPr id="164" name="Google Shape;164;p6"/>
            <p:cNvGrpSpPr/>
            <p:nvPr/>
          </p:nvGrpSpPr>
          <p:grpSpPr>
            <a:xfrm>
              <a:off x="6084002" y="3904060"/>
              <a:ext cx="1457083" cy="357370"/>
              <a:chOff x="5101978" y="5167312"/>
              <a:chExt cx="1457083" cy="498719"/>
            </a:xfrm>
          </p:grpSpPr>
          <p:pic>
            <p:nvPicPr>
              <p:cNvPr id="165" name="Google Shape;165;p6" descr="Send outline"/>
              <p:cNvPicPr preferRelativeResize="0"/>
              <p:nvPr/>
            </p:nvPicPr>
            <p:blipFill rotWithShape="1">
              <a:blip r:embed="rId4">
                <a:alphaModFix/>
              </a:blip>
              <a:srcRect/>
              <a:stretch/>
            </p:blipFill>
            <p:spPr>
              <a:xfrm>
                <a:off x="5101979" y="5258409"/>
                <a:ext cx="316523" cy="316523"/>
              </a:xfrm>
              <a:prstGeom prst="rect">
                <a:avLst/>
              </a:prstGeom>
              <a:noFill/>
              <a:ln>
                <a:noFill/>
              </a:ln>
            </p:spPr>
          </p:pic>
          <p:sp>
            <p:nvSpPr>
              <p:cNvPr id="166" name="Google Shape;166;p6"/>
              <p:cNvSpPr/>
              <p:nvPr/>
            </p:nvSpPr>
            <p:spPr>
              <a:xfrm rot="5400000">
                <a:off x="5581160" y="4688130"/>
                <a:ext cx="498719" cy="1457083"/>
              </a:xfrm>
              <a:prstGeom prst="can">
                <a:avLst>
                  <a:gd name="adj" fmla="val 25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pic>
            <p:nvPicPr>
              <p:cNvPr id="167" name="Google Shape;167;p6" descr="Send outline"/>
              <p:cNvPicPr preferRelativeResize="0"/>
              <p:nvPr/>
            </p:nvPicPr>
            <p:blipFill rotWithShape="1">
              <a:blip r:embed="rId4">
                <a:alphaModFix/>
              </a:blip>
              <a:srcRect/>
              <a:stretch/>
            </p:blipFill>
            <p:spPr>
              <a:xfrm>
                <a:off x="5418502" y="5258409"/>
                <a:ext cx="316523" cy="316523"/>
              </a:xfrm>
              <a:prstGeom prst="rect">
                <a:avLst/>
              </a:prstGeom>
              <a:noFill/>
              <a:ln>
                <a:noFill/>
              </a:ln>
            </p:spPr>
          </p:pic>
          <p:pic>
            <p:nvPicPr>
              <p:cNvPr id="168" name="Google Shape;168;p6" descr="Send outline"/>
              <p:cNvPicPr preferRelativeResize="0"/>
              <p:nvPr/>
            </p:nvPicPr>
            <p:blipFill rotWithShape="1">
              <a:blip r:embed="rId4">
                <a:alphaModFix/>
              </a:blip>
              <a:srcRect/>
              <a:stretch/>
            </p:blipFill>
            <p:spPr>
              <a:xfrm>
                <a:off x="5703031" y="5258409"/>
                <a:ext cx="316523" cy="316523"/>
              </a:xfrm>
              <a:prstGeom prst="rect">
                <a:avLst/>
              </a:prstGeom>
              <a:noFill/>
              <a:ln>
                <a:noFill/>
              </a:ln>
            </p:spPr>
          </p:pic>
          <p:sp>
            <p:nvSpPr>
              <p:cNvPr id="169" name="Google Shape;169;p6"/>
              <p:cNvSpPr/>
              <p:nvPr/>
            </p:nvSpPr>
            <p:spPr>
              <a:xfrm>
                <a:off x="6096000" y="5258409"/>
                <a:ext cx="260838" cy="316523"/>
              </a:xfrm>
              <a:prstGeom prst="rightArrow">
                <a:avLst>
                  <a:gd name="adj1" fmla="val 50000"/>
                  <a:gd name="adj2" fmla="val 50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cxnSp>
          <p:nvCxnSpPr>
            <p:cNvPr id="170" name="Google Shape;170;p6"/>
            <p:cNvCxnSpPr>
              <a:stCxn id="146" idx="3"/>
              <a:endCxn id="171" idx="1"/>
            </p:cNvCxnSpPr>
            <p:nvPr/>
          </p:nvCxnSpPr>
          <p:spPr>
            <a:xfrm>
              <a:off x="1360609" y="3214447"/>
              <a:ext cx="1464300" cy="24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cxnSp>
          <p:nvCxnSpPr>
            <p:cNvPr id="172" name="Google Shape;172;p6"/>
            <p:cNvCxnSpPr>
              <a:stCxn id="151" idx="3"/>
              <a:endCxn id="154" idx="3"/>
            </p:cNvCxnSpPr>
            <p:nvPr/>
          </p:nvCxnSpPr>
          <p:spPr>
            <a:xfrm rot="10800000" flipH="1">
              <a:off x="5590894" y="2596570"/>
              <a:ext cx="493200" cy="6180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cxnSp>
          <p:nvCxnSpPr>
            <p:cNvPr id="173" name="Google Shape;173;p6"/>
            <p:cNvCxnSpPr>
              <a:stCxn id="151" idx="3"/>
              <a:endCxn id="160" idx="3"/>
            </p:cNvCxnSpPr>
            <p:nvPr/>
          </p:nvCxnSpPr>
          <p:spPr>
            <a:xfrm rot="10800000" flipH="1">
              <a:off x="5590894" y="3143770"/>
              <a:ext cx="493200" cy="708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cxnSp>
          <p:nvCxnSpPr>
            <p:cNvPr id="174" name="Google Shape;174;p6"/>
            <p:cNvCxnSpPr>
              <a:stCxn id="151" idx="3"/>
              <a:endCxn id="166" idx="3"/>
            </p:cNvCxnSpPr>
            <p:nvPr/>
          </p:nvCxnSpPr>
          <p:spPr>
            <a:xfrm>
              <a:off x="5590894" y="3214570"/>
              <a:ext cx="493200" cy="8682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cxnSp>
          <p:nvCxnSpPr>
            <p:cNvPr id="175" name="Google Shape;175;p6"/>
            <p:cNvCxnSpPr>
              <a:stCxn id="154" idx="1"/>
              <a:endCxn id="148" idx="1"/>
            </p:cNvCxnSpPr>
            <p:nvPr/>
          </p:nvCxnSpPr>
          <p:spPr>
            <a:xfrm rot="10800000" flipH="1">
              <a:off x="7541085" y="2062870"/>
              <a:ext cx="1997100" cy="5337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cxnSp>
          <p:nvCxnSpPr>
            <p:cNvPr id="176" name="Google Shape;176;p6"/>
            <p:cNvCxnSpPr>
              <a:stCxn id="160" idx="1"/>
              <a:endCxn id="149" idx="1"/>
            </p:cNvCxnSpPr>
            <p:nvPr/>
          </p:nvCxnSpPr>
          <p:spPr>
            <a:xfrm rot="10800000" flipH="1">
              <a:off x="7541085" y="3024269"/>
              <a:ext cx="1997100" cy="1194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cxnSp>
          <p:nvCxnSpPr>
            <p:cNvPr id="177" name="Google Shape;177;p6"/>
            <p:cNvCxnSpPr>
              <a:stCxn id="166" idx="1"/>
              <a:endCxn id="150" idx="1"/>
            </p:cNvCxnSpPr>
            <p:nvPr/>
          </p:nvCxnSpPr>
          <p:spPr>
            <a:xfrm>
              <a:off x="7541085" y="4082745"/>
              <a:ext cx="1997100" cy="4626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sp>
          <p:nvSpPr>
            <p:cNvPr id="178" name="Google Shape;178;p6"/>
            <p:cNvSpPr txBox="1"/>
            <p:nvPr/>
          </p:nvSpPr>
          <p:spPr>
            <a:xfrm>
              <a:off x="6172786" y="4226578"/>
              <a:ext cx="11448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Subscriber Queue</a:t>
              </a:r>
              <a:endParaRPr sz="1400" b="0" i="0" u="none" strike="noStrike" cap="none">
                <a:solidFill>
                  <a:srgbClr val="000000"/>
                </a:solidFill>
                <a:latin typeface="Arial"/>
                <a:ea typeface="Arial"/>
                <a:cs typeface="Arial"/>
                <a:sym typeface="Arial"/>
              </a:endParaRPr>
            </a:p>
          </p:txBody>
        </p:sp>
        <p:sp>
          <p:nvSpPr>
            <p:cNvPr id="179" name="Google Shape;179;p6"/>
            <p:cNvSpPr txBox="1"/>
            <p:nvPr/>
          </p:nvSpPr>
          <p:spPr>
            <a:xfrm>
              <a:off x="6172786" y="3305424"/>
              <a:ext cx="11448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Subscriber Queue</a:t>
              </a:r>
              <a:endParaRPr sz="1400" b="0" i="0" u="none" strike="noStrike" cap="none">
                <a:solidFill>
                  <a:srgbClr val="000000"/>
                </a:solidFill>
                <a:latin typeface="Arial"/>
                <a:ea typeface="Arial"/>
                <a:cs typeface="Arial"/>
                <a:sym typeface="Arial"/>
              </a:endParaRPr>
            </a:p>
          </p:txBody>
        </p:sp>
        <p:sp>
          <p:nvSpPr>
            <p:cNvPr id="180" name="Google Shape;180;p6"/>
            <p:cNvSpPr txBox="1"/>
            <p:nvPr/>
          </p:nvSpPr>
          <p:spPr>
            <a:xfrm>
              <a:off x="1508519" y="2964860"/>
              <a:ext cx="9845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Vote for a Poll</a:t>
              </a:r>
              <a:endParaRPr sz="1400" b="0" i="0" u="none" strike="noStrike" cap="none">
                <a:solidFill>
                  <a:srgbClr val="000000"/>
                </a:solidFill>
                <a:latin typeface="Arial"/>
                <a:ea typeface="Arial"/>
                <a:cs typeface="Arial"/>
                <a:sym typeface="Arial"/>
              </a:endParaRPr>
            </a:p>
          </p:txBody>
        </p:sp>
        <p:sp>
          <p:nvSpPr>
            <p:cNvPr id="181" name="Google Shape;181;p6"/>
            <p:cNvSpPr txBox="1"/>
            <p:nvPr/>
          </p:nvSpPr>
          <p:spPr>
            <a:xfrm>
              <a:off x="604006" y="3634799"/>
              <a:ext cx="63991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Client A</a:t>
              </a:r>
              <a:endParaRPr sz="1400" b="0" i="0" u="none" strike="noStrike" cap="none">
                <a:solidFill>
                  <a:srgbClr val="000000"/>
                </a:solidFill>
                <a:latin typeface="Arial"/>
                <a:ea typeface="Arial"/>
                <a:cs typeface="Arial"/>
                <a:sym typeface="Arial"/>
              </a:endParaRPr>
            </a:p>
          </p:txBody>
        </p:sp>
        <p:sp>
          <p:nvSpPr>
            <p:cNvPr id="182" name="Google Shape;182;p6"/>
            <p:cNvSpPr txBox="1"/>
            <p:nvPr/>
          </p:nvSpPr>
          <p:spPr>
            <a:xfrm>
              <a:off x="9429295" y="2334765"/>
              <a:ext cx="122180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Subscriber Client 1</a:t>
              </a:r>
              <a:endParaRPr sz="1400" b="0" i="0" u="none" strike="noStrike" cap="none">
                <a:solidFill>
                  <a:srgbClr val="000000"/>
                </a:solidFill>
                <a:latin typeface="Arial"/>
                <a:ea typeface="Arial"/>
                <a:cs typeface="Arial"/>
                <a:sym typeface="Arial"/>
              </a:endParaRPr>
            </a:p>
          </p:txBody>
        </p:sp>
        <p:sp>
          <p:nvSpPr>
            <p:cNvPr id="183" name="Google Shape;183;p6"/>
            <p:cNvSpPr txBox="1"/>
            <p:nvPr/>
          </p:nvSpPr>
          <p:spPr>
            <a:xfrm>
              <a:off x="9478107" y="3316754"/>
              <a:ext cx="122180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Subscriber Client 2</a:t>
              </a:r>
              <a:endParaRPr sz="1400" b="0" i="0" u="none" strike="noStrike" cap="none">
                <a:solidFill>
                  <a:srgbClr val="000000"/>
                </a:solidFill>
                <a:latin typeface="Arial"/>
                <a:ea typeface="Arial"/>
                <a:cs typeface="Arial"/>
                <a:sym typeface="Arial"/>
              </a:endParaRPr>
            </a:p>
          </p:txBody>
        </p:sp>
        <p:sp>
          <p:nvSpPr>
            <p:cNvPr id="184" name="Google Shape;184;p6"/>
            <p:cNvSpPr txBox="1"/>
            <p:nvPr/>
          </p:nvSpPr>
          <p:spPr>
            <a:xfrm>
              <a:off x="9398838" y="4827805"/>
              <a:ext cx="1252266"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Times New Roman"/>
                  <a:ea typeface="Times New Roman"/>
                  <a:cs typeface="Times New Roman"/>
                  <a:sym typeface="Times New Roman"/>
                </a:rPr>
                <a:t>Subscriber Client N</a:t>
              </a:r>
              <a:endParaRPr sz="1400" b="0" i="0" u="none" strike="noStrike" cap="none">
                <a:solidFill>
                  <a:srgbClr val="000000"/>
                </a:solidFill>
                <a:latin typeface="Arial"/>
                <a:ea typeface="Arial"/>
                <a:cs typeface="Arial"/>
                <a:sym typeface="Arial"/>
              </a:endParaRPr>
            </a:p>
          </p:txBody>
        </p:sp>
        <p:pic>
          <p:nvPicPr>
            <p:cNvPr id="185" name="Google Shape;185;p6" descr="Pie chart outline"/>
            <p:cNvPicPr preferRelativeResize="0"/>
            <p:nvPr/>
          </p:nvPicPr>
          <p:blipFill rotWithShape="1">
            <a:blip r:embed="rId5">
              <a:alphaModFix/>
            </a:blip>
            <a:srcRect/>
            <a:stretch/>
          </p:blipFill>
          <p:spPr>
            <a:xfrm>
              <a:off x="9838043" y="1847203"/>
              <a:ext cx="314690" cy="314690"/>
            </a:xfrm>
            <a:prstGeom prst="rect">
              <a:avLst/>
            </a:prstGeom>
            <a:noFill/>
            <a:ln>
              <a:noFill/>
            </a:ln>
          </p:spPr>
        </p:pic>
        <p:pic>
          <p:nvPicPr>
            <p:cNvPr id="186" name="Google Shape;186;p6" descr="Pie chart outline"/>
            <p:cNvPicPr preferRelativeResize="0"/>
            <p:nvPr/>
          </p:nvPicPr>
          <p:blipFill rotWithShape="1">
            <a:blip r:embed="rId5">
              <a:alphaModFix/>
            </a:blip>
            <a:srcRect/>
            <a:stretch/>
          </p:blipFill>
          <p:spPr>
            <a:xfrm>
              <a:off x="9838043" y="2798184"/>
              <a:ext cx="314690" cy="314690"/>
            </a:xfrm>
            <a:prstGeom prst="rect">
              <a:avLst/>
            </a:prstGeom>
            <a:noFill/>
            <a:ln>
              <a:noFill/>
            </a:ln>
          </p:spPr>
        </p:pic>
        <p:pic>
          <p:nvPicPr>
            <p:cNvPr id="187" name="Google Shape;187;p6" descr="Pie chart outline"/>
            <p:cNvPicPr preferRelativeResize="0"/>
            <p:nvPr/>
          </p:nvPicPr>
          <p:blipFill rotWithShape="1">
            <a:blip r:embed="rId5">
              <a:alphaModFix/>
            </a:blip>
            <a:srcRect/>
            <a:stretch/>
          </p:blipFill>
          <p:spPr>
            <a:xfrm>
              <a:off x="9838043" y="4318317"/>
              <a:ext cx="314690" cy="314690"/>
            </a:xfrm>
            <a:prstGeom prst="rect">
              <a:avLst/>
            </a:prstGeom>
            <a:noFill/>
            <a:ln>
              <a:noFill/>
            </a:ln>
          </p:spPr>
        </p:pic>
        <p:sp>
          <p:nvSpPr>
            <p:cNvPr id="188" name="Google Shape;188;p6"/>
            <p:cNvSpPr/>
            <p:nvPr/>
          </p:nvSpPr>
          <p:spPr>
            <a:xfrm>
              <a:off x="4422531" y="2124350"/>
              <a:ext cx="3207338" cy="2420907"/>
            </a:xfrm>
            <a:prstGeom prst="rect">
              <a:avLst/>
            </a:prstGeom>
            <a:noFill/>
            <a:ln w="28575" cap="flat" cmpd="sng">
              <a:solidFill>
                <a:srgbClr val="082836"/>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RabbitMQ (Using </a:t>
              </a:r>
              <a:r>
                <a:rPr lang="en-US" sz="1200" b="1" i="0" u="none" strike="noStrike" cap="none">
                  <a:solidFill>
                    <a:srgbClr val="FF0000"/>
                  </a:solidFill>
                  <a:latin typeface="Times New Roman"/>
                  <a:ea typeface="Times New Roman"/>
                  <a:cs typeface="Times New Roman"/>
                  <a:sym typeface="Times New Roman"/>
                </a:rPr>
                <a:t>AMQP</a:t>
              </a:r>
              <a:r>
                <a:rPr lang="en-US" sz="1200" b="0" i="0" u="none" strike="noStrike" cap="none">
                  <a:solidFill>
                    <a:schemeClr val="dk1"/>
                  </a:solidFill>
                  <a:latin typeface="Times New Roman"/>
                  <a:ea typeface="Times New Roman"/>
                  <a:cs typeface="Times New Roman"/>
                  <a:sym typeface="Times New Roman"/>
                </a:rPr>
                <a:t>)</a:t>
              </a:r>
              <a:endParaRPr sz="1200" b="0" i="0" u="none" strike="noStrike" cap="none">
                <a:solidFill>
                  <a:schemeClr val="lt1"/>
                </a:solidFill>
                <a:latin typeface="Times New Roman"/>
                <a:ea typeface="Times New Roman"/>
                <a:cs typeface="Times New Roman"/>
                <a:sym typeface="Times New Roman"/>
              </a:endParaRPr>
            </a:p>
          </p:txBody>
        </p:sp>
        <p:sp>
          <p:nvSpPr>
            <p:cNvPr id="189" name="Google Shape;189;p6"/>
            <p:cNvSpPr/>
            <p:nvPr/>
          </p:nvSpPr>
          <p:spPr>
            <a:xfrm>
              <a:off x="2653812" y="2124350"/>
              <a:ext cx="1496157" cy="1547297"/>
            </a:xfrm>
            <a:prstGeom prst="rect">
              <a:avLst/>
            </a:prstGeom>
            <a:noFill/>
            <a:ln w="28575" cap="flat" cmpd="sng">
              <a:solidFill>
                <a:srgbClr val="082836"/>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Express API</a:t>
              </a:r>
              <a:endParaRPr sz="1400" b="0" i="0" u="none" strike="noStrike" cap="none">
                <a:solidFill>
                  <a:srgbClr val="000000"/>
                </a:solidFill>
                <a:latin typeface="Arial"/>
                <a:ea typeface="Arial"/>
                <a:cs typeface="Arial"/>
                <a:sym typeface="Arial"/>
              </a:endParaRPr>
            </a:p>
          </p:txBody>
        </p:sp>
        <p:grpSp>
          <p:nvGrpSpPr>
            <p:cNvPr id="190" name="Google Shape;190;p6"/>
            <p:cNvGrpSpPr/>
            <p:nvPr/>
          </p:nvGrpSpPr>
          <p:grpSpPr>
            <a:xfrm>
              <a:off x="2792554" y="2920831"/>
              <a:ext cx="931665" cy="722760"/>
              <a:chOff x="2969163" y="2920839"/>
              <a:chExt cx="931665" cy="722760"/>
            </a:xfrm>
          </p:grpSpPr>
          <p:pic>
            <p:nvPicPr>
              <p:cNvPr id="171" name="Google Shape;171;p6" descr="Web design outline"/>
              <p:cNvPicPr preferRelativeResize="0"/>
              <p:nvPr/>
            </p:nvPicPr>
            <p:blipFill rotWithShape="1">
              <a:blip r:embed="rId6">
                <a:alphaModFix/>
              </a:blip>
              <a:srcRect/>
              <a:stretch/>
            </p:blipFill>
            <p:spPr>
              <a:xfrm>
                <a:off x="3001569" y="2920839"/>
                <a:ext cx="591955" cy="591955"/>
              </a:xfrm>
              <a:prstGeom prst="rect">
                <a:avLst/>
              </a:prstGeom>
              <a:noFill/>
              <a:ln>
                <a:noFill/>
              </a:ln>
            </p:spPr>
          </p:pic>
          <p:sp>
            <p:nvSpPr>
              <p:cNvPr id="191" name="Google Shape;191;p6"/>
              <p:cNvSpPr txBox="1"/>
              <p:nvPr/>
            </p:nvSpPr>
            <p:spPr>
              <a:xfrm>
                <a:off x="2969163" y="3381989"/>
                <a:ext cx="93166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imes New Roman"/>
                    <a:ea typeface="Times New Roman"/>
                    <a:cs typeface="Times New Roman"/>
                    <a:sym typeface="Times New Roman"/>
                  </a:rPr>
                  <a:t>/api/poll/vote</a:t>
                </a:r>
                <a:endParaRPr sz="1400" b="0" i="0" u="none" strike="noStrike" cap="none">
                  <a:solidFill>
                    <a:srgbClr val="000000"/>
                  </a:solidFill>
                  <a:latin typeface="Arial"/>
                  <a:ea typeface="Arial"/>
                  <a:cs typeface="Arial"/>
                  <a:sym typeface="Arial"/>
                </a:endParaRPr>
              </a:p>
            </p:txBody>
          </p:sp>
        </p:grpSp>
        <p:sp>
          <p:nvSpPr>
            <p:cNvPr id="192" name="Google Shape;192;p6"/>
            <p:cNvSpPr/>
            <p:nvPr/>
          </p:nvSpPr>
          <p:spPr>
            <a:xfrm>
              <a:off x="3097761" y="3990524"/>
              <a:ext cx="613967" cy="464821"/>
            </a:xfrm>
            <a:prstGeom prst="can">
              <a:avLst>
                <a:gd name="adj" fmla="val 25000"/>
              </a:avLst>
            </a:prstGeom>
            <a:no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DB</a:t>
              </a:r>
              <a:endParaRPr sz="1800" b="0" i="0" u="none" strike="noStrike" cap="none">
                <a:solidFill>
                  <a:schemeClr val="dk1"/>
                </a:solidFill>
                <a:latin typeface="Times New Roman"/>
                <a:ea typeface="Times New Roman"/>
                <a:cs typeface="Times New Roman"/>
                <a:sym typeface="Times New Roman"/>
              </a:endParaRPr>
            </a:p>
          </p:txBody>
        </p:sp>
        <p:cxnSp>
          <p:nvCxnSpPr>
            <p:cNvPr id="193" name="Google Shape;193;p6"/>
            <p:cNvCxnSpPr>
              <a:stCxn id="192" idx="1"/>
              <a:endCxn id="189" idx="2"/>
            </p:cNvCxnSpPr>
            <p:nvPr/>
          </p:nvCxnSpPr>
          <p:spPr>
            <a:xfrm rot="5400000" flipH="1">
              <a:off x="3243795" y="3829574"/>
              <a:ext cx="318900" cy="3000"/>
            </a:xfrm>
            <a:prstGeom prst="bentConnector3">
              <a:avLst>
                <a:gd name="adj1" fmla="val 50000"/>
              </a:avLst>
            </a:prstGeom>
            <a:noFill/>
            <a:ln w="19050" cap="flat" cmpd="sng">
              <a:solidFill>
                <a:schemeClr val="dk1"/>
              </a:solidFill>
              <a:prstDash val="solid"/>
              <a:miter lim="800000"/>
              <a:headEnd type="triangle" w="med" len="med"/>
              <a:tailEnd type="triangle" w="med" len="med"/>
            </a:ln>
          </p:spPr>
        </p:cxnSp>
        <p:cxnSp>
          <p:nvCxnSpPr>
            <p:cNvPr id="194" name="Google Shape;194;p6"/>
            <p:cNvCxnSpPr>
              <a:stCxn id="171" idx="3"/>
              <a:endCxn id="151" idx="1"/>
            </p:cNvCxnSpPr>
            <p:nvPr/>
          </p:nvCxnSpPr>
          <p:spPr>
            <a:xfrm rot="10800000" flipH="1">
              <a:off x="3416915" y="3214709"/>
              <a:ext cx="1189500" cy="2100"/>
            </a:xfrm>
            <a:prstGeom prst="bentConnector3">
              <a:avLst>
                <a:gd name="adj1" fmla="val 50000"/>
              </a:avLst>
            </a:prstGeom>
            <a:noFill/>
            <a:ln w="19050" cap="flat" cmpd="sng">
              <a:solidFill>
                <a:schemeClr val="dk1"/>
              </a:solidFill>
              <a:prstDash val="solid"/>
              <a:miter lim="800000"/>
              <a:headEnd type="none" w="sm" len="sm"/>
              <a:tailEnd type="triangle" w="med" len="med"/>
            </a:ln>
          </p:spPr>
        </p:cxnSp>
        <p:sp>
          <p:nvSpPr>
            <p:cNvPr id="195" name="Google Shape;195;p6"/>
            <p:cNvSpPr txBox="1"/>
            <p:nvPr/>
          </p:nvSpPr>
          <p:spPr>
            <a:xfrm>
              <a:off x="3482757" y="2969955"/>
              <a:ext cx="61908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FF0000"/>
                  </a:solidFill>
                  <a:latin typeface="Times New Roman"/>
                  <a:ea typeface="Times New Roman"/>
                  <a:cs typeface="Times New Roman"/>
                  <a:sym typeface="Times New Roman"/>
                </a:rPr>
                <a:t>Publish</a:t>
              </a:r>
              <a:endParaRPr sz="1400" b="0" i="0" u="none" strike="noStrike" cap="none">
                <a:solidFill>
                  <a:srgbClr val="000000"/>
                </a:solidFill>
                <a:latin typeface="Arial"/>
                <a:ea typeface="Arial"/>
                <a:cs typeface="Arial"/>
                <a:sym typeface="Arial"/>
              </a:endParaRPr>
            </a:p>
          </p:txBody>
        </p:sp>
        <p:sp>
          <p:nvSpPr>
            <p:cNvPr id="196" name="Google Shape;196;p6"/>
            <p:cNvSpPr txBox="1"/>
            <p:nvPr/>
          </p:nvSpPr>
          <p:spPr>
            <a:xfrm>
              <a:off x="8431795" y="1811402"/>
              <a:ext cx="11448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FF0000"/>
                  </a:solidFill>
                  <a:latin typeface="Times New Roman"/>
                  <a:ea typeface="Times New Roman"/>
                  <a:cs typeface="Times New Roman"/>
                  <a:sym typeface="Times New Roman"/>
                </a:rPr>
                <a:t>Notification Msg</a:t>
              </a:r>
              <a:endParaRPr sz="1400" b="0" i="0" u="none" strike="noStrike" cap="none">
                <a:solidFill>
                  <a:srgbClr val="000000"/>
                </a:solidFill>
                <a:latin typeface="Arial"/>
                <a:ea typeface="Arial"/>
                <a:cs typeface="Arial"/>
                <a:sym typeface="Arial"/>
              </a:endParaRPr>
            </a:p>
          </p:txBody>
        </p:sp>
        <p:sp>
          <p:nvSpPr>
            <p:cNvPr id="197" name="Google Shape;197;p6"/>
            <p:cNvSpPr txBox="1"/>
            <p:nvPr/>
          </p:nvSpPr>
          <p:spPr>
            <a:xfrm>
              <a:off x="8414712" y="2780290"/>
              <a:ext cx="11448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FF0000"/>
                  </a:solidFill>
                  <a:latin typeface="Times New Roman"/>
                  <a:ea typeface="Times New Roman"/>
                  <a:cs typeface="Times New Roman"/>
                  <a:sym typeface="Times New Roman"/>
                </a:rPr>
                <a:t>Notification Msg</a:t>
              </a:r>
              <a:endParaRPr sz="1400" b="0" i="0" u="none" strike="noStrike" cap="none">
                <a:solidFill>
                  <a:srgbClr val="000000"/>
                </a:solidFill>
                <a:latin typeface="Arial"/>
                <a:ea typeface="Arial"/>
                <a:cs typeface="Arial"/>
                <a:sym typeface="Arial"/>
              </a:endParaRPr>
            </a:p>
          </p:txBody>
        </p:sp>
        <p:sp>
          <p:nvSpPr>
            <p:cNvPr id="198" name="Google Shape;198;p6"/>
            <p:cNvSpPr txBox="1"/>
            <p:nvPr/>
          </p:nvSpPr>
          <p:spPr>
            <a:xfrm>
              <a:off x="8415600" y="4522356"/>
              <a:ext cx="11448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FF0000"/>
                  </a:solidFill>
                  <a:latin typeface="Times New Roman"/>
                  <a:ea typeface="Times New Roman"/>
                  <a:cs typeface="Times New Roman"/>
                  <a:sym typeface="Times New Roman"/>
                </a:rPr>
                <a:t>Notification Msg</a:t>
              </a:r>
              <a:endParaRPr sz="1400" b="0" i="0" u="none" strike="noStrike" cap="none">
                <a:solidFill>
                  <a:srgbClr val="000000"/>
                </a:solidFill>
                <a:latin typeface="Arial"/>
                <a:ea typeface="Arial"/>
                <a:cs typeface="Arial"/>
                <a:sym typeface="Arial"/>
              </a:endParaRPr>
            </a:p>
          </p:txBody>
        </p:sp>
      </p:grpSp>
      <p:sp>
        <p:nvSpPr>
          <p:cNvPr id="199" name="Google Shape;19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2: Publisher-Subscriber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UML (Class)Diagram</a:t>
            </a:r>
            <a:endParaRPr>
              <a:latin typeface="Times New Roman"/>
              <a:ea typeface="Times New Roman"/>
              <a:cs typeface="Times New Roman"/>
              <a:sym typeface="Times New Roman"/>
            </a:endParaRPr>
          </a:p>
        </p:txBody>
      </p:sp>
      <p:sp>
        <p:nvSpPr>
          <p:cNvPr id="205" name="Google Shape;20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pic>
        <p:nvPicPr>
          <p:cNvPr id="206" name="Google Shape;206;p7"/>
          <p:cNvPicPr preferRelativeResize="0"/>
          <p:nvPr/>
        </p:nvPicPr>
        <p:blipFill rotWithShape="1">
          <a:blip r:embed="rId3">
            <a:alphaModFix/>
          </a:blip>
          <a:srcRect/>
          <a:stretch/>
        </p:blipFill>
        <p:spPr>
          <a:xfrm>
            <a:off x="3352075" y="1324775"/>
            <a:ext cx="6934927" cy="5319097"/>
          </a:xfrm>
          <a:prstGeom prst="rect">
            <a:avLst/>
          </a:prstGeom>
          <a:noFill/>
          <a:ln>
            <a:noFill/>
          </a:ln>
        </p:spPr>
      </p:pic>
      <p:sp>
        <p:nvSpPr>
          <p:cNvPr id="207" name="Google Shape;20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208" name="Google Shape;20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2: Publisher-Subscriber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Component-Connector Map</a:t>
            </a:r>
            <a:endParaRPr>
              <a:latin typeface="Times New Roman"/>
              <a:ea typeface="Times New Roman"/>
              <a:cs typeface="Times New Roman"/>
              <a:sym typeface="Times New Roman"/>
            </a:endParaRPr>
          </a:p>
        </p:txBody>
      </p:sp>
      <p:sp>
        <p:nvSpPr>
          <p:cNvPr id="214" name="Google Shape;21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215" name="Google Shape;21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
        <p:nvSpPr>
          <p:cNvPr id="216" name="Google Shape;21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
        <p:nvSpPr>
          <p:cNvPr id="217" name="Google Shape;217;p8"/>
          <p:cNvSpPr txBox="1">
            <a:spLocks noGrp="1"/>
          </p:cNvSpPr>
          <p:nvPr>
            <p:ph type="body" idx="1"/>
          </p:nvPr>
        </p:nvSpPr>
        <p:spPr>
          <a:xfrm>
            <a:off x="2545500" y="1827075"/>
            <a:ext cx="3405600" cy="3656700"/>
          </a:xfrm>
          <a:prstGeom prst="rect">
            <a:avLst/>
          </a:prstGeom>
          <a:noFill/>
          <a:ln>
            <a:noFill/>
          </a:ln>
        </p:spPr>
        <p:txBody>
          <a:bodyPr spcFirstLastPara="1" wrap="square" lIns="91425" tIns="45700" rIns="91425" bIns="45700" anchor="t" anchorCtr="0">
            <a:noAutofit/>
          </a:bodyPr>
          <a:lstStyle/>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Components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Express API</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Email Service</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Database Service</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RabbitMQService</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sgMail</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express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cors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dotenv</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jwt</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Connectors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http</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socket</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amqp</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db</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emailService</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rabbitmqService</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2095">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p:txBody>
      </p:sp>
      <p:cxnSp>
        <p:nvCxnSpPr>
          <p:cNvPr id="218" name="Google Shape;218;p8"/>
          <p:cNvCxnSpPr/>
          <p:nvPr/>
        </p:nvCxnSpPr>
        <p:spPr>
          <a:xfrm rot="10800000" flipH="1">
            <a:off x="4819500" y="2327150"/>
            <a:ext cx="1764600" cy="10200"/>
          </a:xfrm>
          <a:prstGeom prst="straightConnector1">
            <a:avLst/>
          </a:prstGeom>
          <a:noFill/>
          <a:ln w="9525" cap="flat" cmpd="sng">
            <a:solidFill>
              <a:schemeClr val="dk2"/>
            </a:solidFill>
            <a:prstDash val="solid"/>
            <a:round/>
            <a:headEnd type="none" w="sm" len="sm"/>
            <a:tailEnd type="triangle" w="med" len="med"/>
          </a:ln>
        </p:spPr>
      </p:cxnSp>
      <p:sp>
        <p:nvSpPr>
          <p:cNvPr id="219" name="Google Shape;219;p8"/>
          <p:cNvSpPr txBox="1">
            <a:spLocks noGrp="1"/>
          </p:cNvSpPr>
          <p:nvPr>
            <p:ph type="body" idx="1"/>
          </p:nvPr>
        </p:nvSpPr>
        <p:spPr>
          <a:xfrm>
            <a:off x="6584100" y="1827075"/>
            <a:ext cx="3405600" cy="3656700"/>
          </a:xfrm>
          <a:prstGeom prst="rect">
            <a:avLst/>
          </a:prstGeom>
          <a:noFill/>
          <a:ln>
            <a:noFill/>
          </a:ln>
        </p:spPr>
        <p:txBody>
          <a:bodyPr spcFirstLastPara="1" wrap="square" lIns="91425" tIns="45700" rIns="91425" bIns="45700" anchor="t" anchorCtr="0">
            <a:noAutofit/>
          </a:bodyPr>
          <a:lstStyle/>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Components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app.js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email-service.js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db.js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rabbitmq.js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sgMail</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express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cors</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dotenv</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jwt</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498" b="1" i="1" u="sng">
                <a:latin typeface="Times New Roman"/>
                <a:ea typeface="Times New Roman"/>
                <a:cs typeface="Times New Roman"/>
                <a:sym typeface="Times New Roman"/>
              </a:rPr>
              <a:t>Connectors</a:t>
            </a:r>
            <a:endParaRPr sz="2498" b="1" i="1" u="sng">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http</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socket</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00">
                <a:latin typeface="Times New Roman"/>
                <a:ea typeface="Times New Roman"/>
                <a:cs typeface="Times New Roman"/>
                <a:sym typeface="Times New Roman"/>
              </a:rPr>
              <a:t>amqp</a:t>
            </a:r>
            <a:endParaRPr sz="2000">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db</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emailService</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r>
              <a:rPr lang="en-US" sz="2095">
                <a:latin typeface="Times New Roman"/>
                <a:ea typeface="Times New Roman"/>
                <a:cs typeface="Times New Roman"/>
                <a:sym typeface="Times New Roman"/>
              </a:rPr>
              <a:t>rabbitmqService</a:t>
            </a:r>
            <a:endParaRPr sz="2095">
              <a:latin typeface="Times New Roman"/>
              <a:ea typeface="Times New Roman"/>
              <a:cs typeface="Times New Roman"/>
              <a:sym typeface="Times New Roman"/>
            </a:endParaRPr>
          </a:p>
          <a:p>
            <a:pPr marL="228600" lvl="0" indent="-50800" algn="l" rtl="0">
              <a:lnSpc>
                <a:spcPct val="80000"/>
              </a:lnSpc>
              <a:spcBef>
                <a:spcPts val="0"/>
              </a:spcBef>
              <a:spcAft>
                <a:spcPts val="0"/>
              </a:spcAft>
              <a:buClr>
                <a:schemeClr val="dk1"/>
              </a:buClr>
              <a:buSzPts val="1330"/>
              <a:buNone/>
            </a:pPr>
            <a:endParaRPr sz="2095">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1330"/>
              <a:buNone/>
            </a:pPr>
            <a:endParaRPr sz="1430">
              <a:latin typeface="Times New Roman"/>
              <a:ea typeface="Times New Roman"/>
              <a:cs typeface="Times New Roman"/>
              <a:sym typeface="Times New Roman"/>
            </a:endParaRPr>
          </a:p>
        </p:txBody>
      </p:sp>
      <p:cxnSp>
        <p:nvCxnSpPr>
          <p:cNvPr id="220" name="Google Shape;220;p8"/>
          <p:cNvCxnSpPr/>
          <p:nvPr/>
        </p:nvCxnSpPr>
        <p:spPr>
          <a:xfrm rot="10800000" flipH="1">
            <a:off x="4819500" y="25557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1" name="Google Shape;221;p8"/>
          <p:cNvCxnSpPr/>
          <p:nvPr/>
        </p:nvCxnSpPr>
        <p:spPr>
          <a:xfrm rot="10800000" flipH="1">
            <a:off x="4819500" y="279470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2" name="Google Shape;222;p8"/>
          <p:cNvCxnSpPr/>
          <p:nvPr/>
        </p:nvCxnSpPr>
        <p:spPr>
          <a:xfrm rot="10800000" flipH="1">
            <a:off x="4819500" y="3068451"/>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3" name="Google Shape;223;p8"/>
          <p:cNvCxnSpPr/>
          <p:nvPr/>
        </p:nvCxnSpPr>
        <p:spPr>
          <a:xfrm rot="10800000" flipH="1">
            <a:off x="4819500" y="33177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4" name="Google Shape;224;p8"/>
          <p:cNvCxnSpPr/>
          <p:nvPr/>
        </p:nvCxnSpPr>
        <p:spPr>
          <a:xfrm rot="10800000" flipH="1">
            <a:off x="4819500" y="35463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5" name="Google Shape;225;p8"/>
          <p:cNvCxnSpPr/>
          <p:nvPr/>
        </p:nvCxnSpPr>
        <p:spPr>
          <a:xfrm rot="10800000" flipH="1">
            <a:off x="4819500" y="37749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6" name="Google Shape;226;p8"/>
          <p:cNvCxnSpPr/>
          <p:nvPr/>
        </p:nvCxnSpPr>
        <p:spPr>
          <a:xfrm rot="10800000" flipH="1">
            <a:off x="4819500" y="4003550"/>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7" name="Google Shape;227;p8"/>
          <p:cNvCxnSpPr/>
          <p:nvPr/>
        </p:nvCxnSpPr>
        <p:spPr>
          <a:xfrm rot="10800000" flipH="1">
            <a:off x="4819500" y="4266951"/>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8" name="Google Shape;228;p8"/>
          <p:cNvCxnSpPr/>
          <p:nvPr/>
        </p:nvCxnSpPr>
        <p:spPr>
          <a:xfrm rot="10800000" flipH="1">
            <a:off x="4819500" y="4980902"/>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29" name="Google Shape;229;p8"/>
          <p:cNvCxnSpPr/>
          <p:nvPr/>
        </p:nvCxnSpPr>
        <p:spPr>
          <a:xfrm rot="10800000" flipH="1">
            <a:off x="4819500" y="5230148"/>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30" name="Google Shape;230;p8"/>
          <p:cNvCxnSpPr/>
          <p:nvPr/>
        </p:nvCxnSpPr>
        <p:spPr>
          <a:xfrm rot="10800000" flipH="1">
            <a:off x="4819500" y="5493655"/>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31" name="Google Shape;231;p8"/>
          <p:cNvCxnSpPr/>
          <p:nvPr/>
        </p:nvCxnSpPr>
        <p:spPr>
          <a:xfrm rot="10800000" flipH="1">
            <a:off x="4819500" y="5732604"/>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32" name="Google Shape;232;p8"/>
          <p:cNvCxnSpPr/>
          <p:nvPr/>
        </p:nvCxnSpPr>
        <p:spPr>
          <a:xfrm rot="10800000" flipH="1">
            <a:off x="4819500" y="5981904"/>
            <a:ext cx="1764600" cy="10200"/>
          </a:xfrm>
          <a:prstGeom prst="straightConnector1">
            <a:avLst/>
          </a:prstGeom>
          <a:noFill/>
          <a:ln w="9525" cap="flat" cmpd="sng">
            <a:solidFill>
              <a:schemeClr val="dk2"/>
            </a:solidFill>
            <a:prstDash val="solid"/>
            <a:round/>
            <a:headEnd type="none" w="sm" len="sm"/>
            <a:tailEnd type="triangle" w="med" len="med"/>
          </a:ln>
        </p:spPr>
      </p:cxnSp>
      <p:cxnSp>
        <p:nvCxnSpPr>
          <p:cNvPr id="233" name="Google Shape;233;p8"/>
          <p:cNvCxnSpPr/>
          <p:nvPr/>
        </p:nvCxnSpPr>
        <p:spPr>
          <a:xfrm rot="10800000" flipH="1">
            <a:off x="4819500" y="6200102"/>
            <a:ext cx="1764600" cy="102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Architecture Option 1: Client-Server</a:t>
            </a:r>
            <a:br>
              <a:rPr lang="en-US">
                <a:latin typeface="Times New Roman"/>
                <a:ea typeface="Times New Roman"/>
                <a:cs typeface="Times New Roman"/>
                <a:sym typeface="Times New Roman"/>
              </a:rPr>
            </a:br>
            <a:r>
              <a:rPr lang="en-US" sz="2000">
                <a:latin typeface="Times New Roman"/>
                <a:ea typeface="Times New Roman"/>
                <a:cs typeface="Times New Roman"/>
                <a:sym typeface="Times New Roman"/>
              </a:rPr>
              <a:t>Compare &amp; Evaluate</a:t>
            </a:r>
            <a:endParaRPr sz="1800">
              <a:latin typeface="Times New Roman"/>
              <a:ea typeface="Times New Roman"/>
              <a:cs typeface="Times New Roman"/>
              <a:sym typeface="Times New Roman"/>
            </a:endParaRPr>
          </a:p>
        </p:txBody>
      </p:sp>
      <p:sp>
        <p:nvSpPr>
          <p:cNvPr id="239" name="Google Shape;2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20000"/>
              </a:lnSpc>
              <a:spcBef>
                <a:spcPts val="0"/>
              </a:spcBef>
              <a:spcAft>
                <a:spcPts val="0"/>
              </a:spcAft>
              <a:buClr>
                <a:schemeClr val="dk1"/>
              </a:buClr>
              <a:buSzPct val="100000"/>
              <a:buNone/>
            </a:pPr>
            <a:r>
              <a:rPr lang="en-US">
                <a:latin typeface="Times New Roman"/>
                <a:ea typeface="Times New Roman"/>
                <a:cs typeface="Times New Roman"/>
                <a:sym typeface="Times New Roman"/>
              </a:rPr>
              <a:t>Pros</a:t>
            </a:r>
            <a:endParaRPr/>
          </a:p>
          <a:p>
            <a:pPr marL="228600" lvl="0" indent="-228631" algn="just" rtl="0">
              <a:lnSpc>
                <a:spcPct val="120000"/>
              </a:lnSpc>
              <a:spcBef>
                <a:spcPts val="1000"/>
              </a:spcBef>
              <a:spcAft>
                <a:spcPts val="0"/>
              </a:spcAft>
              <a:buClr>
                <a:schemeClr val="dk1"/>
              </a:buClr>
              <a:buSzPct val="100000"/>
              <a:buChar char="•"/>
            </a:pPr>
            <a:r>
              <a:rPr lang="en-US" sz="1700" b="1">
                <a:latin typeface="Times New Roman"/>
                <a:ea typeface="Times New Roman"/>
                <a:cs typeface="Times New Roman"/>
                <a:sym typeface="Times New Roman"/>
              </a:rPr>
              <a:t>Centralization</a:t>
            </a:r>
            <a:r>
              <a:rPr lang="en-US" sz="1700">
                <a:latin typeface="Times New Roman"/>
                <a:ea typeface="Times New Roman"/>
                <a:cs typeface="Times New Roman"/>
                <a:sym typeface="Times New Roman"/>
              </a:rPr>
              <a:t>: With a centralized server, as all essential data is managed in one place, data security and user authentication are streamlined making it easier to resolve network-wide issues from a single location.</a:t>
            </a:r>
            <a:endParaRPr/>
          </a:p>
          <a:p>
            <a:pPr marL="228600" lvl="0" indent="-228631" algn="just" rtl="0">
              <a:lnSpc>
                <a:spcPct val="120000"/>
              </a:lnSpc>
              <a:spcBef>
                <a:spcPts val="1000"/>
              </a:spcBef>
              <a:spcAft>
                <a:spcPts val="0"/>
              </a:spcAft>
              <a:buClr>
                <a:schemeClr val="dk1"/>
              </a:buClr>
              <a:buSzPct val="100000"/>
              <a:buChar char="•"/>
            </a:pPr>
            <a:r>
              <a:rPr lang="en-US" sz="1700" b="1" i="0">
                <a:latin typeface="Times New Roman"/>
                <a:ea typeface="Times New Roman"/>
                <a:cs typeface="Times New Roman"/>
                <a:sym typeface="Times New Roman"/>
              </a:rPr>
              <a:t>Scalability</a:t>
            </a:r>
            <a:r>
              <a:rPr lang="en-US" sz="1700" i="0">
                <a:latin typeface="Times New Roman"/>
                <a:ea typeface="Times New Roman"/>
                <a:cs typeface="Times New Roman"/>
                <a:sym typeface="Times New Roman"/>
              </a:rPr>
              <a:t>: Client-server networks are highly scalable, allowing easy addition of servers, or PCs, which can expand without major downtime or disruptions.</a:t>
            </a:r>
            <a:endParaRPr/>
          </a:p>
          <a:p>
            <a:pPr marL="228600" lvl="0" indent="-228631" algn="just" rtl="0">
              <a:lnSpc>
                <a:spcPct val="120000"/>
              </a:lnSpc>
              <a:spcBef>
                <a:spcPts val="1000"/>
              </a:spcBef>
              <a:spcAft>
                <a:spcPts val="0"/>
              </a:spcAft>
              <a:buClr>
                <a:schemeClr val="dk1"/>
              </a:buClr>
              <a:buSzPct val="100000"/>
              <a:buChar char="•"/>
            </a:pPr>
            <a:r>
              <a:rPr lang="en-US" sz="1700" b="1" i="0">
                <a:latin typeface="Times New Roman"/>
                <a:ea typeface="Times New Roman"/>
                <a:cs typeface="Times New Roman"/>
                <a:sym typeface="Times New Roman"/>
              </a:rPr>
              <a:t>Easy Management</a:t>
            </a:r>
            <a:r>
              <a:rPr lang="en-US" sz="1700" i="0">
                <a:latin typeface="Times New Roman"/>
                <a:ea typeface="Times New Roman"/>
                <a:cs typeface="Times New Roman"/>
                <a:sym typeface="Times New Roman"/>
              </a:rPr>
              <a:t>: Managing data is straightforward in a client-server setup since all data is stored centrally, providing efficient access and streamlined record-keeping.</a:t>
            </a:r>
            <a:endParaRPr sz="1700">
              <a:latin typeface="Times New Roman"/>
              <a:ea typeface="Times New Roman"/>
              <a:cs typeface="Times New Roman"/>
              <a:sym typeface="Times New Roman"/>
            </a:endParaRPr>
          </a:p>
          <a:p>
            <a:pPr marL="228600" lvl="0" indent="-228631" algn="just" rtl="0">
              <a:lnSpc>
                <a:spcPct val="120000"/>
              </a:lnSpc>
              <a:spcBef>
                <a:spcPts val="1000"/>
              </a:spcBef>
              <a:spcAft>
                <a:spcPts val="0"/>
              </a:spcAft>
              <a:buClr>
                <a:schemeClr val="dk1"/>
              </a:buClr>
              <a:buSzPct val="100000"/>
              <a:buChar char="•"/>
            </a:pPr>
            <a:r>
              <a:rPr lang="en-US" sz="1700" b="1" i="0">
                <a:latin typeface="Times New Roman"/>
                <a:ea typeface="Times New Roman"/>
                <a:cs typeface="Times New Roman"/>
                <a:sym typeface="Times New Roman"/>
              </a:rPr>
              <a:t>Accessibility</a:t>
            </a:r>
            <a:r>
              <a:rPr lang="en-US" sz="1700" i="0">
                <a:latin typeface="Times New Roman"/>
                <a:ea typeface="Times New Roman"/>
                <a:cs typeface="Times New Roman"/>
                <a:sym typeface="Times New Roman"/>
              </a:rPr>
              <a:t>: In a client-server system, nodes function independently by requesting data from the server, simplifying upgrades, replacements, and relocations.</a:t>
            </a:r>
            <a:endParaRPr/>
          </a:p>
          <a:p>
            <a:pPr marL="228600" lvl="0" indent="-228631" algn="just" rtl="0">
              <a:lnSpc>
                <a:spcPct val="120000"/>
              </a:lnSpc>
              <a:spcBef>
                <a:spcPts val="1000"/>
              </a:spcBef>
              <a:spcAft>
                <a:spcPts val="0"/>
              </a:spcAft>
              <a:buClr>
                <a:schemeClr val="dk1"/>
              </a:buClr>
              <a:buSzPct val="100000"/>
              <a:buChar char="•"/>
            </a:pPr>
            <a:r>
              <a:rPr lang="en-US" sz="1700" b="1" i="0">
                <a:latin typeface="Times New Roman"/>
                <a:ea typeface="Times New Roman"/>
                <a:cs typeface="Times New Roman"/>
                <a:sym typeface="Times New Roman"/>
              </a:rPr>
              <a:t>Data Security</a:t>
            </a:r>
            <a:r>
              <a:rPr lang="en-US" sz="1700" i="0">
                <a:latin typeface="Times New Roman"/>
                <a:ea typeface="Times New Roman"/>
                <a:cs typeface="Times New Roman"/>
                <a:sym typeface="Times New Roman"/>
              </a:rPr>
              <a:t>: The centralized architecture ensures robust data protection, allowing controlled access through credentials and easy data recovery from a single backup in case of loss.</a:t>
            </a:r>
            <a:endParaRPr/>
          </a:p>
        </p:txBody>
      </p:sp>
      <p:sp>
        <p:nvSpPr>
          <p:cNvPr id="240" name="Google Shape;2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20000"/>
              </a:lnSpc>
              <a:spcBef>
                <a:spcPts val="0"/>
              </a:spcBef>
              <a:spcAft>
                <a:spcPts val="0"/>
              </a:spcAft>
              <a:buClr>
                <a:schemeClr val="dk1"/>
              </a:buClr>
              <a:buSzPct val="100000"/>
              <a:buNone/>
            </a:pPr>
            <a:r>
              <a:rPr lang="en-US">
                <a:latin typeface="Times New Roman"/>
                <a:ea typeface="Times New Roman"/>
                <a:cs typeface="Times New Roman"/>
                <a:sym typeface="Times New Roman"/>
              </a:rPr>
              <a:t>Cons</a:t>
            </a:r>
            <a:endParaRPr/>
          </a:p>
          <a:p>
            <a:pPr marL="228600" lvl="0" indent="-228600" algn="just" rtl="0">
              <a:lnSpc>
                <a:spcPct val="120000"/>
              </a:lnSpc>
              <a:spcBef>
                <a:spcPts val="1000"/>
              </a:spcBef>
              <a:spcAft>
                <a:spcPts val="0"/>
              </a:spcAft>
              <a:buClr>
                <a:srgbClr val="0E0E0E"/>
              </a:buClr>
              <a:buSzPct val="100000"/>
              <a:buChar char="•"/>
            </a:pPr>
            <a:r>
              <a:rPr lang="en-US" sz="1700" b="1">
                <a:solidFill>
                  <a:srgbClr val="0E0E0E"/>
                </a:solidFill>
                <a:latin typeface="Times New Roman"/>
                <a:ea typeface="Times New Roman"/>
                <a:cs typeface="Times New Roman"/>
                <a:sym typeface="Times New Roman"/>
              </a:rPr>
              <a:t>Network Traffic Congestion</a:t>
            </a:r>
            <a:r>
              <a:rPr lang="en-US" sz="1700">
                <a:solidFill>
                  <a:srgbClr val="0E0E0E"/>
                </a:solidFill>
                <a:latin typeface="Times New Roman"/>
                <a:ea typeface="Times New Roman"/>
                <a:cs typeface="Times New Roman"/>
                <a:sym typeface="Times New Roman"/>
              </a:rPr>
              <a:t>: A primary drawback is the risk of system overload when resources are insufficient to handle all client requests, potentially leading to connection failures or slowdowns during high traffic or network outages, which could critically impact large businesses.</a:t>
            </a:r>
            <a:endParaRPr/>
          </a:p>
          <a:p>
            <a:pPr marL="228600" lvl="0" indent="-228600" algn="just" rtl="0">
              <a:lnSpc>
                <a:spcPct val="120000"/>
              </a:lnSpc>
              <a:spcBef>
                <a:spcPts val="1000"/>
              </a:spcBef>
              <a:spcAft>
                <a:spcPts val="0"/>
              </a:spcAft>
              <a:buClr>
                <a:srgbClr val="0E0E0E"/>
              </a:buClr>
              <a:buSzPct val="100000"/>
              <a:buChar char="•"/>
            </a:pPr>
            <a:r>
              <a:rPr lang="en-US" sz="1700" b="1">
                <a:solidFill>
                  <a:srgbClr val="0E0E0E"/>
                </a:solidFill>
                <a:latin typeface="Times New Roman"/>
                <a:ea typeface="Times New Roman"/>
                <a:cs typeface="Times New Roman"/>
                <a:sym typeface="Times New Roman"/>
              </a:rPr>
              <a:t>High Cost</a:t>
            </a:r>
            <a:r>
              <a:rPr lang="en-US" sz="1700">
                <a:solidFill>
                  <a:srgbClr val="0E0E0E"/>
                </a:solidFill>
                <a:latin typeface="Times New Roman"/>
                <a:ea typeface="Times New Roman"/>
                <a:cs typeface="Times New Roman"/>
                <a:sym typeface="Times New Roman"/>
              </a:rPr>
              <a:t>: Setting up and maintaining a client-server network can be costly, as powerful servers are often expensive to purchase and manage, making this model less affordable for all users.</a:t>
            </a:r>
            <a:endParaRPr/>
          </a:p>
          <a:p>
            <a:pPr marL="228600" lvl="0" indent="-228600" algn="just" rtl="0">
              <a:lnSpc>
                <a:spcPct val="120000"/>
              </a:lnSpc>
              <a:spcBef>
                <a:spcPts val="1000"/>
              </a:spcBef>
              <a:spcAft>
                <a:spcPts val="0"/>
              </a:spcAft>
              <a:buClr>
                <a:srgbClr val="0E0E0E"/>
              </a:buClr>
              <a:buSzPct val="100000"/>
              <a:buChar char="•"/>
            </a:pPr>
            <a:r>
              <a:rPr lang="en-US" sz="1700" b="1">
                <a:solidFill>
                  <a:srgbClr val="0E0E0E"/>
                </a:solidFill>
                <a:latin typeface="Times New Roman"/>
                <a:ea typeface="Times New Roman"/>
                <a:cs typeface="Times New Roman"/>
                <a:sym typeface="Times New Roman"/>
              </a:rPr>
              <a:t>Robustness</a:t>
            </a:r>
            <a:r>
              <a:rPr lang="en-US" sz="1700">
                <a:solidFill>
                  <a:srgbClr val="0E0E0E"/>
                </a:solidFill>
                <a:latin typeface="Times New Roman"/>
                <a:ea typeface="Times New Roman"/>
                <a:cs typeface="Times New Roman"/>
                <a:sym typeface="Times New Roman"/>
              </a:rPr>
              <a:t>: Client-server networks are centralized, meaning any failure or disruption to the primary server can halt the entire network, compromising overall resilience.</a:t>
            </a:r>
            <a:endParaRPr/>
          </a:p>
          <a:p>
            <a:pPr marL="228600" lvl="0" indent="-228600" algn="just" rtl="0">
              <a:lnSpc>
                <a:spcPct val="120000"/>
              </a:lnSpc>
              <a:spcBef>
                <a:spcPts val="1000"/>
              </a:spcBef>
              <a:spcAft>
                <a:spcPts val="0"/>
              </a:spcAft>
              <a:buClr>
                <a:srgbClr val="0E0E0E"/>
              </a:buClr>
              <a:buSzPct val="100000"/>
              <a:buChar char="•"/>
            </a:pPr>
            <a:r>
              <a:rPr lang="en-US" sz="1700" b="1">
                <a:solidFill>
                  <a:srgbClr val="0E0E0E"/>
                </a:solidFill>
                <a:latin typeface="Times New Roman"/>
                <a:ea typeface="Times New Roman"/>
                <a:cs typeface="Times New Roman"/>
                <a:sym typeface="Times New Roman"/>
              </a:rPr>
              <a:t>Maintenance Difficulty</a:t>
            </a:r>
            <a:r>
              <a:rPr lang="en-US" sz="1700">
                <a:solidFill>
                  <a:srgbClr val="0E0E0E"/>
                </a:solidFill>
                <a:latin typeface="Times New Roman"/>
                <a:ea typeface="Times New Roman"/>
                <a:cs typeface="Times New Roman"/>
                <a:sym typeface="Times New Roman"/>
              </a:rPr>
              <a:t>: Servers in a client-server network require continuous operation and immediate attention for any errors, necessitating skilled network managers to provide ongoing maintenance and rapid issue resolution.</a:t>
            </a:r>
            <a:endParaRPr/>
          </a:p>
        </p:txBody>
      </p:sp>
      <p:sp>
        <p:nvSpPr>
          <p:cNvPr id="241" name="Google Shape;24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Fall 2024 - CS7319 - QuickPolls - Final Project - Group 7</a:t>
            </a:r>
            <a:endParaRPr/>
          </a:p>
        </p:txBody>
      </p:sp>
      <p:sp>
        <p:nvSpPr>
          <p:cNvPr id="242" name="Google Shape;24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sp>
        <p:nvSpPr>
          <p:cNvPr id="243" name="Google Shape;24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11/18/2024</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2672</Words>
  <Application>Microsoft Macintosh PowerPoint</Application>
  <PresentationFormat>Widescreen</PresentationFormat>
  <Paragraphs>275</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Play</vt:lpstr>
      <vt:lpstr>Office Theme</vt:lpstr>
      <vt:lpstr>QuickPolls Poll Management Application</vt:lpstr>
      <vt:lpstr>Project Description - QuickPolls</vt:lpstr>
      <vt:lpstr>Architecture Option 1: Client-Server Level 2 Architecture</vt:lpstr>
      <vt:lpstr>Architecture Option 1: Client-Server UML (Class)Diagram</vt:lpstr>
      <vt:lpstr>Architecture Option 1: Client-Server Component-Connector Map</vt:lpstr>
      <vt:lpstr>Architecture Option 2: Publisher-Subscriber Level 2 Architecture</vt:lpstr>
      <vt:lpstr>Architecture Option 2: Publisher-Subscriber UML (Class)Diagram</vt:lpstr>
      <vt:lpstr>Architecture Option 2: Publisher-Subscriber Component-Connector Map</vt:lpstr>
      <vt:lpstr>Architecture Option 1: Client-Server Compare &amp; Evaluate</vt:lpstr>
      <vt:lpstr>Architecture Option 2: Publisher-Subscriber Compare &amp; Evaluate</vt:lpstr>
      <vt:lpstr>Selected: Publisher-Subscriber Architecture </vt:lpstr>
      <vt:lpstr>Risk Analysis - Performance Scenario Assessment (ATAM)</vt:lpstr>
      <vt:lpstr>Risk Analysis - Performance Scenario Assessment (ATAM)</vt:lpstr>
      <vt:lpstr>Risk Analysis - Performance More details</vt:lpstr>
      <vt:lpstr>Risk Analysis - Performance More details</vt:lpstr>
      <vt:lpstr>Risk Analysis - Performance More details</vt:lpstr>
      <vt:lpstr>Risk Analysis - Scalability Scenario Assessment (ATAM)</vt:lpstr>
      <vt:lpstr>Risk Analysis - Scalability Scenario Assessment (ATAM)</vt:lpstr>
      <vt:lpstr> Risk analysis                                                             </vt:lpstr>
      <vt:lpstr>References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Surya Sreepada</dc:creator>
  <cp:lastModifiedBy>Surya Sreepada</cp:lastModifiedBy>
  <cp:revision>4</cp:revision>
  <dcterms:created xsi:type="dcterms:W3CDTF">2024-11-03T04:45:24Z</dcterms:created>
  <dcterms:modified xsi:type="dcterms:W3CDTF">2024-11-19T03:26:28Z</dcterms:modified>
</cp:coreProperties>
</file>