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57" r:id="rId4"/>
    <p:sldId id="262" r:id="rId5"/>
    <p:sldId id="259" r:id="rId6"/>
    <p:sldId id="260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44" autoAdjust="0"/>
  </p:normalViewPr>
  <p:slideViewPr>
    <p:cSldViewPr>
      <p:cViewPr varScale="1">
        <p:scale>
          <a:sx n="77" d="100"/>
          <a:sy n="77" d="100"/>
        </p:scale>
        <p:origin x="-117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4C80C-4D64-4827-BD46-1D15222926A5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B4ED5-7D84-4C66-8198-C04CFA7C5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26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This leads to a lowering of the energy of the neighboring nucleus when the perturbing nucleus has one spin, and a raising of the energy when it has the other spin. Hence frequency of nearby nuclei as they resonate this is known as Spin-Spin coupling.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B4ED5-7D84-4C66-8198-C04CFA7C50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6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6B827E8-27D7-4C9B-88E6-9A0E8C79B2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717" y="990600"/>
            <a:ext cx="75793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Adobe Fangsong Std R" pitchFamily="18" charset="-128"/>
                <a:ea typeface="Adobe Fangsong Std R" pitchFamily="18" charset="-128"/>
                <a:cs typeface="Adobe Arabic" pitchFamily="18" charset="-78"/>
              </a:rPr>
              <a:t>Prediction of One Bond Coupling Constants </a:t>
            </a:r>
          </a:p>
          <a:p>
            <a:pPr algn="ctr"/>
            <a:r>
              <a:rPr lang="en-US" sz="2800" b="1" dirty="0" smtClean="0">
                <a:latin typeface="Adobe Fangsong Std R" pitchFamily="18" charset="-128"/>
                <a:ea typeface="Adobe Fangsong Std R" pitchFamily="18" charset="-128"/>
                <a:cs typeface="Adobe Arabic" pitchFamily="18" charset="-78"/>
              </a:rPr>
              <a:t>1JCH</a:t>
            </a:r>
            <a:endParaRPr lang="en-US" sz="2800" b="1" dirty="0">
              <a:latin typeface="Adobe Fangsong Std R" pitchFamily="18" charset="-128"/>
              <a:ea typeface="Adobe Fangsong Std R" pitchFamily="18" charset="-128"/>
              <a:cs typeface="Adobe Arabic" pitchFamily="18" charset="-7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35503" y="5867400"/>
            <a:ext cx="5710707" cy="524429"/>
            <a:chOff x="1242626" y="5628558"/>
            <a:chExt cx="6754413" cy="592755"/>
          </a:xfrm>
        </p:grpSpPr>
        <p:pic>
          <p:nvPicPr>
            <p:cNvPr id="8" name="Picture 7" descr="Unknown.jpe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622" y="5628558"/>
              <a:ext cx="1706417" cy="59275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2626" y="5628558"/>
              <a:ext cx="1620413" cy="592755"/>
            </a:xfrm>
            <a:prstGeom prst="rect">
              <a:avLst/>
            </a:prstGeom>
          </p:spPr>
        </p:pic>
      </p:grpSp>
      <p:pic>
        <p:nvPicPr>
          <p:cNvPr id="1030" name="Picture 6" descr="C:\Users\CS76\Desktop\05-hmr-03-jcoupl{27}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539" y="2774173"/>
            <a:ext cx="4130806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529914" y="2774173"/>
            <a:ext cx="2669410" cy="1719496"/>
            <a:chOff x="4800600" y="2835561"/>
            <a:chExt cx="2669410" cy="171949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4983" y="2835561"/>
              <a:ext cx="840956" cy="102245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800600" y="3293543"/>
              <a:ext cx="1475855" cy="126151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88161" y="3924300"/>
              <a:ext cx="881849" cy="440925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3175353" y="5202535"/>
            <a:ext cx="2934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V Chandrasekhar </a:t>
            </a:r>
            <a:r>
              <a:rPr lang="en-US" b="1" dirty="0" err="1" smtClean="0">
                <a:latin typeface="Adobe Fangsong Std R" pitchFamily="18" charset="-128"/>
                <a:ea typeface="Adobe Fangsong Std R" pitchFamily="18" charset="-128"/>
              </a:rPr>
              <a:t>Nainala</a:t>
            </a:r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617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467380"/>
            <a:ext cx="3445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Adobe Fangsong Std R" pitchFamily="18" charset="-128"/>
                <a:ea typeface="Adobe Fangsong Std R" pitchFamily="18" charset="-128"/>
              </a:rPr>
              <a:t>Coupling Constants</a:t>
            </a:r>
            <a:endParaRPr lang="en-US" sz="2800" b="1" dirty="0">
              <a:latin typeface="Adobe Fangsong Std R" pitchFamily="18" charset="-128"/>
              <a:ea typeface="Adobe Fangsong Std R" pitchFamily="18" charset="-128"/>
              <a:cs typeface="Adobe Arabic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295399"/>
            <a:ext cx="61468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Magnetic interaction (coupling) between nuclei (A and X) with a non-zero spin perturbs (polarizes) the spins of the intervening electrons, and the energy levels of neighboring magnetic nuclei are in turn perturbed by the polarized electrons. </a:t>
            </a:r>
          </a:p>
          <a:p>
            <a:pPr algn="just"/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algn="just"/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Spin–Spin splitting :</a:t>
            </a:r>
          </a:p>
          <a:p>
            <a:pPr algn="just"/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        S</a:t>
            </a:r>
            <a:r>
              <a:rPr lang="en-US" b="1" dirty="0" smtClean="0">
                <a:effectLst/>
                <a:latin typeface="Adobe Fangsong Std R" pitchFamily="18" charset="-128"/>
                <a:ea typeface="Adobe Fangsong Std R" pitchFamily="18" charset="-128"/>
              </a:rPr>
              <a:t>plitting of the NMR peaks in to 2, 3, 4, 5, etc. (doublet, triplet, quartet, quintet, etc.)</a:t>
            </a:r>
          </a:p>
          <a:p>
            <a:pPr algn="just"/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algn="just"/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algn="just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Distance 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between peaks in a multiplet is called the 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Coupling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C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onstant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J.</a:t>
            </a:r>
            <a:r>
              <a:rPr lang="en-US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 </a:t>
            </a:r>
          </a:p>
          <a:p>
            <a:pPr algn="just"/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  <a:p>
            <a:pPr algn="just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Coupling between </a:t>
            </a:r>
            <a:r>
              <a:rPr lang="en-US" b="1" baseline="30000" dirty="0" smtClean="0">
                <a:latin typeface="Adobe Fangsong Std R" pitchFamily="18" charset="-128"/>
                <a:ea typeface="Adobe Fangsong Std R" pitchFamily="18" charset="-128"/>
              </a:rPr>
              <a:t>13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 and </a:t>
            </a:r>
            <a:r>
              <a:rPr lang="en-US" b="1" baseline="30000" dirty="0" smtClean="0">
                <a:latin typeface="Adobe Fangsong Std R" pitchFamily="18" charset="-128"/>
                <a:ea typeface="Adobe Fangsong Std R" pitchFamily="18" charset="-128"/>
              </a:rPr>
              <a:t>1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H, are separated from each other by 100-300 Hz.</a:t>
            </a:r>
          </a:p>
          <a:p>
            <a:pPr algn="just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(i.e., separated from the central peak by 50-150 Hz).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6" name="Picture 7" descr="C:\Users\CS76\Desktop\coupling03.gif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236776"/>
            <a:ext cx="1384300" cy="307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S76\Desktop\05-hmr-03-jcoupl{02}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34" t="14990" r="56852" b="-1578"/>
          <a:stretch/>
        </p:blipFill>
        <p:spPr bwMode="auto">
          <a:xfrm>
            <a:off x="6375400" y="1295400"/>
            <a:ext cx="2852581" cy="178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39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6721" y="990600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Adobe Fangsong Std R" pitchFamily="18" charset="-128"/>
                <a:ea typeface="Adobe Fangsong Std R" pitchFamily="18" charset="-128"/>
              </a:rPr>
              <a:t>Motivation</a:t>
            </a:r>
            <a:endParaRPr lang="en-US" sz="2800" b="1" dirty="0">
              <a:latin typeface="Adobe Fangsong Std R" pitchFamily="18" charset="-128"/>
              <a:ea typeface="Adobe Fangsong Std R" pitchFamily="18" charset="-128"/>
              <a:cs typeface="Adobe Arabic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700" y="1786860"/>
            <a:ext cx="34788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Chlorinated Carbons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Strained Rings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Hetero Cycles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Solvent Effect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10189" y="1344008"/>
            <a:ext cx="1948721" cy="1991380"/>
            <a:chOff x="5602076" y="1279964"/>
            <a:chExt cx="1710049" cy="1804644"/>
          </a:xfrm>
        </p:grpSpPr>
        <p:pic>
          <p:nvPicPr>
            <p:cNvPr id="3076" name="Picture 4" descr="C:\Users\CS76\Desktop\05-hmr-03-jcoupl{27}.pn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7216" y="1279964"/>
              <a:ext cx="1333368" cy="1804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510302" y="1566732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400" b="1" dirty="0" smtClean="0">
                  <a:latin typeface="Adobe Fangsong Std R" pitchFamily="18" charset="-128"/>
                  <a:ea typeface="Adobe Fangsong Std R" pitchFamily="18" charset="-128"/>
                </a:rPr>
                <a:t>165 Hz</a:t>
              </a:r>
              <a:endParaRPr lang="en-US" sz="1400" b="1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02076" y="1874509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400" b="1" dirty="0" smtClean="0">
                  <a:latin typeface="Adobe Fangsong Std R" pitchFamily="18" charset="-128"/>
                  <a:ea typeface="Adobe Fangsong Std R" pitchFamily="18" charset="-128"/>
                </a:rPr>
                <a:t>134 Hz</a:t>
              </a:r>
              <a:endParaRPr lang="en-US" sz="1400" b="1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86435" y="3622013"/>
            <a:ext cx="3649550" cy="2181869"/>
            <a:chOff x="4651025" y="4242732"/>
            <a:chExt cx="3649550" cy="2181869"/>
          </a:xfrm>
        </p:grpSpPr>
        <p:pic>
          <p:nvPicPr>
            <p:cNvPr id="3080" name="Picture 8" descr="C:\Users\CS76\Desktop\05-hmr-03-jcoupl{27}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4892" y="4377392"/>
              <a:ext cx="1649721" cy="1830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6374892" y="4242732"/>
              <a:ext cx="0" cy="20996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081" name="Picture 9" descr="C:\Users\CS76\Desktop\das.pn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025" y="4429791"/>
              <a:ext cx="1798013" cy="1994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7498752" y="4984759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400" b="1" dirty="0" smtClean="0">
                  <a:latin typeface="Adobe Fangsong Std R" pitchFamily="18" charset="-128"/>
                  <a:ea typeface="Adobe Fangsong Std R" pitchFamily="18" charset="-128"/>
                </a:rPr>
                <a:t>162 Hz</a:t>
              </a:r>
              <a:endParaRPr lang="en-US" sz="1400" b="1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71874" y="5564088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400" b="1" dirty="0" smtClean="0">
                  <a:latin typeface="Adobe Fangsong Std R" pitchFamily="18" charset="-128"/>
                  <a:ea typeface="Adobe Fangsong Std R" pitchFamily="18" charset="-128"/>
                </a:rPr>
                <a:t>148 Hz</a:t>
              </a:r>
              <a:endParaRPr lang="en-US" sz="1400" b="1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591" y="2057963"/>
            <a:ext cx="1524000" cy="1524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82472" y="1296250"/>
            <a:ext cx="1510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Experimental 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1J 13C-H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9417" y="1954290"/>
            <a:ext cx="1475855" cy="126151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063617" y="2591363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2967" y="3084693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Literature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25272" y="1881529"/>
            <a:ext cx="457200" cy="328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79964" y="3091009"/>
            <a:ext cx="457200" cy="338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797" y="2914742"/>
            <a:ext cx="1144987" cy="13921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13396" y="4316592"/>
            <a:ext cx="1681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  <a:cs typeface="Franklin Gothic Book"/>
              </a:rPr>
              <a:t>NWChem JCH Calculations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41526" y="834585"/>
            <a:ext cx="2677335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Structural features</a:t>
            </a:r>
          </a:p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that influence </a:t>
            </a:r>
          </a:p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1JCH 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26784" y="2166504"/>
            <a:ext cx="278794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Accessing the accuracy of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NWChem 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1JCH Calculations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87345" y="5433660"/>
            <a:ext cx="2775119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Predictive Model based </a:t>
            </a:r>
          </a:p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on the above study</a:t>
            </a:r>
          </a:p>
          <a:p>
            <a:pPr algn="ctr"/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354290" y="2033929"/>
            <a:ext cx="0" cy="880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64256" y="2045946"/>
            <a:ext cx="0" cy="883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96" name="Right Brace 4095"/>
          <p:cNvSpPr/>
          <p:nvPr/>
        </p:nvSpPr>
        <p:spPr>
          <a:xfrm rot="5400000">
            <a:off x="4562947" y="1359730"/>
            <a:ext cx="457200" cy="74047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9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4462" y="471558"/>
            <a:ext cx="388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Adobe Fangsong Std R" pitchFamily="18" charset="-128"/>
                <a:ea typeface="Adobe Fangsong Std R" pitchFamily="18" charset="-128"/>
              </a:rPr>
              <a:t>Experimental Data Set</a:t>
            </a:r>
            <a:endParaRPr lang="en-US" sz="2800" b="1" dirty="0">
              <a:latin typeface="Adobe Fangsong Std R" pitchFamily="18" charset="-128"/>
              <a:ea typeface="Adobe Fangsong Std R" pitchFamily="18" charset="-128"/>
              <a:cs typeface="Adobe Arabic" pitchFamily="18" charset="-78"/>
            </a:endParaRPr>
          </a:p>
        </p:txBody>
      </p:sp>
      <p:sp>
        <p:nvSpPr>
          <p:cNvPr id="3" name="Content Placeholder 5"/>
          <p:cNvSpPr>
            <a:spLocks noGrp="1"/>
          </p:cNvSpPr>
          <p:nvPr>
            <p:ph idx="1"/>
          </p:nvPr>
        </p:nvSpPr>
        <p:spPr>
          <a:xfrm>
            <a:off x="461679" y="1371600"/>
            <a:ext cx="8153400" cy="2590800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13C-NMR- Spektroskopie </a:t>
            </a:r>
          </a:p>
          <a:p>
            <a:pPr marL="277812" lvl="1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Hans – Otto Kalinowski</a:t>
            </a:r>
          </a:p>
          <a:p>
            <a:pPr marL="277812" lvl="1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Stefan Berger</a:t>
            </a:r>
          </a:p>
          <a:p>
            <a:pPr marL="277812" lvl="1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Siegmar Braun</a:t>
            </a:r>
          </a:p>
          <a:p>
            <a:pPr marL="277812" lvl="1" indent="0">
              <a:buNone/>
            </a:pPr>
            <a:endParaRPr lang="en-US" sz="1800" b="1" dirty="0" smtClean="0">
              <a:solidFill>
                <a:schemeClr val="tx1"/>
              </a:solidFill>
              <a:latin typeface="Adobe Fangsong Std R" pitchFamily="18" charset="-128"/>
              <a:ea typeface="Adobe Fangsong Std R" pitchFamily="18" charset="-128"/>
              <a:cs typeface="Franklin Gothic Book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Structure </a:t>
            </a:r>
            <a:r>
              <a:rPr lang="en-US" sz="1800" b="1" dirty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Determination Using </a:t>
            </a:r>
            <a:r>
              <a:rPr lang="en-US" sz="1800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Spectroscopic Methods</a:t>
            </a:r>
            <a:endParaRPr lang="en-US" sz="1800" b="1" dirty="0">
              <a:solidFill>
                <a:schemeClr val="tx1"/>
              </a:solidFill>
              <a:latin typeface="Adobe Fangsong Std R" pitchFamily="18" charset="-128"/>
              <a:ea typeface="Adobe Fangsong Std R" pitchFamily="18" charset="-128"/>
              <a:cs typeface="Franklin Gothic Book"/>
            </a:endParaRPr>
          </a:p>
          <a:p>
            <a:pPr marL="277812" lvl="1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Hans </a:t>
            </a:r>
            <a:r>
              <a:rPr lang="en-US" b="1" dirty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J. Reich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  <a:cs typeface="Charcoal CY"/>
              </a:rPr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934" y="1342349"/>
            <a:ext cx="972890" cy="132421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010400" y="2004455"/>
            <a:ext cx="1409553" cy="1839912"/>
            <a:chOff x="7010400" y="2237818"/>
            <a:chExt cx="1409553" cy="1839912"/>
          </a:xfrm>
        </p:grpSpPr>
        <p:pic>
          <p:nvPicPr>
            <p:cNvPr id="5122" name="Picture 2" descr="C:\Users\CS76\Desktop\online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237818"/>
              <a:ext cx="1409553" cy="1839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065799" y="3505200"/>
              <a:ext cx="12987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dobe Fangsong Std R" pitchFamily="18" charset="-128"/>
                  <a:ea typeface="Adobe Fangsong Std R" pitchFamily="18" charset="-128"/>
                </a:rPr>
                <a:t>Online Resource</a:t>
              </a:r>
              <a:endParaRPr lang="en-US" sz="1200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591" y="4343400"/>
            <a:ext cx="1524000" cy="152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9622" y="5410794"/>
            <a:ext cx="1625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Raw Data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188 Structures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802" y="3410336"/>
            <a:ext cx="1092161" cy="1092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505" y="4619883"/>
            <a:ext cx="1029723" cy="971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384" y="5692259"/>
            <a:ext cx="1168580" cy="94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2054664" y="4114800"/>
            <a:ext cx="1019138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124" idx="1"/>
          </p:cNvCxnSpPr>
          <p:nvPr/>
        </p:nvCxnSpPr>
        <p:spPr>
          <a:xfrm>
            <a:off x="2092873" y="5086350"/>
            <a:ext cx="970632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054664" y="5334000"/>
            <a:ext cx="94272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0" y="4114800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140 Data Points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68589" y="5421640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255 Data Points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28535" y="6318700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9 Data Points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98658" y="3771750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(SP3)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- H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62056" y="492073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(SP2)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- H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05327" y="598018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(SP)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- H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037" y="4179681"/>
            <a:ext cx="2941524" cy="198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0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81400" y="471558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Adobe Fangsong Std R" pitchFamily="18" charset="-128"/>
                <a:ea typeface="Adobe Fangsong Std R" pitchFamily="18" charset="-128"/>
              </a:rPr>
              <a:t>NWChem</a:t>
            </a:r>
            <a:endParaRPr lang="en-US" sz="28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11394" y="1981200"/>
            <a:ext cx="5803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ab initio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Computational chemistry software package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r>
              <a:rPr lang="en-US" b="1" dirty="0" smtClean="0">
                <a:solidFill>
                  <a:srgbClr val="00B050"/>
                </a:solidFill>
                <a:latin typeface="Adobe Fangsong Std R" pitchFamily="18" charset="-128"/>
                <a:ea typeface="Adobe Fangsong Std R" pitchFamily="18" charset="-128"/>
              </a:rPr>
              <a:t>Developers : Pacific Northwest National Laboratory</a:t>
            </a:r>
            <a:endParaRPr lang="en-US" b="1" dirty="0">
              <a:solidFill>
                <a:srgbClr val="00B050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346" y="1600200"/>
            <a:ext cx="1371600" cy="1667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6692" y="3886200"/>
            <a:ext cx="1475855" cy="12615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90368" y="5257800"/>
            <a:ext cx="1808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188 Structures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47768" y="4516956"/>
            <a:ext cx="3153032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87861" y="4571999"/>
            <a:ext cx="3449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Optimization &amp; J-</a:t>
            </a:r>
            <a:r>
              <a:rPr lang="en-US" sz="1400" b="1" dirty="0" err="1" smtClean="0">
                <a:latin typeface="Adobe Fangsong Std R" pitchFamily="18" charset="-128"/>
                <a:ea typeface="Adobe Fangsong Std R" pitchFamily="18" charset="-128"/>
              </a:rPr>
              <a:t>Calc</a:t>
            </a:r>
            <a:endParaRPr lang="en-US" sz="14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Basis Set: B3LYP / TZVP ( DFT Orbital)</a:t>
            </a:r>
          </a:p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Max iterations: 90</a:t>
            </a:r>
          </a:p>
          <a:p>
            <a:pPr algn="ctr"/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94545" y="3918466"/>
            <a:ext cx="1524000" cy="1524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68082" y="4950023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Raw Output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9" name="Straight Arrow Connector 18"/>
          <p:cNvCxnSpPr>
            <a:stCxn id="16" idx="2"/>
          </p:cNvCxnSpPr>
          <p:nvPr/>
        </p:nvCxnSpPr>
        <p:spPr>
          <a:xfrm>
            <a:off x="7556545" y="5257800"/>
            <a:ext cx="0" cy="8472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83361" y="6126838"/>
            <a:ext cx="1946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Experimental Data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6063" y="549675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CDK 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(1.5.4)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20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490152"/>
            <a:ext cx="3764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Adobe Fangsong Std R" pitchFamily="18" charset="-128"/>
                <a:ea typeface="Adobe Fangsong Std R" pitchFamily="18" charset="-128"/>
              </a:rPr>
              <a:t>NWChem Predictions</a:t>
            </a:r>
            <a:endParaRPr lang="en-US" sz="28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39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259</TotalTime>
  <Words>313</Words>
  <Application>Microsoft Office PowerPoint</Application>
  <PresentationFormat>On-screen Show (4:3)</PresentationFormat>
  <Paragraphs>70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CS76</dc:creator>
  <cp:lastModifiedBy>CS76</cp:lastModifiedBy>
  <cp:revision>19</cp:revision>
  <dcterms:created xsi:type="dcterms:W3CDTF">2014-01-19T16:30:53Z</dcterms:created>
  <dcterms:modified xsi:type="dcterms:W3CDTF">2014-01-19T20:50:42Z</dcterms:modified>
</cp:coreProperties>
</file>