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61" r:id="rId3"/>
    <p:sldId id="257" r:id="rId4"/>
    <p:sldId id="262" r:id="rId5"/>
    <p:sldId id="260" r:id="rId6"/>
    <p:sldId id="259" r:id="rId7"/>
    <p:sldId id="258" r:id="rId8"/>
    <p:sldId id="263" r:id="rId9"/>
    <p:sldId id="264" r:id="rId10"/>
    <p:sldId id="268" r:id="rId11"/>
    <p:sldId id="269" r:id="rId12"/>
    <p:sldId id="265" r:id="rId13"/>
    <p:sldId id="266" r:id="rId14"/>
    <p:sldId id="267" r:id="rId15"/>
    <p:sldId id="270" r:id="rId16"/>
    <p:sldId id="271" r:id="rId17"/>
    <p:sldId id="282" r:id="rId18"/>
    <p:sldId id="283" r:id="rId19"/>
    <p:sldId id="285" r:id="rId20"/>
    <p:sldId id="272" r:id="rId21"/>
    <p:sldId id="275" r:id="rId22"/>
    <p:sldId id="276" r:id="rId23"/>
    <p:sldId id="277" r:id="rId24"/>
    <p:sldId id="278" r:id="rId25"/>
    <p:sldId id="287" r:id="rId26"/>
    <p:sldId id="279" r:id="rId27"/>
    <p:sldId id="286" r:id="rId28"/>
    <p:sldId id="288" r:id="rId29"/>
    <p:sldId id="280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844" autoAdjust="0"/>
  </p:normalViewPr>
  <p:slideViewPr>
    <p:cSldViewPr>
      <p:cViewPr varScale="1">
        <p:scale>
          <a:sx n="77" d="100"/>
          <a:sy n="77" d="100"/>
        </p:scale>
        <p:origin x="-30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F4C80C-4D64-4827-BD46-1D15222926A5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8B4ED5-7D84-4C66-8198-C04CFA7C5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26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 smtClean="0">
              <a:latin typeface="Adobe Fangsong Std R" pitchFamily="18" charset="-128"/>
              <a:ea typeface="Adobe Fangsong Std R" pitchFamily="18" charset="-128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This leads to a lowering of the energy of the neighboring nucleus when the perturbing nucleus has one spin, and a raising of the energy when it has the other spin. Hence frequency of nearby nuclei as they resonate this is known as Spin-Spin coupling.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B4ED5-7D84-4C66-8198-C04CFA7C50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69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27E8-27D7-4C9B-88E6-9A0E8C79B237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497A98-58F2-4A73-A9E4-D083490C44E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27E8-27D7-4C9B-88E6-9A0E8C79B237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97A98-58F2-4A73-A9E4-D083490C44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27E8-27D7-4C9B-88E6-9A0E8C79B237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97A98-58F2-4A73-A9E4-D083490C44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27E8-27D7-4C9B-88E6-9A0E8C79B237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97A98-58F2-4A73-A9E4-D083490C44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27E8-27D7-4C9B-88E6-9A0E8C79B237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97A98-58F2-4A73-A9E4-D083490C44E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27E8-27D7-4C9B-88E6-9A0E8C79B237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97A98-58F2-4A73-A9E4-D083490C44E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27E8-27D7-4C9B-88E6-9A0E8C79B237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97A98-58F2-4A73-A9E4-D083490C44E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27E8-27D7-4C9B-88E6-9A0E8C79B237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97A98-58F2-4A73-A9E4-D083490C44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27E8-27D7-4C9B-88E6-9A0E8C79B237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97A98-58F2-4A73-A9E4-D083490C44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27E8-27D7-4C9B-88E6-9A0E8C79B237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97A98-58F2-4A73-A9E4-D083490C44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27E8-27D7-4C9B-88E6-9A0E8C79B237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97A98-58F2-4A73-A9E4-D083490C44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6B827E8-27D7-4C9B-88E6-9A0E8C79B237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497A98-58F2-4A73-A9E4-D083490C44E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microsoft.com/office/2007/relationships/hdphoto" Target="../media/hdphoto5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png"/><Relationship Id="rId7" Type="http://schemas.microsoft.com/office/2007/relationships/hdphoto" Target="../media/hdphoto4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8717" y="990600"/>
            <a:ext cx="75793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Adobe Fangsong Std R" pitchFamily="18" charset="-128"/>
                <a:ea typeface="Adobe Fangsong Std R" pitchFamily="18" charset="-128"/>
                <a:cs typeface="Adobe Arabic" pitchFamily="18" charset="-78"/>
              </a:rPr>
              <a:t>Prediction of One Bond Coupling Constants </a:t>
            </a:r>
          </a:p>
          <a:p>
            <a:pPr algn="ctr"/>
            <a:r>
              <a:rPr lang="en-US" sz="2800" b="1" dirty="0" smtClean="0">
                <a:latin typeface="Adobe Fangsong Std R" pitchFamily="18" charset="-128"/>
                <a:ea typeface="Adobe Fangsong Std R" pitchFamily="18" charset="-128"/>
                <a:cs typeface="Adobe Arabic" pitchFamily="18" charset="-78"/>
              </a:rPr>
              <a:t>1JCH</a:t>
            </a:r>
            <a:endParaRPr lang="en-US" sz="2800" b="1" dirty="0">
              <a:latin typeface="Adobe Fangsong Std R" pitchFamily="18" charset="-128"/>
              <a:ea typeface="Adobe Fangsong Std R" pitchFamily="18" charset="-128"/>
              <a:cs typeface="Adobe Arabic" pitchFamily="18" charset="-78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835503" y="5867400"/>
            <a:ext cx="5710707" cy="524429"/>
            <a:chOff x="1242626" y="5628558"/>
            <a:chExt cx="6754413" cy="592755"/>
          </a:xfrm>
        </p:grpSpPr>
        <p:pic>
          <p:nvPicPr>
            <p:cNvPr id="8" name="Picture 7" descr="Unknown.jpeg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3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0622" y="5628558"/>
              <a:ext cx="1706417" cy="59275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242626" y="5628558"/>
              <a:ext cx="1620413" cy="592755"/>
            </a:xfrm>
            <a:prstGeom prst="rect">
              <a:avLst/>
            </a:prstGeom>
          </p:spPr>
        </p:pic>
      </p:grpSp>
      <p:pic>
        <p:nvPicPr>
          <p:cNvPr id="1030" name="Picture 6" descr="C:\Users\CS76\Desktop\05-hmr-03-jcoupl{27}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539" y="2774173"/>
            <a:ext cx="4130806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529914" y="2774173"/>
            <a:ext cx="2669410" cy="1719496"/>
            <a:chOff x="4800600" y="2835561"/>
            <a:chExt cx="2669410" cy="1719496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54983" y="2835561"/>
              <a:ext cx="840956" cy="1022457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800600" y="3293543"/>
              <a:ext cx="1475855" cy="1261514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2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588161" y="3924300"/>
              <a:ext cx="881849" cy="440925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3175353" y="5202535"/>
            <a:ext cx="2934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V Chandrasekhar </a:t>
            </a:r>
            <a:r>
              <a:rPr lang="en-US" b="1" dirty="0" err="1" smtClean="0">
                <a:latin typeface="Adobe Fangsong Std R" pitchFamily="18" charset="-128"/>
                <a:ea typeface="Adobe Fangsong Std R" pitchFamily="18" charset="-128"/>
              </a:rPr>
              <a:t>Nainala</a:t>
            </a:r>
            <a:endParaRPr lang="en-US" b="1" dirty="0" smtClean="0">
              <a:latin typeface="Adobe Fangsong Std R" pitchFamily="18" charset="-128"/>
              <a:ea typeface="Adobe Fangsong Std R" pitchFamily="18" charset="-128"/>
            </a:endParaRPr>
          </a:p>
          <a:p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1617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38600" y="425335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dobe Fangsong Std R" pitchFamily="18" charset="-128"/>
                <a:ea typeface="Adobe Fangsong Std R" pitchFamily="18" charset="-128"/>
              </a:rPr>
              <a:t>SP2</a:t>
            </a:r>
            <a:endParaRPr lang="en-US" sz="24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8245" y="1034534"/>
            <a:ext cx="3844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NWChem ~ Experimental 1J</a:t>
            </a:r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CH </a:t>
            </a:r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Fit</a:t>
            </a:r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7723" y="1642078"/>
            <a:ext cx="774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Experimental_1JCH  = 7.955546 + (</a:t>
            </a:r>
            <a:r>
              <a:rPr lang="en-US" b="1" dirty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0.952302</a:t>
            </a:r>
            <a:r>
              <a:rPr lang="en-US" b="1" dirty="0" smtClean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) * NWChem_Avg_1JCH</a:t>
            </a:r>
            <a:endParaRPr lang="en-US" b="1" dirty="0">
              <a:solidFill>
                <a:srgbClr val="C00000"/>
              </a:solidFill>
              <a:latin typeface="Adobe Fangsong Std R" pitchFamily="18" charset="-128"/>
              <a:ea typeface="Adobe Fangsong Std R" pitchFamily="18" charset="-128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675014"/>
              </p:ext>
            </p:extLst>
          </p:nvPr>
        </p:nvGraphicFramePr>
        <p:xfrm>
          <a:off x="1371811" y="5562600"/>
          <a:ext cx="6629445" cy="780599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656972"/>
                <a:gridCol w="656972"/>
                <a:gridCol w="656972"/>
                <a:gridCol w="656972"/>
                <a:gridCol w="656972"/>
                <a:gridCol w="656972"/>
                <a:gridCol w="656972"/>
                <a:gridCol w="656972"/>
                <a:gridCol w="656972"/>
                <a:gridCol w="716697"/>
              </a:tblGrid>
              <a:tr h="3135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K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2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3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4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6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7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8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9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10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0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smtClean="0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MSE</a:t>
                      </a:r>
                    </a:p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(Avg)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4.13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4.12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4.11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4.12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4.11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4.11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4.11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4.1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4.11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83741" y="5104026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Cross Validation</a:t>
            </a:r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307" y="1642078"/>
            <a:ext cx="4073890" cy="350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683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38600" y="425335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dobe Fangsong Std R" pitchFamily="18" charset="-128"/>
                <a:ea typeface="Adobe Fangsong Std R" pitchFamily="18" charset="-128"/>
              </a:rPr>
              <a:t>SP</a:t>
            </a:r>
            <a:endParaRPr lang="en-US" sz="24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8245" y="1034534"/>
            <a:ext cx="3844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NWChem ~ Experimental 1J</a:t>
            </a:r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CH </a:t>
            </a:r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Fit</a:t>
            </a:r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7723" y="1642078"/>
            <a:ext cx="6938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Experimental_1JCH  = </a:t>
            </a:r>
            <a:r>
              <a:rPr lang="en-US" b="1" dirty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-7.223 </a:t>
            </a:r>
            <a:r>
              <a:rPr lang="en-US" b="1" dirty="0" smtClean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+ (</a:t>
            </a:r>
            <a:r>
              <a:rPr lang="en-US" b="1" dirty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0.984</a:t>
            </a:r>
            <a:r>
              <a:rPr lang="en-US" b="1" dirty="0" smtClean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) * NWChem_Avg_1JCH</a:t>
            </a:r>
            <a:endParaRPr lang="en-US" b="1" dirty="0">
              <a:solidFill>
                <a:srgbClr val="C00000"/>
              </a:solidFill>
              <a:latin typeface="Adobe Fangsong Std R" pitchFamily="18" charset="-128"/>
              <a:ea typeface="Adobe Fangsong Std R" pitchFamily="18" charset="-128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015282"/>
              </p:ext>
            </p:extLst>
          </p:nvPr>
        </p:nvGraphicFramePr>
        <p:xfrm>
          <a:off x="1371811" y="5562600"/>
          <a:ext cx="6629445" cy="780599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656972"/>
                <a:gridCol w="656972"/>
                <a:gridCol w="656972"/>
                <a:gridCol w="656972"/>
                <a:gridCol w="656972"/>
                <a:gridCol w="656972"/>
                <a:gridCol w="656972"/>
                <a:gridCol w="656972"/>
                <a:gridCol w="656972"/>
                <a:gridCol w="716697"/>
              </a:tblGrid>
              <a:tr h="3135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K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2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3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4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6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7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8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9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10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0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smtClean="0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MSE</a:t>
                      </a:r>
                    </a:p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(Avg)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25.6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21.7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19.9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20.2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20.3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19.9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19.8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19.8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19.8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83741" y="5104026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Cross Validation</a:t>
            </a:r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682" y="1788813"/>
            <a:ext cx="3886200" cy="3325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683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8402" y="864342"/>
            <a:ext cx="4248908" cy="2308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/>
                </a:solidFill>
                <a:latin typeface="Adobe Fangsong Std R" pitchFamily="18" charset="-128"/>
                <a:ea typeface="Adobe Fangsong Std R" pitchFamily="18" charset="-128"/>
              </a:rPr>
              <a:t>SP3: Experimental_1JCH  </a:t>
            </a:r>
            <a:r>
              <a:rPr lang="en-US" sz="900" dirty="0">
                <a:solidFill>
                  <a:schemeClr val="tx1"/>
                </a:solidFill>
                <a:latin typeface="Adobe Fangsong Std R" pitchFamily="18" charset="-128"/>
                <a:ea typeface="Adobe Fangsong Std R" pitchFamily="18" charset="-128"/>
              </a:rPr>
              <a:t>=  4.386090  + (0.970114) * NWChem_Avg_1JCH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38400" y="1505296"/>
            <a:ext cx="4248908" cy="2308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dobe Fangsong Std R" pitchFamily="18" charset="-128"/>
                <a:ea typeface="Adobe Fangsong Std R" pitchFamily="18" charset="-128"/>
              </a:rPr>
              <a:t>SP1: </a:t>
            </a:r>
            <a:r>
              <a:rPr lang="en-US" sz="900" dirty="0">
                <a:solidFill>
                  <a:schemeClr val="tx1"/>
                </a:solidFill>
                <a:latin typeface="Adobe Fangsong Std R" pitchFamily="18" charset="-128"/>
                <a:ea typeface="Adobe Fangsong Std R" pitchFamily="18" charset="-128"/>
              </a:rPr>
              <a:t>Experimental_1JCH  = -7.223 + (0.984) * </a:t>
            </a:r>
            <a:r>
              <a:rPr lang="en-US" sz="900" dirty="0" smtClean="0">
                <a:solidFill>
                  <a:schemeClr val="tx1"/>
                </a:solidFill>
                <a:latin typeface="Adobe Fangsong Std R" pitchFamily="18" charset="-128"/>
                <a:ea typeface="Adobe Fangsong Std R" pitchFamily="18" charset="-128"/>
              </a:rPr>
              <a:t>NWChem_Avg_1JCH</a:t>
            </a:r>
            <a:endParaRPr lang="en-US" sz="900" dirty="0">
              <a:solidFill>
                <a:schemeClr val="tx1"/>
              </a:solidFill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38400" y="1193779"/>
            <a:ext cx="4248909" cy="2308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/>
                </a:solidFill>
                <a:latin typeface="Adobe Fangsong Std R" pitchFamily="18" charset="-128"/>
                <a:ea typeface="Adobe Fangsong Std R" pitchFamily="18" charset="-128"/>
              </a:rPr>
              <a:t>SP2: Experimental_1JCH  </a:t>
            </a:r>
            <a:r>
              <a:rPr lang="en-US" sz="900" dirty="0">
                <a:solidFill>
                  <a:schemeClr val="tx1"/>
                </a:solidFill>
                <a:latin typeface="Adobe Fangsong Std R" pitchFamily="18" charset="-128"/>
                <a:ea typeface="Adobe Fangsong Std R" pitchFamily="18" charset="-128"/>
              </a:rPr>
              <a:t>= 7.955546 + (0.952302) * NWChem_Avg_1JCH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2025" y="1156983"/>
            <a:ext cx="1144987" cy="1392106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2209800" y="1964728"/>
            <a:ext cx="480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75949" y="2549089"/>
            <a:ext cx="1717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dobe Fangsong Std R" pitchFamily="18" charset="-128"/>
                <a:ea typeface="Adobe Fangsong Std R" pitchFamily="18" charset="-128"/>
              </a:rPr>
              <a:t>NWChem Predictions</a:t>
            </a:r>
            <a:endParaRPr lang="en-US" sz="12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95997" y="2110520"/>
            <a:ext cx="3733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latin typeface="Adobe Fangsong Std R" pitchFamily="18" charset="-128"/>
                <a:ea typeface="Adobe Fangsong Std R" pitchFamily="18" charset="-128"/>
              </a:rPr>
              <a:t>Fitting NWChem Predictions ~ Experimental </a:t>
            </a:r>
            <a:r>
              <a:rPr lang="en-US" sz="1200" b="1" dirty="0" smtClean="0">
                <a:latin typeface="Adobe Fangsong Std R" pitchFamily="18" charset="-128"/>
                <a:ea typeface="Adobe Fangsong Std R" pitchFamily="18" charset="-128"/>
              </a:rPr>
              <a:t>Data</a:t>
            </a:r>
            <a:endParaRPr lang="en-US" sz="1200" b="1" dirty="0">
              <a:latin typeface="Adobe Fangsong Std R" pitchFamily="18" charset="-128"/>
              <a:ea typeface="Adobe Fangsong Std R" pitchFamily="18" charset="-128"/>
            </a:endParaRPr>
          </a:p>
          <a:p>
            <a:pPr algn="ctr"/>
            <a:r>
              <a:rPr lang="en-US" sz="1200" b="1" dirty="0" smtClean="0">
                <a:solidFill>
                  <a:srgbClr val="FF0000"/>
                </a:solidFill>
                <a:latin typeface="Adobe Fangsong Std R" pitchFamily="18" charset="-128"/>
                <a:ea typeface="Adobe Fangsong Std R" pitchFamily="18" charset="-128"/>
              </a:rPr>
              <a:t>(Model 1)</a:t>
            </a:r>
            <a:endParaRPr lang="en-US" sz="1200" b="1" dirty="0">
              <a:solidFill>
                <a:srgbClr val="FF0000"/>
              </a:solidFill>
              <a:latin typeface="Adobe Fangsong Std R" pitchFamily="18" charset="-128"/>
              <a:ea typeface="Adobe Fangsong Std R" pitchFamily="18" charset="-12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91400" y="1364683"/>
            <a:ext cx="914400" cy="121958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095830" y="2602129"/>
            <a:ext cx="1505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dobe Fangsong Std R" pitchFamily="18" charset="-128"/>
                <a:ea typeface="Adobe Fangsong Std R" pitchFamily="18" charset="-128"/>
              </a:rPr>
              <a:t>Experimental Data</a:t>
            </a:r>
            <a:endParaRPr lang="en-US" sz="12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399" y="2914139"/>
            <a:ext cx="2362201" cy="181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706" y="2914139"/>
            <a:ext cx="2391828" cy="1785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534" y="2914139"/>
            <a:ext cx="2330865" cy="1838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Flowchart: Magnetic Disk 11"/>
          <p:cNvSpPr/>
          <p:nvPr/>
        </p:nvSpPr>
        <p:spPr>
          <a:xfrm>
            <a:off x="762000" y="5334000"/>
            <a:ext cx="984198" cy="1066800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Adobe Fangsong Std R" pitchFamily="18" charset="-128"/>
                <a:ea typeface="Adobe Fangsong Std R" pitchFamily="18" charset="-128"/>
              </a:rPr>
              <a:t>Large</a:t>
            </a:r>
          </a:p>
          <a:p>
            <a:pPr algn="ctr"/>
            <a:r>
              <a:rPr lang="en-US" sz="1400" b="1" dirty="0" smtClean="0">
                <a:latin typeface="Adobe Fangsong Std R" pitchFamily="18" charset="-128"/>
                <a:ea typeface="Adobe Fangsong Std R" pitchFamily="18" charset="-128"/>
              </a:rPr>
              <a:t>Data Set</a:t>
            </a:r>
            <a:endParaRPr lang="en-US" sz="14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35508" y="5480219"/>
            <a:ext cx="2226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NWChem Predictions</a:t>
            </a:r>
          </a:p>
        </p:txBody>
      </p:sp>
      <p:cxnSp>
        <p:nvCxnSpPr>
          <p:cNvPr id="15" name="Straight Arrow Connector 14"/>
          <p:cNvCxnSpPr>
            <a:stCxn id="12" idx="4"/>
          </p:cNvCxnSpPr>
          <p:nvPr/>
        </p:nvCxnSpPr>
        <p:spPr>
          <a:xfrm>
            <a:off x="1746198" y="5867400"/>
            <a:ext cx="21400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3886200" y="5334000"/>
            <a:ext cx="1511458" cy="1066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NWChem</a:t>
            </a:r>
          </a:p>
          <a:p>
            <a:pPr algn="ctr"/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Calculations</a:t>
            </a:r>
            <a:endParaRPr lang="en-US" sz="16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397657" y="5774728"/>
            <a:ext cx="176306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5397658" y="5927128"/>
            <a:ext cx="17630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Card 29"/>
          <p:cNvSpPr/>
          <p:nvPr/>
        </p:nvSpPr>
        <p:spPr>
          <a:xfrm>
            <a:off x="7160723" y="5407909"/>
            <a:ext cx="1294081" cy="821728"/>
          </a:xfrm>
          <a:prstGeom prst="flowChartPunchedCar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2</a:t>
            </a:r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 rot="5400000">
            <a:off x="4538825" y="1338427"/>
            <a:ext cx="371149" cy="7162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5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8" grpId="0"/>
      <p:bldP spid="9" grpId="0"/>
      <p:bldP spid="11" grpId="0"/>
      <p:bldP spid="12" grpId="0" animBg="1"/>
      <p:bldP spid="13" grpId="0"/>
      <p:bldP spid="16" grpId="0" animBg="1"/>
      <p:bldP spid="30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0" y="539659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dobe Fangsong Std R" pitchFamily="18" charset="-128"/>
                <a:ea typeface="Adobe Fangsong Std R" pitchFamily="18" charset="-128"/>
              </a:rPr>
              <a:t>Outliers !</a:t>
            </a:r>
            <a:endParaRPr lang="en-US" sz="24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11277" y="4495800"/>
            <a:ext cx="30989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Molecular Conformation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Tautomeric form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Solvent Interaction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Basis Set Limitations</a:t>
            </a:r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49449"/>
            <a:ext cx="1861535" cy="170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1949450"/>
            <a:ext cx="1866899" cy="1701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068" y="1949450"/>
            <a:ext cx="1716260" cy="170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1" y="1949449"/>
            <a:ext cx="1905000" cy="1701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905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68688" y="304799"/>
            <a:ext cx="57534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Adobe Fangsong Std R" pitchFamily="18" charset="-128"/>
                <a:ea typeface="Adobe Fangsong Std R" pitchFamily="18" charset="-128"/>
              </a:rPr>
              <a:t>Multivariate Linear Regression</a:t>
            </a:r>
          </a:p>
          <a:p>
            <a:pPr algn="ctr"/>
            <a:r>
              <a:rPr lang="en-US" sz="2800" dirty="0">
                <a:latin typeface="Adobe Fangsong Std R" pitchFamily="18" charset="-128"/>
                <a:ea typeface="Adobe Fangsong Std R" pitchFamily="18" charset="-128"/>
              </a:rPr>
              <a:t>(</a:t>
            </a:r>
            <a:r>
              <a:rPr lang="en-US" sz="2800" b="1" dirty="0">
                <a:latin typeface="Adobe Fangsong Std R" pitchFamily="18" charset="-128"/>
                <a:ea typeface="Adobe Fangsong Std R" pitchFamily="18" charset="-128"/>
              </a:rPr>
              <a:t>Principal component regression</a:t>
            </a:r>
            <a:r>
              <a:rPr lang="en-US" sz="2800" dirty="0">
                <a:latin typeface="Adobe Fangsong Std R" pitchFamily="18" charset="-128"/>
                <a:ea typeface="Adobe Fangsong Std R" pitchFamily="18" charset="-128"/>
              </a:rPr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0" y="2057400"/>
            <a:ext cx="4572000" cy="443198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Aromatic	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Strained	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C_Mulliken Charge	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AtomDegree	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C_Effective Atom Polarizability	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C_Partial Pi Charge 	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C_Pi Electronegativity	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C_SigmaElectonegativity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Hybridization</a:t>
            </a: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	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H_mulliken_charge	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H_Effective Atom Polarizability	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H_sigmaElectroNegativityDescriptor</a:t>
            </a:r>
            <a:endParaRPr lang="en-US" sz="1600" b="1" dirty="0">
              <a:latin typeface="Adobe Fangsong Std R" pitchFamily="18" charset="-128"/>
              <a:ea typeface="Adobe Fangsong Std R" pitchFamily="18" charset="-128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SigmaDeltaTheta	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SigmaAbsDelthaTheta	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Omega	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MaxDeltaTheta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BondLength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5817" y="1491734"/>
            <a:ext cx="6494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dobe Fangsong Std R" pitchFamily="18" charset="-128"/>
                <a:ea typeface="Adobe Fangsong Std R" pitchFamily="18" charset="-128"/>
              </a:rPr>
              <a:t>Structural Features  </a:t>
            </a:r>
            <a:endParaRPr lang="en-US" sz="2000" b="1" dirty="0">
              <a:latin typeface="Adobe Fangsong Std R" pitchFamily="18" charset="-128"/>
              <a:ea typeface="Adobe Fangsong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9905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72062" y="304799"/>
            <a:ext cx="19467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Work Flow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358176" y="1757114"/>
            <a:ext cx="1766203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Complete Data</a:t>
            </a:r>
            <a:endParaRPr lang="en-US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93084" y="5323802"/>
            <a:ext cx="2494794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Descriptor Calculation</a:t>
            </a:r>
            <a:endParaRPr lang="en-US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85902" y="5185302"/>
            <a:ext cx="2349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Dimension reduction</a:t>
            </a:r>
          </a:p>
          <a:p>
            <a:pPr algn="ctr"/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(PCA)</a:t>
            </a:r>
            <a:endParaRPr lang="en-US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74837" y="4282254"/>
            <a:ext cx="1771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PC1,….PCn </a:t>
            </a:r>
          </a:p>
          <a:p>
            <a:pPr algn="ctr"/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(98 % variance)</a:t>
            </a:r>
            <a:endParaRPr lang="en-US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58176" y="2228482"/>
            <a:ext cx="582211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SP1</a:t>
            </a:r>
            <a:endParaRPr lang="en-US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60146" y="2229887"/>
            <a:ext cx="582211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SP2</a:t>
            </a:r>
            <a:endParaRPr lang="en-US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61977" y="2229887"/>
            <a:ext cx="582211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SP3</a:t>
            </a:r>
            <a:endParaRPr lang="en-US" dirty="0">
              <a:latin typeface="Adobe Fangsong Std R" pitchFamily="18" charset="-128"/>
              <a:ea typeface="Adobe Fangsong Std R" pitchFamily="18" charset="-128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712553" y="2804655"/>
            <a:ext cx="3499624" cy="1158729"/>
            <a:chOff x="385610" y="3339635"/>
            <a:chExt cx="3499624" cy="1158729"/>
          </a:xfrm>
        </p:grpSpPr>
        <p:sp>
          <p:nvSpPr>
            <p:cNvPr id="13" name="Rectangle 12"/>
            <p:cNvSpPr/>
            <p:nvPr/>
          </p:nvSpPr>
          <p:spPr>
            <a:xfrm>
              <a:off x="2113590" y="3339635"/>
              <a:ext cx="671489" cy="3739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dobe Fangsong Std R" pitchFamily="18" charset="-128"/>
                  <a:ea typeface="Adobe Fangsong Std R" pitchFamily="18" charset="-128"/>
                </a:rPr>
                <a:t>381</a:t>
              </a:r>
              <a:endParaRPr lang="en-US" dirty="0">
                <a:latin typeface="Adobe Fangsong Std R" pitchFamily="18" charset="-128"/>
                <a:ea typeface="Adobe Fangsong Std R" pitchFamily="18" charset="-128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85610" y="4124436"/>
              <a:ext cx="814379" cy="373928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dobe Fangsong Std R" pitchFamily="18" charset="-128"/>
                  <a:ea typeface="Adobe Fangsong Std R" pitchFamily="18" charset="-128"/>
                </a:rPr>
                <a:t>30%</a:t>
              </a:r>
              <a:endParaRPr lang="en-US" dirty="0">
                <a:latin typeface="Adobe Fangsong Std R" pitchFamily="18" charset="-128"/>
                <a:ea typeface="Adobe Fangsong Std R" pitchFamily="18" charset="-128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76229" y="4124436"/>
              <a:ext cx="814379" cy="373928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dobe Fangsong Std R" pitchFamily="18" charset="-128"/>
                <a:ea typeface="Adobe Fangsong Std R" pitchFamily="18" charset="-128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214823" y="4124436"/>
              <a:ext cx="814379" cy="373928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dobe Fangsong Std R" pitchFamily="18" charset="-128"/>
                  <a:ea typeface="Adobe Fangsong Std R" pitchFamily="18" charset="-128"/>
                </a:rPr>
                <a:t>70%</a:t>
              </a:r>
              <a:endParaRPr lang="en-US" dirty="0">
                <a:latin typeface="Adobe Fangsong Std R" pitchFamily="18" charset="-128"/>
                <a:ea typeface="Adobe Fangsong Std R" pitchFamily="18" charset="-128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70855" y="4124436"/>
              <a:ext cx="814379" cy="373928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dobe Fangsong Std R" pitchFamily="18" charset="-128"/>
                <a:ea typeface="Adobe Fangsong Std R" pitchFamily="18" charset="-128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 flipH="1">
              <a:off x="385611" y="3713563"/>
              <a:ext cx="1817446" cy="41087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785079" y="3713563"/>
              <a:ext cx="1075856" cy="41087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ight Brace 19"/>
          <p:cNvSpPr/>
          <p:nvPr/>
        </p:nvSpPr>
        <p:spPr bwMode="auto">
          <a:xfrm rot="5400000">
            <a:off x="2730001" y="3056963"/>
            <a:ext cx="440113" cy="2623094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21" name="Right Brace 20"/>
          <p:cNvSpPr/>
          <p:nvPr/>
        </p:nvSpPr>
        <p:spPr bwMode="auto">
          <a:xfrm rot="5400000">
            <a:off x="912042" y="3961320"/>
            <a:ext cx="440114" cy="814379"/>
          </a:xfrm>
          <a:prstGeom prst="rightBrace">
            <a:avLst>
              <a:gd name="adj1" fmla="val 21331"/>
              <a:gd name="adj2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9151" y="4559253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Test Set</a:t>
            </a:r>
            <a:endParaRPr lang="en-US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34210" y="4559253"/>
            <a:ext cx="1412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Training Set</a:t>
            </a:r>
            <a:endParaRPr lang="en-US" dirty="0">
              <a:latin typeface="Adobe Fangsong Std R" pitchFamily="18" charset="-128"/>
              <a:ea typeface="Adobe Fangsong Std R" pitchFamily="18" charset="-128"/>
            </a:endParaRPr>
          </a:p>
        </p:txBody>
      </p:sp>
      <p:cxnSp>
        <p:nvCxnSpPr>
          <p:cNvPr id="24" name="Straight Arrow Connector 23"/>
          <p:cNvCxnSpPr>
            <a:stCxn id="6" idx="3"/>
            <a:endCxn id="7" idx="1"/>
          </p:cNvCxnSpPr>
          <p:nvPr/>
        </p:nvCxnSpPr>
        <p:spPr>
          <a:xfrm>
            <a:off x="4187878" y="5508468"/>
            <a:ext cx="1298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2"/>
          </p:cNvCxnSpPr>
          <p:nvPr/>
        </p:nvCxnSpPr>
        <p:spPr>
          <a:xfrm flipH="1">
            <a:off x="2852626" y="2599219"/>
            <a:ext cx="457" cy="2054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ight Brace 25"/>
          <p:cNvSpPr/>
          <p:nvPr/>
        </p:nvSpPr>
        <p:spPr bwMode="auto">
          <a:xfrm rot="16200000">
            <a:off x="6440601" y="3192552"/>
            <a:ext cx="440114" cy="1739291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77630" y="3363249"/>
            <a:ext cx="1566054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MVLR model</a:t>
            </a:r>
            <a:endParaRPr lang="en-US" dirty="0">
              <a:latin typeface="Adobe Fangsong Std R" pitchFamily="18" charset="-128"/>
              <a:ea typeface="Adobe Fangsong Std R" pitchFamily="18" charset="-128"/>
            </a:endParaRPr>
          </a:p>
        </p:txBody>
      </p:sp>
      <p:cxnSp>
        <p:nvCxnSpPr>
          <p:cNvPr id="28" name="Straight Arrow Connector 27"/>
          <p:cNvCxnSpPr>
            <a:endCxn id="27" idx="3"/>
          </p:cNvCxnSpPr>
          <p:nvPr/>
        </p:nvCxnSpPr>
        <p:spPr>
          <a:xfrm flipH="1">
            <a:off x="7443684" y="3547915"/>
            <a:ext cx="8669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2" idx="2"/>
          </p:cNvCxnSpPr>
          <p:nvPr/>
        </p:nvCxnSpPr>
        <p:spPr>
          <a:xfrm flipH="1">
            <a:off x="1100435" y="4928585"/>
            <a:ext cx="25006" cy="1057811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1100434" y="5989846"/>
            <a:ext cx="721016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310595" y="3547915"/>
            <a:ext cx="0" cy="2441931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7183691" y="2376386"/>
            <a:ext cx="0" cy="9868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6119835" y="2376386"/>
            <a:ext cx="0" cy="9868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423214" y="2007054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CV - </a:t>
            </a:r>
            <a:r>
              <a:rPr lang="en-US" i="1" dirty="0" smtClean="0">
                <a:latin typeface="Adobe Fangsong Std R" pitchFamily="18" charset="-128"/>
                <a:ea typeface="Adobe Fangsong Std R" pitchFamily="18" charset="-128"/>
              </a:rPr>
              <a:t>MSE</a:t>
            </a:r>
            <a:endParaRPr lang="en-US" i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349969" y="1583556"/>
            <a:ext cx="2187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Test set predictivity</a:t>
            </a:r>
          </a:p>
          <a:p>
            <a:pPr algn="ctr"/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MAD / RMSE</a:t>
            </a:r>
            <a:endParaRPr lang="en-US" dirty="0">
              <a:latin typeface="Adobe Fangsong Std R" pitchFamily="18" charset="-128"/>
              <a:ea typeface="Adobe Fangsong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747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40659" y="237926"/>
            <a:ext cx="647933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Adobe Fangsong Std R" pitchFamily="18" charset="-128"/>
                <a:ea typeface="Adobe Fangsong Std R" pitchFamily="18" charset="-128"/>
              </a:rPr>
              <a:t>SP3</a:t>
            </a:r>
            <a:endParaRPr lang="en-US" sz="20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2001" y="1003767"/>
            <a:ext cx="34052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Non-Strained Carbon (287)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01" y="1359564"/>
            <a:ext cx="3002369" cy="2433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3842" y="3429000"/>
            <a:ext cx="4205170" cy="3331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598" y="1330322"/>
            <a:ext cx="2848621" cy="2486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Arrow Connector 2"/>
          <p:cNvCxnSpPr>
            <a:stCxn id="7" idx="3"/>
            <a:endCxn id="9" idx="1"/>
          </p:cNvCxnSpPr>
          <p:nvPr/>
        </p:nvCxnSpPr>
        <p:spPr>
          <a:xfrm flipV="1">
            <a:off x="3864370" y="2573768"/>
            <a:ext cx="1317228" cy="2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24400" y="985704"/>
            <a:ext cx="3305821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Strained Carbon (94)</a:t>
            </a:r>
          </a:p>
        </p:txBody>
      </p:sp>
    </p:spTree>
    <p:extLst>
      <p:ext uri="{BB962C8B-B14F-4D97-AF65-F5344CB8AC3E}">
        <p14:creationId xmlns:p14="http://schemas.microsoft.com/office/powerpoint/2010/main" val="173570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636719" y="5822462"/>
            <a:ext cx="5928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MAE : 2.880516                             RMSE : 4.964659</a:t>
            </a:r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6119" y="5207369"/>
            <a:ext cx="2912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Test Set Prediction Error:</a:t>
            </a:r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4546" y="2743200"/>
            <a:ext cx="3329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Training Set Cross Validation</a:t>
            </a:r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80154"/>
              </p:ext>
            </p:extLst>
          </p:nvPr>
        </p:nvGraphicFramePr>
        <p:xfrm>
          <a:off x="914400" y="3657600"/>
          <a:ext cx="7070811" cy="9144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00711"/>
                <a:gridCol w="700711"/>
                <a:gridCol w="700711"/>
                <a:gridCol w="700711"/>
                <a:gridCol w="700711"/>
                <a:gridCol w="700711"/>
                <a:gridCol w="700711"/>
                <a:gridCol w="700711"/>
                <a:gridCol w="700711"/>
                <a:gridCol w="764412"/>
              </a:tblGrid>
              <a:tr h="3672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K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2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3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4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6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7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8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9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10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1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smtClean="0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MSE</a:t>
                      </a:r>
                    </a:p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(Avg)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7.58633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7.508503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7.388523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7.354757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7.331774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7.321991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7.295648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7.316933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7.307532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131301" y="625390"/>
            <a:ext cx="2462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Adobe Fangsong Std R" pitchFamily="18" charset="-128"/>
                <a:ea typeface="Adobe Fangsong Std R" pitchFamily="18" charset="-128"/>
              </a:rPr>
              <a:t>SP3 - Non-Strained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678635"/>
            <a:ext cx="8229600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dobe Fangsong Std R" pitchFamily="18" charset="-128"/>
                <a:ea typeface="Adobe Fangsong Std R" pitchFamily="18" charset="-128"/>
              </a:rPr>
              <a:t>NWChem = </a:t>
            </a:r>
            <a:r>
              <a:rPr lang="en-US" sz="1400" b="1" dirty="0">
                <a:latin typeface="Adobe Fangsong Std R" pitchFamily="18" charset="-128"/>
                <a:ea typeface="Adobe Fangsong Std R" pitchFamily="18" charset="-128"/>
              </a:rPr>
              <a:t> </a:t>
            </a:r>
            <a:r>
              <a:rPr lang="en-US" sz="1400" b="1" dirty="0" smtClean="0">
                <a:latin typeface="Adobe Fangsong Std R" pitchFamily="18" charset="-128"/>
                <a:ea typeface="Adobe Fangsong Std R" pitchFamily="18" charset="-128"/>
              </a:rPr>
              <a:t>(Intercept</a:t>
            </a:r>
            <a:r>
              <a:rPr lang="en-US" sz="1400" b="1" dirty="0">
                <a:latin typeface="Adobe Fangsong Std R" pitchFamily="18" charset="-128"/>
                <a:ea typeface="Adobe Fangsong Std R" pitchFamily="18" charset="-128"/>
              </a:rPr>
              <a:t>) 129.9327 </a:t>
            </a:r>
            <a:r>
              <a:rPr lang="en-US" sz="1400" b="1" dirty="0" smtClean="0">
                <a:latin typeface="Adobe Fangsong Std R" pitchFamily="18" charset="-128"/>
                <a:ea typeface="Adobe Fangsong Std R" pitchFamily="18" charset="-128"/>
              </a:rPr>
              <a:t>+ (Comp.1) </a:t>
            </a:r>
            <a:r>
              <a:rPr lang="en-US" sz="1400" b="1" dirty="0">
                <a:latin typeface="Adobe Fangsong Std R" pitchFamily="18" charset="-128"/>
                <a:ea typeface="Adobe Fangsong Std R" pitchFamily="18" charset="-128"/>
              </a:rPr>
              <a:t>-</a:t>
            </a:r>
            <a:r>
              <a:rPr lang="en-US" sz="1400" b="1" dirty="0" smtClean="0">
                <a:latin typeface="Adobe Fangsong Std R" pitchFamily="18" charset="-128"/>
                <a:ea typeface="Adobe Fangsong Std R" pitchFamily="18" charset="-128"/>
              </a:rPr>
              <a:t>3.4336 + (Comp.2) </a:t>
            </a:r>
            <a:r>
              <a:rPr lang="en-US" sz="1400" b="1" dirty="0">
                <a:latin typeface="Adobe Fangsong Std R" pitchFamily="18" charset="-128"/>
                <a:ea typeface="Adobe Fangsong Std R" pitchFamily="18" charset="-128"/>
              </a:rPr>
              <a:t>-1.7915 </a:t>
            </a:r>
            <a:r>
              <a:rPr lang="en-US" sz="1400" b="1" dirty="0" smtClean="0">
                <a:latin typeface="Adobe Fangsong Std R" pitchFamily="18" charset="-128"/>
                <a:ea typeface="Adobe Fangsong Std R" pitchFamily="18" charset="-128"/>
              </a:rPr>
              <a:t>+ (Comp.3) </a:t>
            </a:r>
            <a:r>
              <a:rPr lang="en-US" sz="1400" b="1" dirty="0">
                <a:latin typeface="Adobe Fangsong Std R" pitchFamily="18" charset="-128"/>
                <a:ea typeface="Adobe Fangsong Std R" pitchFamily="18" charset="-128"/>
              </a:rPr>
              <a:t>3.2235 </a:t>
            </a:r>
            <a:endParaRPr lang="en-US" sz="1400" b="1" dirty="0" smtClean="0">
              <a:latin typeface="Adobe Fangsong Std R" pitchFamily="18" charset="-128"/>
              <a:ea typeface="Adobe Fangsong Std R" pitchFamily="18" charset="-128"/>
            </a:endParaRPr>
          </a:p>
          <a:p>
            <a:r>
              <a:rPr lang="en-US" sz="1400" b="1" dirty="0">
                <a:latin typeface="Adobe Fangsong Std R" pitchFamily="18" charset="-128"/>
                <a:ea typeface="Adobe Fangsong Std R" pitchFamily="18" charset="-128"/>
              </a:rPr>
              <a:t>	</a:t>
            </a:r>
            <a:r>
              <a:rPr lang="en-US" sz="1400" b="1" dirty="0" smtClean="0">
                <a:latin typeface="Adobe Fangsong Std R" pitchFamily="18" charset="-128"/>
                <a:ea typeface="Adobe Fangsong Std R" pitchFamily="18" charset="-128"/>
              </a:rPr>
              <a:t>	+ (Comp.4) </a:t>
            </a:r>
            <a:r>
              <a:rPr lang="en-US" sz="1400" b="1" dirty="0">
                <a:latin typeface="Adobe Fangsong Std R" pitchFamily="18" charset="-128"/>
                <a:ea typeface="Adobe Fangsong Std R" pitchFamily="18" charset="-128"/>
              </a:rPr>
              <a:t>1.6155 </a:t>
            </a:r>
            <a:endParaRPr lang="en-US" sz="1400" b="1" dirty="0" smtClean="0">
              <a:latin typeface="Adobe Fangsong Std R" pitchFamily="18" charset="-128"/>
              <a:ea typeface="Adobe Fangsong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6668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3886" y="793816"/>
            <a:ext cx="2345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Strained Carbon: 94</a:t>
            </a:r>
          </a:p>
          <a:p>
            <a:pPr algn="ctr"/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625" y="952159"/>
            <a:ext cx="37338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79" y="3338045"/>
            <a:ext cx="5081642" cy="3389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570838" y="2779931"/>
            <a:ext cx="1917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Training Set: 67</a:t>
            </a:r>
          </a:p>
          <a:p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Test Set: 27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54994" y="393706"/>
            <a:ext cx="1885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Adobe Fangsong Std R" pitchFamily="18" charset="-128"/>
                <a:ea typeface="Adobe Fangsong Std R" pitchFamily="18" charset="-128"/>
              </a:rPr>
              <a:t>SP3 - </a:t>
            </a:r>
            <a:r>
              <a:rPr lang="en-US" sz="2000" b="1" dirty="0" smtClean="0">
                <a:latin typeface="Adobe Fangsong Std R" pitchFamily="18" charset="-128"/>
                <a:ea typeface="Adobe Fangsong Std R" pitchFamily="18" charset="-128"/>
              </a:rPr>
              <a:t>Strained</a:t>
            </a:r>
            <a:endParaRPr lang="en-US" sz="2000" b="1" dirty="0">
              <a:latin typeface="Adobe Fangsong Std R" pitchFamily="18" charset="-128"/>
              <a:ea typeface="Adobe Fangsong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8712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03621" y="5673129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MAE: </a:t>
            </a:r>
            <a:r>
              <a:rPr lang="en-US" b="1" dirty="0">
                <a:latin typeface="Adobe Fangsong Std R" pitchFamily="18" charset="-128"/>
                <a:ea typeface="Adobe Fangsong Std R" pitchFamily="18" charset="-128"/>
              </a:rPr>
              <a:t>5.177795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11811" y="5670381"/>
            <a:ext cx="2092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RMSE:  </a:t>
            </a:r>
            <a:r>
              <a:rPr lang="en-US" b="1" dirty="0">
                <a:latin typeface="Adobe Fangsong Std R" pitchFamily="18" charset="-128"/>
                <a:ea typeface="Adobe Fangsong Std R" pitchFamily="18" charset="-128"/>
              </a:rPr>
              <a:t>5.649851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1" y="1179731"/>
            <a:ext cx="7924800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NWChem = (Intercept</a:t>
            </a: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) 162.8351 </a:t>
            </a:r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+ (Comp.1) </a:t>
            </a: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-10.8071 </a:t>
            </a:r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+ (Comp.2) </a:t>
            </a: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3.9722 </a:t>
            </a:r>
            <a:endParaRPr lang="en-US" sz="1600" b="1" dirty="0" smtClean="0">
              <a:latin typeface="Adobe Fangsong Std R" pitchFamily="18" charset="-128"/>
              <a:ea typeface="Adobe Fangsong Std R" pitchFamily="18" charset="-128"/>
            </a:endParaRPr>
          </a:p>
          <a:p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	</a:t>
            </a:r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	+ (Comp.3) </a:t>
            </a: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-4.9472 </a:t>
            </a:r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+ (Comp.4) </a:t>
            </a: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0.8035 </a:t>
            </a:r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+ (Comp.5) </a:t>
            </a: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-3.3748 </a:t>
            </a:r>
            <a:endParaRPr lang="en-US" sz="1600" b="1" dirty="0" smtClean="0">
              <a:latin typeface="Adobe Fangsong Std R" pitchFamily="18" charset="-128"/>
              <a:ea typeface="Adobe Fangsong Std R" pitchFamily="18" charset="-128"/>
            </a:endParaRPr>
          </a:p>
          <a:p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		+ (Comp.6) 1.6627</a:t>
            </a:r>
            <a:endParaRPr lang="en-US" sz="16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3731" y="2819400"/>
            <a:ext cx="3329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Training Set Cross Validation</a:t>
            </a:r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979477"/>
              </p:ext>
            </p:extLst>
          </p:nvPr>
        </p:nvGraphicFramePr>
        <p:xfrm>
          <a:off x="1013596" y="3352800"/>
          <a:ext cx="7269208" cy="970277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20372"/>
                <a:gridCol w="720372"/>
                <a:gridCol w="720372"/>
                <a:gridCol w="720372"/>
                <a:gridCol w="720372"/>
                <a:gridCol w="720372"/>
                <a:gridCol w="720372"/>
                <a:gridCol w="720372"/>
                <a:gridCol w="720372"/>
                <a:gridCol w="785860"/>
              </a:tblGrid>
              <a:tr h="4231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K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2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3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4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6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7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8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9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10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1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smtClean="0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MSE</a:t>
                      </a:r>
                    </a:p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(Avg)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23.38988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19.98881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20.06375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19.64266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19.40256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19.30656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19.25153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19.1496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19.0322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38742" y="5029200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Test Set Prediction Error</a:t>
            </a:r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54994" y="393706"/>
            <a:ext cx="1885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Adobe Fangsong Std R" pitchFamily="18" charset="-128"/>
                <a:ea typeface="Adobe Fangsong Std R" pitchFamily="18" charset="-128"/>
              </a:rPr>
              <a:t>SP3 - </a:t>
            </a:r>
            <a:r>
              <a:rPr lang="en-US" sz="2000" b="1" dirty="0" smtClean="0">
                <a:latin typeface="Adobe Fangsong Std R" pitchFamily="18" charset="-128"/>
                <a:ea typeface="Adobe Fangsong Std R" pitchFamily="18" charset="-128"/>
              </a:rPr>
              <a:t>Strained</a:t>
            </a:r>
            <a:endParaRPr lang="en-US" sz="2000" b="1" dirty="0">
              <a:latin typeface="Adobe Fangsong Std R" pitchFamily="18" charset="-128"/>
              <a:ea typeface="Adobe Fangsong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0003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19400" y="467380"/>
            <a:ext cx="3445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Adobe Fangsong Std R" pitchFamily="18" charset="-128"/>
                <a:ea typeface="Adobe Fangsong Std R" pitchFamily="18" charset="-128"/>
              </a:rPr>
              <a:t>Coupling Constants</a:t>
            </a:r>
            <a:endParaRPr lang="en-US" sz="2800" b="1" dirty="0">
              <a:latin typeface="Adobe Fangsong Std R" pitchFamily="18" charset="-128"/>
              <a:ea typeface="Adobe Fangsong Std R" pitchFamily="18" charset="-128"/>
              <a:cs typeface="Adobe Arabic" pitchFamily="18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3400" y="1295399"/>
            <a:ext cx="6146800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Magnetic interaction (coupling) between nuclei (A and X) with a non-zero spin perturbs (polarizes) the spins of the intervening electrons, and the energy levels of neighboring magnetic nuclei are in turn perturbed by the polarized electrons. </a:t>
            </a:r>
          </a:p>
          <a:p>
            <a:pPr algn="just"/>
            <a:endParaRPr lang="en-US" b="1" dirty="0" smtClean="0">
              <a:latin typeface="Adobe Fangsong Std R" pitchFamily="18" charset="-128"/>
              <a:ea typeface="Adobe Fangsong Std R" pitchFamily="18" charset="-128"/>
            </a:endParaRPr>
          </a:p>
          <a:p>
            <a:pPr algn="just"/>
            <a:r>
              <a:rPr lang="en-US" b="1" dirty="0" smtClean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Spin–Spin splitting :</a:t>
            </a:r>
          </a:p>
          <a:p>
            <a:pPr algn="just"/>
            <a:r>
              <a:rPr lang="en-US" b="1" dirty="0">
                <a:latin typeface="Adobe Fangsong Std R" pitchFamily="18" charset="-128"/>
                <a:ea typeface="Adobe Fangsong Std R" pitchFamily="18" charset="-128"/>
              </a:rPr>
              <a:t> </a:t>
            </a:r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         S</a:t>
            </a:r>
            <a:r>
              <a:rPr lang="en-US" b="1" dirty="0" smtClean="0">
                <a:effectLst/>
                <a:latin typeface="Adobe Fangsong Std R" pitchFamily="18" charset="-128"/>
                <a:ea typeface="Adobe Fangsong Std R" pitchFamily="18" charset="-128"/>
              </a:rPr>
              <a:t>plitting of the NMR peaks in to 2, 3, 4, 5, etc. (doublet, triplet, quartet, quintet, etc.)</a:t>
            </a:r>
          </a:p>
          <a:p>
            <a:pPr algn="just"/>
            <a:endParaRPr lang="en-US" b="1" dirty="0" smtClean="0">
              <a:latin typeface="Adobe Fangsong Std R" pitchFamily="18" charset="-128"/>
              <a:ea typeface="Adobe Fangsong Std R" pitchFamily="18" charset="-128"/>
            </a:endParaRPr>
          </a:p>
          <a:p>
            <a:pPr algn="just"/>
            <a:endParaRPr lang="en-US" b="1" dirty="0" smtClean="0">
              <a:latin typeface="Adobe Fangsong Std R" pitchFamily="18" charset="-128"/>
              <a:ea typeface="Adobe Fangsong Std R" pitchFamily="18" charset="-128"/>
            </a:endParaRPr>
          </a:p>
          <a:p>
            <a:pPr algn="just"/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Distance </a:t>
            </a:r>
            <a:r>
              <a:rPr lang="en-US" b="1" dirty="0">
                <a:latin typeface="Adobe Fangsong Std R" pitchFamily="18" charset="-128"/>
                <a:ea typeface="Adobe Fangsong Std R" pitchFamily="18" charset="-128"/>
              </a:rPr>
              <a:t>between peaks in a multiplet is called the </a:t>
            </a:r>
            <a:r>
              <a:rPr lang="en-US" b="1" dirty="0" smtClean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Coupling </a:t>
            </a:r>
            <a:r>
              <a:rPr lang="en-US" b="1" dirty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C</a:t>
            </a:r>
            <a:r>
              <a:rPr lang="en-US" b="1" dirty="0" smtClean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onstant</a:t>
            </a:r>
            <a:r>
              <a:rPr lang="en-US" b="1" dirty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, </a:t>
            </a:r>
            <a:r>
              <a:rPr lang="en-US" b="1" dirty="0" smtClean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J.</a:t>
            </a:r>
            <a:r>
              <a:rPr lang="en-US" dirty="0" smtClean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 </a:t>
            </a:r>
          </a:p>
          <a:p>
            <a:pPr algn="just"/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  <a:p>
            <a:pPr algn="just"/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Coupling between </a:t>
            </a:r>
            <a:r>
              <a:rPr lang="en-US" b="1" baseline="30000" dirty="0" smtClean="0">
                <a:latin typeface="Adobe Fangsong Std R" pitchFamily="18" charset="-128"/>
                <a:ea typeface="Adobe Fangsong Std R" pitchFamily="18" charset="-128"/>
              </a:rPr>
              <a:t>13</a:t>
            </a:r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C and </a:t>
            </a:r>
            <a:r>
              <a:rPr lang="en-US" b="1" baseline="30000" dirty="0" smtClean="0">
                <a:latin typeface="Adobe Fangsong Std R" pitchFamily="18" charset="-128"/>
                <a:ea typeface="Adobe Fangsong Std R" pitchFamily="18" charset="-128"/>
              </a:rPr>
              <a:t>1</a:t>
            </a:r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H, are separated from each other by 100-300 Hz.</a:t>
            </a:r>
          </a:p>
        </p:txBody>
      </p:sp>
      <p:pic>
        <p:nvPicPr>
          <p:cNvPr id="6" name="Picture 7" descr="C:\Users\CS76\Desktop\coupling03.gif"/>
          <p:cNvPicPr>
            <a:picLocks noChangeAspect="1" noChangeArrowheads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3236776"/>
            <a:ext cx="1384300" cy="3075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CS76\Desktop\05-hmr-03-jcoupl{02}.gif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134" t="14990" r="56852" b="-1578"/>
          <a:stretch/>
        </p:blipFill>
        <p:spPr bwMode="auto">
          <a:xfrm>
            <a:off x="6375400" y="1295400"/>
            <a:ext cx="2852581" cy="1788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539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90007" y="422192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dobe Fangsong Std R" pitchFamily="18" charset="-128"/>
                <a:ea typeface="Adobe Fangsong Std R" pitchFamily="18" charset="-128"/>
              </a:rPr>
              <a:t>SP2 (292)</a:t>
            </a:r>
            <a:endParaRPr lang="en-US" sz="20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43811" y="5290066"/>
            <a:ext cx="182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dobe Fangsong Std R" pitchFamily="18" charset="-128"/>
                <a:ea typeface="Adobe Fangsong Std R" pitchFamily="18" charset="-128"/>
              </a:rPr>
              <a:t>MAE : 5.05435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17650" y="5290066"/>
            <a:ext cx="2092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dobe Fangsong Std R" pitchFamily="18" charset="-128"/>
                <a:ea typeface="Adobe Fangsong Std R" pitchFamily="18" charset="-128"/>
              </a:rPr>
              <a:t>RMSE:  6.344694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8308" y="1371600"/>
            <a:ext cx="8019933" cy="10772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endParaRPr lang="en-US" sz="1600" b="1" dirty="0" smtClean="0">
              <a:latin typeface="Adobe Fangsong Std R" pitchFamily="18" charset="-128"/>
              <a:ea typeface="Adobe Fangsong Std R" pitchFamily="18" charset="-128"/>
            </a:endParaRPr>
          </a:p>
          <a:p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NWChem = (Intercept</a:t>
            </a: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) 169.61413  </a:t>
            </a:r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+  (Comp.1 )*-</a:t>
            </a: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5.90978   </a:t>
            </a:r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+ (Comp.2)*-</a:t>
            </a: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1.19516 </a:t>
            </a:r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	       +(Comp.3 )*8.39194+ (Comp.5 )*-3.33556+(Comp.6 )*-6.48190</a:t>
            </a:r>
          </a:p>
          <a:p>
            <a:endParaRPr lang="en-US" sz="1600" b="1" dirty="0" smtClean="0">
              <a:latin typeface="Adobe Fangsong Std R" pitchFamily="18" charset="-128"/>
              <a:ea typeface="Adobe Fangsong Std R" pitchFamily="18" charset="-128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960422"/>
              </p:ext>
            </p:extLst>
          </p:nvPr>
        </p:nvGraphicFramePr>
        <p:xfrm>
          <a:off x="533400" y="3352800"/>
          <a:ext cx="8001004" cy="970277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609600"/>
                <a:gridCol w="762000"/>
                <a:gridCol w="838200"/>
                <a:gridCol w="838200"/>
                <a:gridCol w="838200"/>
                <a:gridCol w="838200"/>
                <a:gridCol w="838200"/>
                <a:gridCol w="827907"/>
                <a:gridCol w="848493"/>
                <a:gridCol w="762004"/>
              </a:tblGrid>
              <a:tr h="4231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K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2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3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4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6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7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8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9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10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1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smtClean="0"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MSE</a:t>
                      </a:r>
                    </a:p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(Avg)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14.9205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14.41373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14.32834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14.28692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14.22549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14.18884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14.18959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14.17043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14.13174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03731" y="2819400"/>
            <a:ext cx="3329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Training Set Cross Validation</a:t>
            </a:r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8742" y="4800600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Test Set Prediction Error</a:t>
            </a:r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32939" y="837116"/>
            <a:ext cx="142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Set : 88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078009" y="825445"/>
            <a:ext cx="204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 Set : 204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71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5000" y="435234"/>
            <a:ext cx="5035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dobe Fangsong Std R" pitchFamily="18" charset="-128"/>
                <a:ea typeface="Adobe Fangsong Std R" pitchFamily="18" charset="-128"/>
              </a:rPr>
              <a:t>NWChem Calculations @  Large Data Set</a:t>
            </a:r>
            <a:endParaRPr lang="en-US" sz="20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63146" y="1455086"/>
            <a:ext cx="8077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6661802 </a:t>
            </a:r>
            <a:r>
              <a:rPr lang="en-US" b="1" dirty="0">
                <a:latin typeface="Adobe Fangsong Std R" pitchFamily="18" charset="-128"/>
                <a:ea typeface="Adobe Fangsong Std R" pitchFamily="18" charset="-128"/>
              </a:rPr>
              <a:t>(5.9 M commercially available unique)</a:t>
            </a:r>
            <a:endParaRPr lang="en-US" dirty="0">
              <a:latin typeface="Adobe Fangsong Std R" pitchFamily="18" charset="-128"/>
              <a:ea typeface="Adobe Fangsong Std R" pitchFamily="18" charset="-128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>
                <a:latin typeface="Adobe Fangsong Std R" pitchFamily="18" charset="-128"/>
                <a:ea typeface="Adobe Fangsong Std R" pitchFamily="18" charset="-128"/>
              </a:rPr>
              <a:t>Number of </a:t>
            </a:r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Processes - </a:t>
            </a:r>
            <a:r>
              <a:rPr lang="en-US" b="1" dirty="0">
                <a:latin typeface="Adobe Fangsong Std R" pitchFamily="18" charset="-128"/>
                <a:ea typeface="Adobe Fangsong Std R" pitchFamily="18" charset="-128"/>
              </a:rPr>
              <a:t>10 </a:t>
            </a:r>
            <a:endParaRPr lang="en-US" b="1" dirty="0" smtClean="0">
              <a:latin typeface="Adobe Fangsong Std R" pitchFamily="18" charset="-128"/>
              <a:ea typeface="Adobe Fangsong Std R" pitchFamily="18" charset="-128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(2.4 </a:t>
            </a:r>
            <a:r>
              <a:rPr lang="en-US" b="1" dirty="0">
                <a:latin typeface="Adobe Fangsong Std R" pitchFamily="18" charset="-128"/>
                <a:ea typeface="Adobe Fangsong Std R" pitchFamily="18" charset="-128"/>
              </a:rPr>
              <a:t>GHz Intel Core 2 Duo, 4GB 1067 MHz DDR3)</a:t>
            </a:r>
            <a:endParaRPr lang="en-US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31776" y="2971800"/>
            <a:ext cx="6781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>
                <a:latin typeface="Adobe Fangsong Std R" pitchFamily="18" charset="-128"/>
                <a:ea typeface="Adobe Fangsong Std R" pitchFamily="18" charset="-128"/>
              </a:rPr>
              <a:t>CDK Based Preliminary</a:t>
            </a:r>
            <a:r>
              <a:rPr lang="en-US" b="1" u="sng" dirty="0">
                <a:latin typeface="Adobe Fangsong Std R" pitchFamily="18" charset="-128"/>
                <a:ea typeface="Adobe Fangsong Std R" pitchFamily="18" charset="-128"/>
              </a:rPr>
              <a:t> </a:t>
            </a:r>
            <a:r>
              <a:rPr lang="en-US" b="1" u="sng" dirty="0" smtClean="0">
                <a:latin typeface="Adobe Fangsong Std R" pitchFamily="18" charset="-128"/>
                <a:ea typeface="Adobe Fangsong Std R" pitchFamily="18" charset="-128"/>
              </a:rPr>
              <a:t>Screening</a:t>
            </a:r>
          </a:p>
          <a:p>
            <a:endParaRPr lang="en-US" b="1" u="sng" dirty="0">
              <a:latin typeface="Adobe Fangsong Std R" pitchFamily="18" charset="-128"/>
              <a:ea typeface="Adobe Fangsong Std R" pitchFamily="18" charset="-128"/>
            </a:endParaRPr>
          </a:p>
          <a:p>
            <a:r>
              <a:rPr lang="en-US" b="1" dirty="0">
                <a:latin typeface="Adobe Fangsong Std R" pitchFamily="18" charset="-128"/>
                <a:ea typeface="Adobe Fangsong Std R" pitchFamily="18" charset="-128"/>
              </a:rPr>
              <a:t>Include Charged : </a:t>
            </a:r>
            <a:r>
              <a:rPr lang="en-US" b="1" dirty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False</a:t>
            </a:r>
          </a:p>
          <a:p>
            <a:r>
              <a:rPr lang="en-US" b="1" dirty="0">
                <a:latin typeface="Adobe Fangsong Std R" pitchFamily="18" charset="-128"/>
                <a:ea typeface="Adobe Fangsong Std R" pitchFamily="18" charset="-128"/>
              </a:rPr>
              <a:t>Exclude Elements : </a:t>
            </a:r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.</a:t>
            </a:r>
            <a:endParaRPr lang="en-US" b="1" dirty="0">
              <a:solidFill>
                <a:srgbClr val="C00000"/>
              </a:solidFill>
              <a:latin typeface="Adobe Fangsong Std R" pitchFamily="18" charset="-128"/>
              <a:ea typeface="Adobe Fangsong Std R" pitchFamily="18" charset="-128"/>
            </a:endParaRPr>
          </a:p>
          <a:p>
            <a:r>
              <a:rPr lang="en-US" b="1" dirty="0">
                <a:latin typeface="Adobe Fangsong Std R" pitchFamily="18" charset="-128"/>
                <a:ea typeface="Adobe Fangsong Std R" pitchFamily="18" charset="-128"/>
              </a:rPr>
              <a:t>Include Elements : </a:t>
            </a:r>
            <a:r>
              <a:rPr lang="en-US" b="1" dirty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H C N O F Al Si P S </a:t>
            </a:r>
            <a:r>
              <a:rPr lang="en-US" b="1" dirty="0" err="1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Cl</a:t>
            </a:r>
            <a:r>
              <a:rPr lang="en-US" b="1" dirty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Ar</a:t>
            </a:r>
            <a:r>
              <a:rPr lang="en-US" b="1" dirty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 c s n o </a:t>
            </a:r>
          </a:p>
          <a:p>
            <a:r>
              <a:rPr lang="en-US" b="1" dirty="0">
                <a:latin typeface="Adobe Fangsong Std R" pitchFamily="18" charset="-128"/>
                <a:ea typeface="Adobe Fangsong Std R" pitchFamily="18" charset="-128"/>
              </a:rPr>
              <a:t>Molecular Weight : </a:t>
            </a:r>
            <a:r>
              <a:rPr lang="en-US" b="1" dirty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10-500 Daltons</a:t>
            </a:r>
          </a:p>
          <a:p>
            <a:endParaRPr lang="en-US" b="1" dirty="0" smtClean="0">
              <a:latin typeface="Adobe Fangsong Std R" pitchFamily="18" charset="-128"/>
              <a:ea typeface="Adobe Fangsong Std R" pitchFamily="18" charset="-128"/>
            </a:endParaRPr>
          </a:p>
          <a:p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Passed </a:t>
            </a:r>
            <a:r>
              <a:rPr lang="en-US" b="1" dirty="0">
                <a:latin typeface="Adobe Fangsong Std R" pitchFamily="18" charset="-128"/>
                <a:ea typeface="Adobe Fangsong Std R" pitchFamily="18" charset="-128"/>
              </a:rPr>
              <a:t>: </a:t>
            </a:r>
            <a:r>
              <a:rPr lang="en-US" b="1" dirty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5083021</a:t>
            </a:r>
          </a:p>
          <a:p>
            <a:r>
              <a:rPr lang="en-US" b="1" dirty="0">
                <a:latin typeface="Adobe Fangsong Std R" pitchFamily="18" charset="-128"/>
                <a:ea typeface="Adobe Fangsong Std R" pitchFamily="18" charset="-128"/>
              </a:rPr>
              <a:t>Failed : </a:t>
            </a:r>
            <a:r>
              <a:rPr lang="en-US" b="1" dirty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1578781</a:t>
            </a:r>
          </a:p>
          <a:p>
            <a:r>
              <a:rPr lang="en-US" b="1" dirty="0">
                <a:latin typeface="Adobe Fangsong Std R" pitchFamily="18" charset="-128"/>
                <a:ea typeface="Adobe Fangsong Std R" pitchFamily="18" charset="-128"/>
              </a:rPr>
              <a:t>Execution Time: </a:t>
            </a:r>
            <a:r>
              <a:rPr lang="en-US" b="1" dirty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1240680</a:t>
            </a:r>
            <a:r>
              <a:rPr lang="en-US" b="1" dirty="0">
                <a:latin typeface="Adobe Fangsong Std R" pitchFamily="18" charset="-128"/>
                <a:ea typeface="Adobe Fangsong Std R" pitchFamily="18" charset="-128"/>
              </a:rPr>
              <a:t> </a:t>
            </a:r>
            <a:r>
              <a:rPr lang="en-US" b="1" dirty="0" err="1" smtClean="0">
                <a:latin typeface="Adobe Fangsong Std R" pitchFamily="18" charset="-128"/>
                <a:ea typeface="Adobe Fangsong Std R" pitchFamily="18" charset="-128"/>
              </a:rPr>
              <a:t>ms</a:t>
            </a:r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  </a:t>
            </a:r>
            <a:r>
              <a:rPr lang="en-US" b="1" dirty="0" smtClean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~ 20.678 min</a:t>
            </a:r>
            <a:endParaRPr lang="en-US" b="1" dirty="0">
              <a:solidFill>
                <a:srgbClr val="C00000"/>
              </a:solidFill>
              <a:latin typeface="Adobe Fangsong Std R" pitchFamily="18" charset="-128"/>
              <a:ea typeface="Adobe Fangsong Std R" pitchFamily="18" charset="-12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54553" y="2971800"/>
            <a:ext cx="1371600" cy="6858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29000" y="833735"/>
            <a:ext cx="1890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dobe Fangsong Std R" pitchFamily="18" charset="-128"/>
                <a:ea typeface="Adobe Fangsong Std R" pitchFamily="18" charset="-128"/>
              </a:rPr>
              <a:t>e Molecules</a:t>
            </a:r>
            <a:endParaRPr lang="en-US" sz="2400" b="1" dirty="0">
              <a:latin typeface="Adobe Fangsong Std R" pitchFamily="18" charset="-128"/>
              <a:ea typeface="Adobe Fangsong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2521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29000" y="435233"/>
            <a:ext cx="1890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dobe Fangsong Std R" pitchFamily="18" charset="-128"/>
                <a:ea typeface="Adobe Fangsong Std R" pitchFamily="18" charset="-128"/>
              </a:rPr>
              <a:t>e Molecules</a:t>
            </a:r>
            <a:endParaRPr lang="en-US" sz="24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0601" y="936774"/>
            <a:ext cx="3471945" cy="255454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u="sng" dirty="0" smtClean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SP</a:t>
            </a:r>
          </a:p>
          <a:p>
            <a:endParaRPr lang="en-US" sz="1600" b="1" u="sng" dirty="0">
              <a:solidFill>
                <a:srgbClr val="C00000"/>
              </a:solidFill>
              <a:latin typeface="Adobe Fangsong Std R" pitchFamily="18" charset="-128"/>
              <a:ea typeface="Adobe Fangsong Std R" pitchFamily="18" charset="-128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 err="1">
                <a:latin typeface="Adobe Fangsong Std R" pitchFamily="18" charset="-128"/>
                <a:ea typeface="Adobe Fangsong Std R" pitchFamily="18" charset="-128"/>
              </a:rPr>
              <a:t>IncludeElements</a:t>
            </a: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     </a:t>
            </a:r>
            <a:r>
              <a:rPr lang="en-US" sz="1600" b="1" dirty="0" smtClean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#</a:t>
            </a:r>
            <a:endParaRPr lang="en-US" sz="1600" b="1" dirty="0">
              <a:solidFill>
                <a:srgbClr val="C00000"/>
              </a:solidFill>
              <a:latin typeface="Adobe Fangsong Std R" pitchFamily="18" charset="-128"/>
              <a:ea typeface="Adobe Fangsong Std R" pitchFamily="18" charset="-128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 err="1">
                <a:latin typeface="Adobe Fangsong Std R" pitchFamily="18" charset="-128"/>
                <a:ea typeface="Adobe Fangsong Std R" pitchFamily="18" charset="-128"/>
              </a:rPr>
              <a:t>ExcludeElements</a:t>
            </a: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    </a:t>
            </a:r>
            <a:r>
              <a:rPr lang="en-US" sz="1600" b="1" dirty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=</a:t>
            </a:r>
            <a:endParaRPr lang="en-US" sz="1600" b="1" dirty="0">
              <a:solidFill>
                <a:srgbClr val="C00000"/>
              </a:solidFill>
              <a:latin typeface="Adobe Fangsong Std R" pitchFamily="18" charset="-128"/>
              <a:ea typeface="Adobe Fangsong Std R" pitchFamily="18" charset="-128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 err="1">
                <a:latin typeface="Adobe Fangsong Std R" pitchFamily="18" charset="-128"/>
                <a:ea typeface="Adobe Fangsong Std R" pitchFamily="18" charset="-128"/>
              </a:rPr>
              <a:t>IncludeSMARTS</a:t>
            </a: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     </a:t>
            </a:r>
            <a:r>
              <a:rPr lang="en-US" sz="1600" b="1" dirty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C#C C#C</a:t>
            </a:r>
            <a:r>
              <a:rPr lang="en-US" sz="1600" b="1" dirty="0" smtClean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)</a:t>
            </a:r>
            <a:endParaRPr lang="en-US" sz="1600" b="1" dirty="0">
              <a:solidFill>
                <a:srgbClr val="C00000"/>
              </a:solidFill>
              <a:latin typeface="Adobe Fangsong Std R" pitchFamily="18" charset="-128"/>
              <a:ea typeface="Adobe Fangsong Std R" pitchFamily="18" charset="-128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 err="1">
                <a:latin typeface="Adobe Fangsong Std R" pitchFamily="18" charset="-128"/>
                <a:ea typeface="Adobe Fangsong Std R" pitchFamily="18" charset="-128"/>
              </a:rPr>
              <a:t>SPHydrogens</a:t>
            </a: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    </a:t>
            </a:r>
            <a:r>
              <a:rPr lang="en-US" sz="1600" b="1" dirty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true</a:t>
            </a:r>
            <a:r>
              <a:rPr lang="en-US" sz="1600" b="1" dirty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/>
            </a:r>
            <a:br>
              <a:rPr lang="en-US" sz="1600" b="1" dirty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</a:br>
            <a:endParaRPr lang="en-US" sz="1600" b="1" dirty="0">
              <a:solidFill>
                <a:srgbClr val="C00000"/>
              </a:solidFill>
              <a:latin typeface="Adobe Fangsong Std R" pitchFamily="18" charset="-128"/>
              <a:ea typeface="Adobe Fangsong Std R" pitchFamily="18" charset="-128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Passed : 2649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Failed : 5080372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Execution Time: 38717 </a:t>
            </a:r>
            <a:r>
              <a:rPr lang="en-US" sz="1600" b="1" dirty="0" err="1" smtClean="0">
                <a:latin typeface="Adobe Fangsong Std R" pitchFamily="18" charset="-128"/>
                <a:ea typeface="Adobe Fangsong Std R" pitchFamily="18" charset="-128"/>
              </a:rPr>
              <a:t>ms</a:t>
            </a:r>
            <a:endParaRPr lang="en-US" sz="16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38514" y="943529"/>
            <a:ext cx="3457832" cy="255454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u="sng" dirty="0" smtClean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SP2</a:t>
            </a:r>
          </a:p>
          <a:p>
            <a:endParaRPr lang="en-US" sz="1600" b="1" u="sng" dirty="0" smtClean="0">
              <a:solidFill>
                <a:srgbClr val="C00000"/>
              </a:solidFill>
              <a:latin typeface="Adobe Fangsong Std R" pitchFamily="18" charset="-128"/>
              <a:ea typeface="Adobe Fangsong Std R" pitchFamily="18" charset="-128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 err="1" smtClean="0">
                <a:latin typeface="Adobe Fangsong Std R" pitchFamily="18" charset="-128"/>
                <a:ea typeface="Adobe Fangsong Std R" pitchFamily="18" charset="-128"/>
              </a:rPr>
              <a:t>IncludeElements</a:t>
            </a: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     </a:t>
            </a:r>
            <a:r>
              <a:rPr lang="en-US" sz="1600" b="1" dirty="0" smtClean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=</a:t>
            </a:r>
            <a:endParaRPr lang="en-US" sz="1600" b="1" dirty="0">
              <a:solidFill>
                <a:srgbClr val="C00000"/>
              </a:solidFill>
              <a:latin typeface="Adobe Fangsong Std R" pitchFamily="18" charset="-128"/>
              <a:ea typeface="Adobe Fangsong Std R" pitchFamily="18" charset="-128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 err="1">
                <a:latin typeface="Adobe Fangsong Std R" pitchFamily="18" charset="-128"/>
                <a:ea typeface="Adobe Fangsong Std R" pitchFamily="18" charset="-128"/>
              </a:rPr>
              <a:t>ExcludeElements</a:t>
            </a: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   </a:t>
            </a:r>
            <a:r>
              <a:rPr lang="en-US" sz="1600" b="1" dirty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  </a:t>
            </a:r>
            <a:r>
              <a:rPr lang="en-US" sz="1600" b="1" dirty="0" smtClean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#</a:t>
            </a:r>
            <a:endParaRPr lang="en-US" sz="1600" b="1" dirty="0">
              <a:solidFill>
                <a:srgbClr val="C00000"/>
              </a:solidFill>
              <a:latin typeface="Adobe Fangsong Std R" pitchFamily="18" charset="-128"/>
              <a:ea typeface="Adobe Fangsong Std R" pitchFamily="18" charset="-128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SP2Hydrogens     </a:t>
            </a:r>
            <a:r>
              <a:rPr lang="en-US" sz="1600" b="1" dirty="0" smtClean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true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b="1" dirty="0" smtClean="0">
              <a:latin typeface="Adobe Fangsong Std R" pitchFamily="18" charset="-128"/>
              <a:ea typeface="Adobe Fangsong Std R" pitchFamily="18" charset="-128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Passed </a:t>
            </a: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: 4237244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Failed : 845777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Execution Time:  897101 </a:t>
            </a:r>
            <a:r>
              <a:rPr lang="en-US" sz="1600" b="1" dirty="0" err="1" smtClean="0">
                <a:latin typeface="Adobe Fangsong Std R" pitchFamily="18" charset="-128"/>
                <a:ea typeface="Adobe Fangsong Std R" pitchFamily="18" charset="-128"/>
              </a:rPr>
              <a:t>ms</a:t>
            </a:r>
            <a:endParaRPr lang="en-US" sz="1600" b="1" dirty="0">
              <a:latin typeface="Adobe Fangsong Std R" pitchFamily="18" charset="-128"/>
              <a:ea typeface="Adobe Fangsong Std R" pitchFamily="18" charset="-128"/>
            </a:endParaRPr>
          </a:p>
          <a:p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 </a:t>
            </a:r>
          </a:p>
        </p:txBody>
      </p:sp>
      <p:sp>
        <p:nvSpPr>
          <p:cNvPr id="9" name="Rectangle 8"/>
          <p:cNvSpPr/>
          <p:nvPr/>
        </p:nvSpPr>
        <p:spPr>
          <a:xfrm>
            <a:off x="990600" y="3686889"/>
            <a:ext cx="3471945" cy="28007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r>
              <a:rPr lang="en-US" sz="1600" b="1" u="sng" dirty="0" smtClean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SP3</a:t>
            </a:r>
          </a:p>
          <a:p>
            <a:endParaRPr lang="en-US" sz="1600" b="1" u="sng" dirty="0" smtClean="0">
              <a:solidFill>
                <a:srgbClr val="C00000"/>
              </a:solidFill>
              <a:latin typeface="Adobe Fangsong Std R" pitchFamily="18" charset="-128"/>
              <a:ea typeface="Adobe Fangsong Std R" pitchFamily="18" charset="-128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 err="1" smtClean="0">
                <a:latin typeface="Adobe Fangsong Std R" pitchFamily="18" charset="-128"/>
                <a:ea typeface="Adobe Fangsong Std R" pitchFamily="18" charset="-128"/>
              </a:rPr>
              <a:t>ExcludeElements</a:t>
            </a: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     </a:t>
            </a:r>
            <a:r>
              <a:rPr lang="en-US" sz="1600" b="1" dirty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# =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b="1" dirty="0" smtClean="0">
              <a:latin typeface="Adobe Fangsong Std R" pitchFamily="18" charset="-128"/>
              <a:ea typeface="Adobe Fangsong Std R" pitchFamily="18" charset="-128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Passed </a:t>
            </a: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: 472361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Failed : 4610660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Execution Time: 34179 </a:t>
            </a:r>
            <a:r>
              <a:rPr lang="en-US" sz="1600" b="1" dirty="0" err="1">
                <a:latin typeface="Adobe Fangsong Std R" pitchFamily="18" charset="-128"/>
                <a:ea typeface="Adobe Fangsong Std R" pitchFamily="18" charset="-128"/>
              </a:rPr>
              <a:t>ms</a:t>
            </a: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 </a:t>
            </a:r>
            <a:endParaRPr lang="en-US" sz="1600" b="1" dirty="0" smtClean="0">
              <a:latin typeface="Adobe Fangsong Std R" pitchFamily="18" charset="-128"/>
              <a:ea typeface="Adobe Fangsong Std R" pitchFamily="18" charset="-128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1600" b="1" dirty="0">
              <a:latin typeface="Adobe Fangsong Std R" pitchFamily="18" charset="-128"/>
              <a:ea typeface="Adobe Fangsong Std R" pitchFamily="18" charset="-128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1600" b="1" dirty="0" smtClean="0">
              <a:latin typeface="Adobe Fangsong Std R" pitchFamily="18" charset="-128"/>
              <a:ea typeface="Adobe Fangsong Std R" pitchFamily="18" charset="-128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1600" b="1" dirty="0">
              <a:latin typeface="Adobe Fangsong Std R" pitchFamily="18" charset="-128"/>
              <a:ea typeface="Adobe Fangsong Std R" pitchFamily="18" charset="-128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16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38514" y="3691008"/>
            <a:ext cx="3457832" cy="28007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u="sng" dirty="0" smtClean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SP2_SP</a:t>
            </a:r>
          </a:p>
          <a:p>
            <a:endParaRPr lang="en-US" sz="1600" b="1" u="sng" dirty="0">
              <a:solidFill>
                <a:srgbClr val="C00000"/>
              </a:solidFill>
              <a:latin typeface="Adobe Fangsong Std R" pitchFamily="18" charset="-128"/>
              <a:ea typeface="Adobe Fangsong Std R" pitchFamily="18" charset="-128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 err="1">
                <a:latin typeface="Adobe Fangsong Std R" pitchFamily="18" charset="-128"/>
                <a:ea typeface="Adobe Fangsong Std R" pitchFamily="18" charset="-128"/>
              </a:rPr>
              <a:t>IncludeElements</a:t>
            </a: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     </a:t>
            </a:r>
            <a:r>
              <a:rPr lang="en-US" sz="1600" b="1" dirty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= </a:t>
            </a:r>
            <a:r>
              <a:rPr lang="en-US" sz="1600" b="1" dirty="0" smtClean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#</a:t>
            </a:r>
            <a:endParaRPr lang="en-US" sz="1600" b="1" dirty="0">
              <a:solidFill>
                <a:srgbClr val="C00000"/>
              </a:solidFill>
              <a:latin typeface="Adobe Fangsong Std R" pitchFamily="18" charset="-128"/>
              <a:ea typeface="Adobe Fangsong Std R" pitchFamily="18" charset="-128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SP2Hydrogens     </a:t>
            </a:r>
            <a:r>
              <a:rPr lang="en-US" sz="1600" b="1" dirty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true</a:t>
            </a: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    </a:t>
            </a:r>
            <a:br>
              <a:rPr lang="en-US" sz="1600" b="1" dirty="0">
                <a:latin typeface="Adobe Fangsong Std R" pitchFamily="18" charset="-128"/>
                <a:ea typeface="Adobe Fangsong Std R" pitchFamily="18" charset="-128"/>
              </a:rPr>
            </a:br>
            <a:r>
              <a:rPr lang="en-US" sz="1600" b="1" dirty="0" err="1" smtClean="0">
                <a:latin typeface="Adobe Fangsong Std R" pitchFamily="18" charset="-128"/>
                <a:ea typeface="Adobe Fangsong Std R" pitchFamily="18" charset="-128"/>
              </a:rPr>
              <a:t>SPHydrogens</a:t>
            </a: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     </a:t>
            </a:r>
            <a:r>
              <a:rPr lang="en-US" sz="1600" b="1" dirty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true</a:t>
            </a: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    </a:t>
            </a:r>
            <a:br>
              <a:rPr lang="en-US" sz="1600" b="1" dirty="0">
                <a:latin typeface="Adobe Fangsong Std R" pitchFamily="18" charset="-128"/>
                <a:ea typeface="Adobe Fangsong Std R" pitchFamily="18" charset="-128"/>
              </a:rPr>
            </a:br>
            <a:endParaRPr lang="en-US" sz="1600" b="1" dirty="0">
              <a:latin typeface="Adobe Fangsong Std R" pitchFamily="18" charset="-128"/>
              <a:ea typeface="Adobe Fangsong Std R" pitchFamily="18" charset="-128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Passed : 10456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Failed :  5072565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Execution Time: 94378 </a:t>
            </a:r>
            <a:r>
              <a:rPr lang="en-US" sz="1600" b="1" dirty="0" err="1">
                <a:latin typeface="Adobe Fangsong Std R" pitchFamily="18" charset="-128"/>
                <a:ea typeface="Adobe Fangsong Std R" pitchFamily="18" charset="-128"/>
              </a:rPr>
              <a:t>ms</a:t>
            </a:r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> </a:t>
            </a:r>
          </a:p>
          <a:p>
            <a:r>
              <a:rPr lang="en-US" sz="1600" b="1" dirty="0">
                <a:latin typeface="Adobe Fangsong Std R" pitchFamily="18" charset="-128"/>
                <a:ea typeface="Adobe Fangsong Std R" pitchFamily="18" charset="-128"/>
              </a:rPr>
              <a:t/>
            </a:r>
            <a:br>
              <a:rPr lang="en-US" sz="1600" b="1" dirty="0">
                <a:latin typeface="Adobe Fangsong Std R" pitchFamily="18" charset="-128"/>
                <a:ea typeface="Adobe Fangsong Std R" pitchFamily="18" charset="-128"/>
              </a:rPr>
            </a:br>
            <a:endParaRPr lang="en-US" sz="1600" b="1" dirty="0">
              <a:latin typeface="Adobe Fangsong Std R" pitchFamily="18" charset="-128"/>
              <a:ea typeface="Adobe Fangsong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3853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38400" y="561945"/>
            <a:ext cx="4161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dobe Fangsong Std R" pitchFamily="18" charset="-128"/>
                <a:ea typeface="Adobe Fangsong Std R" pitchFamily="18" charset="-128"/>
              </a:rPr>
              <a:t>Diversity Based Sub Set Selection</a:t>
            </a:r>
            <a:endParaRPr lang="en-US" sz="20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1371600"/>
            <a:ext cx="28280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Algorithm: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Adobe Fangsong Std R" pitchFamily="18" charset="-128"/>
                <a:ea typeface="Adobe Fangsong Std R" pitchFamily="18" charset="-128"/>
              </a:rPr>
              <a:t>OptiSim </a:t>
            </a:r>
          </a:p>
          <a:p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K-Sub Set Size: </a:t>
            </a:r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10</a:t>
            </a:r>
          </a:p>
          <a:p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Diversity Threshold: </a:t>
            </a:r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0.5</a:t>
            </a:r>
          </a:p>
          <a:p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Screen: </a:t>
            </a:r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MaxMin</a:t>
            </a:r>
          </a:p>
          <a:p>
            <a:r>
              <a:rPr lang="en-US" dirty="0" smtClean="0">
                <a:latin typeface="Adobe Fangsong Std R" pitchFamily="18" charset="-128"/>
                <a:ea typeface="Adobe Fangsong Std R" pitchFamily="18" charset="-128"/>
              </a:rPr>
              <a:t>Diverse Subset Size: </a:t>
            </a:r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2000</a:t>
            </a:r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" y="3748905"/>
            <a:ext cx="18288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dobe Fangsong Std R" pitchFamily="18" charset="-128"/>
                <a:ea typeface="Adobe Fangsong Std R" pitchFamily="18" charset="-128"/>
              </a:rPr>
              <a:t>472361</a:t>
            </a:r>
          </a:p>
        </p:txBody>
      </p:sp>
      <p:sp>
        <p:nvSpPr>
          <p:cNvPr id="7" name="Rectangle 6"/>
          <p:cNvSpPr/>
          <p:nvPr/>
        </p:nvSpPr>
        <p:spPr>
          <a:xfrm>
            <a:off x="593124" y="5349105"/>
            <a:ext cx="18288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580</a:t>
            </a:r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cxnSp>
        <p:nvCxnSpPr>
          <p:cNvPr id="9" name="Straight Arrow Connector 8"/>
          <p:cNvCxnSpPr>
            <a:stCxn id="6" idx="2"/>
            <a:endCxn id="7" idx="0"/>
          </p:cNvCxnSpPr>
          <p:nvPr/>
        </p:nvCxnSpPr>
        <p:spPr>
          <a:xfrm flipH="1">
            <a:off x="1507524" y="4206105"/>
            <a:ext cx="16476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590800" y="3748905"/>
            <a:ext cx="18288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dobe Fangsong Std R" pitchFamily="18" charset="-128"/>
                <a:ea typeface="Adobe Fangsong Std R" pitchFamily="18" charset="-128"/>
              </a:rPr>
              <a:t>4237244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74324" y="5349105"/>
            <a:ext cx="18288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598</a:t>
            </a:r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cxnSp>
        <p:nvCxnSpPr>
          <p:cNvPr id="12" name="Straight Arrow Connector 11"/>
          <p:cNvCxnSpPr>
            <a:stCxn id="10" idx="2"/>
            <a:endCxn id="11" idx="0"/>
          </p:cNvCxnSpPr>
          <p:nvPr/>
        </p:nvCxnSpPr>
        <p:spPr>
          <a:xfrm flipH="1">
            <a:off x="3488724" y="4206105"/>
            <a:ext cx="16476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" name="Rectangle 12"/>
          <p:cNvSpPr/>
          <p:nvPr/>
        </p:nvSpPr>
        <p:spPr>
          <a:xfrm>
            <a:off x="4613190" y="3748905"/>
            <a:ext cx="18288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dobe Fangsong Std R" pitchFamily="18" charset="-128"/>
                <a:ea typeface="Adobe Fangsong Std R" pitchFamily="18" charset="-128"/>
              </a:rPr>
              <a:t>2649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596714" y="5349105"/>
            <a:ext cx="18288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111</a:t>
            </a:r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cxnSp>
        <p:nvCxnSpPr>
          <p:cNvPr id="15" name="Straight Arrow Connector 14"/>
          <p:cNvCxnSpPr>
            <a:stCxn id="13" idx="2"/>
            <a:endCxn id="14" idx="0"/>
          </p:cNvCxnSpPr>
          <p:nvPr/>
        </p:nvCxnSpPr>
        <p:spPr>
          <a:xfrm flipH="1">
            <a:off x="5511114" y="4206105"/>
            <a:ext cx="16476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6" name="Rectangle 15"/>
          <p:cNvSpPr/>
          <p:nvPr/>
        </p:nvSpPr>
        <p:spPr>
          <a:xfrm>
            <a:off x="6616593" y="3748905"/>
            <a:ext cx="1828800" cy="457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dobe Fangsong Std R" pitchFamily="18" charset="-128"/>
                <a:ea typeface="Adobe Fangsong Std R" pitchFamily="18" charset="-128"/>
              </a:rPr>
              <a:t>10456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600117" y="5349105"/>
            <a:ext cx="1828800" cy="457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130</a:t>
            </a:r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cxnSp>
        <p:nvCxnSpPr>
          <p:cNvPr id="18" name="Straight Arrow Connector 17"/>
          <p:cNvCxnSpPr>
            <a:stCxn id="16" idx="2"/>
            <a:endCxn id="17" idx="0"/>
          </p:cNvCxnSpPr>
          <p:nvPr/>
        </p:nvCxnSpPr>
        <p:spPr>
          <a:xfrm flipH="1">
            <a:off x="7514517" y="4206105"/>
            <a:ext cx="16476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19" name="TextBox 18"/>
          <p:cNvSpPr txBox="1"/>
          <p:nvPr/>
        </p:nvSpPr>
        <p:spPr>
          <a:xfrm>
            <a:off x="1223276" y="3352800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SP3</a:t>
            </a:r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88000" y="3354859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SP2</a:t>
            </a:r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89794" y="3352800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SP1</a:t>
            </a:r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18227" y="3354859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SP2_SP</a:t>
            </a:r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92179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10" grpId="0" animBg="1"/>
      <p:bldP spid="11" grpId="0" animBg="1"/>
      <p:bldP spid="13" grpId="0" animBg="1"/>
      <p:bldP spid="14" grpId="0" animBg="1"/>
      <p:bldP spid="16" grpId="0" animBg="1"/>
      <p:bldP spid="17" grpId="0" animBg="1"/>
      <p:bldP spid="19" grpId="0"/>
      <p:bldP spid="20" grpId="0"/>
      <p:bldP spid="21" grpId="0"/>
      <p:bldP spid="2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55676" y="539923"/>
            <a:ext cx="5480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dobe Fangsong Std R" pitchFamily="18" charset="-128"/>
                <a:ea typeface="Adobe Fangsong Std R" pitchFamily="18" charset="-128"/>
              </a:rPr>
              <a:t>NWChem Calculations – EBI Cluster</a:t>
            </a:r>
            <a:endParaRPr lang="en-US" sz="24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24671" y="1922452"/>
            <a:ext cx="1143000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dobe Fangsong Std R" pitchFamily="18" charset="-128"/>
                <a:ea typeface="Adobe Fangsong Std R" pitchFamily="18" charset="-128"/>
              </a:rPr>
              <a:t>1419</a:t>
            </a:r>
            <a:endParaRPr lang="en-US" sz="24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52600" y="3064598"/>
            <a:ext cx="11430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dobe Fangsong Std R" pitchFamily="18" charset="-128"/>
                <a:ea typeface="Adobe Fangsong Std R" pitchFamily="18" charset="-128"/>
              </a:rPr>
              <a:t>324</a:t>
            </a:r>
            <a:endParaRPr lang="en-US" sz="24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67546" y="3064598"/>
            <a:ext cx="857250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dobe Fangsong Std R" pitchFamily="18" charset="-128"/>
                <a:ea typeface="Adobe Fangsong Std R" pitchFamily="18" charset="-128"/>
              </a:rPr>
              <a:t>26</a:t>
            </a:r>
            <a:endParaRPr lang="en-US" sz="24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15000" y="3064597"/>
            <a:ext cx="1143000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dobe Fangsong Std R" pitchFamily="18" charset="-128"/>
                <a:ea typeface="Adobe Fangsong Std R" pitchFamily="18" charset="-128"/>
              </a:rPr>
              <a:t>1069</a:t>
            </a:r>
            <a:endParaRPr lang="en-US" sz="24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24100" y="3504642"/>
            <a:ext cx="676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latin typeface="Adobe Fangsong Std R" pitchFamily="18" charset="-128"/>
                <a:ea typeface="Adobe Fangsong Std R" pitchFamily="18" charset="-128"/>
              </a:rPr>
              <a:t>Done</a:t>
            </a:r>
            <a:endParaRPr lang="en-US" sz="1600" b="1" i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09152" y="3526263"/>
            <a:ext cx="7296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latin typeface="Adobe Fangsong Std R" pitchFamily="18" charset="-128"/>
                <a:ea typeface="Adobe Fangsong Std R" pitchFamily="18" charset="-128"/>
              </a:rPr>
              <a:t>Killed</a:t>
            </a:r>
            <a:endParaRPr lang="en-US" sz="1600" b="1" i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73457" y="3510874"/>
            <a:ext cx="1253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latin typeface="Adobe Fangsong Std R" pitchFamily="18" charset="-128"/>
                <a:ea typeface="Adobe Fangsong Std R" pitchFamily="18" charset="-128"/>
              </a:rPr>
              <a:t>In Queue</a:t>
            </a:r>
          </a:p>
          <a:p>
            <a:r>
              <a:rPr lang="en-US" sz="1400" b="1" i="1" dirty="0" smtClean="0">
                <a:latin typeface="Adobe Fangsong Std R" pitchFamily="18" charset="-128"/>
                <a:ea typeface="Adobe Fangsong Std R" pitchFamily="18" charset="-128"/>
              </a:rPr>
              <a:t>Running……</a:t>
            </a:r>
            <a:endParaRPr lang="en-US" sz="1400" b="1" i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12" name="Left Brace 11"/>
          <p:cNvSpPr/>
          <p:nvPr/>
        </p:nvSpPr>
        <p:spPr>
          <a:xfrm rot="5400000">
            <a:off x="4096777" y="784005"/>
            <a:ext cx="598787" cy="3962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2" idx="1"/>
            <a:endCxn id="7" idx="0"/>
          </p:cNvCxnSpPr>
          <p:nvPr/>
        </p:nvCxnSpPr>
        <p:spPr>
          <a:xfrm>
            <a:off x="4396171" y="2465812"/>
            <a:ext cx="0" cy="598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59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99169" y="574302"/>
            <a:ext cx="1301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dobe Fangsong Std R" pitchFamily="18" charset="-128"/>
                <a:ea typeface="Adobe Fangsong Std R" pitchFamily="18" charset="-128"/>
              </a:rPr>
              <a:t>Pipe Line</a:t>
            </a:r>
            <a:endParaRPr lang="en-US" sz="20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5763" y="1742189"/>
            <a:ext cx="1811714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Molecular Data</a:t>
            </a:r>
          </a:p>
          <a:p>
            <a:pPr algn="ctr"/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(3D Coordinates)</a:t>
            </a:r>
            <a:endParaRPr lang="en-US" sz="16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>
            <a:off x="2557477" y="2034577"/>
            <a:ext cx="1175609" cy="104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33086" y="1742191"/>
            <a:ext cx="1148071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NWChem </a:t>
            </a:r>
          </a:p>
          <a:p>
            <a:pPr algn="ctr"/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Input</a:t>
            </a:r>
            <a:endParaRPr lang="en-US" sz="16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890778" y="2034578"/>
            <a:ext cx="12587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212250" y="1619079"/>
            <a:ext cx="2129525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Optimization</a:t>
            </a:r>
          </a:p>
          <a:p>
            <a:pPr algn="ctr"/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&amp;</a:t>
            </a:r>
          </a:p>
          <a:p>
            <a:pPr algn="ctr"/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Mulliken Charge</a:t>
            </a:r>
            <a:endParaRPr lang="en-US" sz="16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24600" y="2450076"/>
            <a:ext cx="19447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Adobe Fangsong Std R" pitchFamily="18" charset="-128"/>
                <a:ea typeface="Adobe Fangsong Std R" pitchFamily="18" charset="-128"/>
              </a:rPr>
              <a:t>(80 times faster.. )</a:t>
            </a:r>
            <a:endParaRPr lang="en-US" sz="1600" b="1" dirty="0">
              <a:solidFill>
                <a:srgbClr val="FF0000"/>
              </a:solidFill>
              <a:latin typeface="Adobe Fangsong Std R" pitchFamily="18" charset="-128"/>
              <a:ea typeface="Adobe Fangsong Std R" pitchFamily="18" charset="-128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7301060" y="2730214"/>
            <a:ext cx="664" cy="6987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94994" y="3530025"/>
            <a:ext cx="1824538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Prediction Model</a:t>
            </a:r>
          </a:p>
          <a:p>
            <a:pPr algn="ctr"/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Input</a:t>
            </a:r>
            <a:endParaRPr lang="en-US" sz="16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86414" y="2980037"/>
            <a:ext cx="1540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Raw O/P (.txt)</a:t>
            </a:r>
            <a:endParaRPr lang="en-US" sz="16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79736" y="4114800"/>
            <a:ext cx="29867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latin typeface="Adobe Fangsong Std R" pitchFamily="18" charset="-128"/>
                <a:ea typeface="Adobe Fangsong Std R" pitchFamily="18" charset="-128"/>
              </a:rPr>
              <a:t>( Extracts Optimized Coordinates,</a:t>
            </a:r>
          </a:p>
          <a:p>
            <a:pPr algn="ctr"/>
            <a:r>
              <a:rPr lang="en-US" sz="1400" b="1" dirty="0" smtClean="0">
                <a:latin typeface="Adobe Fangsong Std R" pitchFamily="18" charset="-128"/>
                <a:ea typeface="Adobe Fangsong Std R" pitchFamily="18" charset="-128"/>
              </a:rPr>
              <a:t>Mulliken Charge of C, H )</a:t>
            </a:r>
            <a:endParaRPr lang="en-US" sz="14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56947" y="5334000"/>
            <a:ext cx="2412841" cy="5847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Molecular Descriptors</a:t>
            </a:r>
          </a:p>
          <a:p>
            <a:pPr algn="ctr"/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(Principal components)</a:t>
            </a:r>
            <a:endParaRPr lang="en-US" sz="16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7301724" y="4638020"/>
            <a:ext cx="0" cy="6959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265704" y="5626387"/>
            <a:ext cx="8837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36377" y="5368615"/>
            <a:ext cx="2028568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1JCH* </a:t>
            </a:r>
          </a:p>
          <a:p>
            <a:pPr algn="ctr"/>
            <a:r>
              <a:rPr lang="en-US" sz="1400" b="1" dirty="0" smtClean="0">
                <a:latin typeface="Adobe Fangsong Std R" pitchFamily="18" charset="-128"/>
                <a:ea typeface="Adobe Fangsong Std R" pitchFamily="18" charset="-128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Adobe Fangsong Std R" pitchFamily="18" charset="-128"/>
                <a:ea typeface="Adobe Fangsong Std R" pitchFamily="18" charset="-128"/>
              </a:rPr>
              <a:t>Model2</a:t>
            </a:r>
            <a:r>
              <a:rPr lang="en-US" sz="1400" b="1" dirty="0" smtClean="0">
                <a:latin typeface="Adobe Fangsong Std R" pitchFamily="18" charset="-128"/>
                <a:ea typeface="Adobe Fangsong Std R" pitchFamily="18" charset="-128"/>
              </a:rPr>
              <a:t> ~ NWChem</a:t>
            </a:r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)</a:t>
            </a:r>
          </a:p>
        </p:txBody>
      </p:sp>
      <p:cxnSp>
        <p:nvCxnSpPr>
          <p:cNvPr id="27" name="Straight Arrow Connector 26"/>
          <p:cNvCxnSpPr>
            <a:stCxn id="26" idx="1"/>
          </p:cNvCxnSpPr>
          <p:nvPr/>
        </p:nvCxnSpPr>
        <p:spPr>
          <a:xfrm flipH="1">
            <a:off x="1763843" y="5661003"/>
            <a:ext cx="147253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82814" y="5460947"/>
            <a:ext cx="960135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dobe Fangsong Std R" pitchFamily="18" charset="-128"/>
                <a:ea typeface="Adobe Fangsong Std R" pitchFamily="18" charset="-128"/>
              </a:rPr>
              <a:t>1JCH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824888" y="4922339"/>
            <a:ext cx="12891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latin typeface="Adobe Fangsong Std R" pitchFamily="18" charset="-128"/>
                <a:ea typeface="Adobe Fangsong Std R" pitchFamily="18" charset="-128"/>
              </a:rPr>
              <a:t>( </a:t>
            </a:r>
            <a:r>
              <a:rPr lang="en-US" sz="1400" b="1" dirty="0" smtClean="0">
                <a:solidFill>
                  <a:srgbClr val="FF0000"/>
                </a:solidFill>
                <a:latin typeface="Adobe Fangsong Std R" pitchFamily="18" charset="-128"/>
                <a:ea typeface="Adobe Fangsong Std R" pitchFamily="18" charset="-128"/>
              </a:rPr>
              <a:t>Model1</a:t>
            </a:r>
          </a:p>
          <a:p>
            <a:pPr algn="ctr"/>
            <a:r>
              <a:rPr lang="en-US" sz="1400" b="1" dirty="0" smtClean="0">
                <a:latin typeface="Adobe Fangsong Std R" pitchFamily="18" charset="-128"/>
                <a:ea typeface="Adobe Fangsong Std R" pitchFamily="18" charset="-128"/>
              </a:rPr>
              <a:t>Experimental</a:t>
            </a:r>
          </a:p>
          <a:p>
            <a:pPr algn="ctr"/>
            <a:r>
              <a:rPr lang="en-US" sz="1400" b="1" dirty="0" smtClean="0">
                <a:latin typeface="Adobe Fangsong Std R" pitchFamily="18" charset="-128"/>
                <a:ea typeface="Adobe Fangsong Std R" pitchFamily="18" charset="-128"/>
              </a:rPr>
              <a:t>Fitting)</a:t>
            </a:r>
            <a:endParaRPr lang="en-US" sz="1400" b="1" dirty="0">
              <a:latin typeface="Adobe Fangsong Std R" pitchFamily="18" charset="-128"/>
              <a:ea typeface="Adobe Fangsong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26905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2" grpId="0"/>
      <p:bldP spid="15" grpId="0" animBg="1"/>
      <p:bldP spid="16" grpId="0"/>
      <p:bldP spid="17" grpId="0"/>
      <p:bldP spid="18" grpId="0" animBg="1"/>
      <p:bldP spid="26" grpId="0" animBg="1"/>
      <p:bldP spid="28" grpId="0" animBg="1"/>
      <p:bldP spid="2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6200" y="323508"/>
            <a:ext cx="1449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dobe Fangsong Std R" pitchFamily="18" charset="-128"/>
                <a:ea typeface="Adobe Fangsong Std R" pitchFamily="18" charset="-128"/>
              </a:rPr>
              <a:t>To Do !!</a:t>
            </a:r>
            <a:endParaRPr lang="en-US" sz="2800" dirty="0">
              <a:latin typeface="Adobe Fangsong Std R" pitchFamily="18" charset="-128"/>
              <a:ea typeface="Adobe Fangsong Std R" pitchFamily="18" charset="-128"/>
            </a:endParaRP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4" t="12139" r="6635"/>
          <a:stretch/>
        </p:blipFill>
        <p:spPr bwMode="auto">
          <a:xfrm>
            <a:off x="914400" y="1371600"/>
            <a:ext cx="4971245" cy="28118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18" r="1712"/>
          <a:stretch/>
        </p:blipFill>
        <p:spPr bwMode="auto">
          <a:xfrm>
            <a:off x="2971800" y="3200400"/>
            <a:ext cx="5542292" cy="27892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669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43200" y="3021735"/>
            <a:ext cx="39725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Adobe Fangsong Std R" pitchFamily="18" charset="-128"/>
                <a:ea typeface="Adobe Fangsong Std R" pitchFamily="18" charset="-128"/>
              </a:rPr>
              <a:t>https://github.com/CS76/1JCH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65623" y="2304003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Code:</a:t>
            </a:r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3000" contrast="-3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174769"/>
            <a:ext cx="1219200" cy="528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504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19292" y="685800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Acknowledgements</a:t>
            </a:r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99865" y="2138833"/>
            <a:ext cx="237917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Adobe Fangsong Std R" pitchFamily="18" charset="-128"/>
                <a:ea typeface="Adobe Fangsong Std R" pitchFamily="18" charset="-128"/>
              </a:rPr>
              <a:t>Christoph </a:t>
            </a:r>
            <a:r>
              <a:rPr lang="en-US" b="1" dirty="0" smtClean="0">
                <a:solidFill>
                  <a:schemeClr val="tx2"/>
                </a:solidFill>
                <a:latin typeface="Adobe Fangsong Std R" pitchFamily="18" charset="-128"/>
                <a:ea typeface="Adobe Fangsong Std R" pitchFamily="18" charset="-128"/>
              </a:rPr>
              <a:t>Steinbeck</a:t>
            </a:r>
          </a:p>
          <a:p>
            <a:pPr algn="ctr"/>
            <a:endParaRPr lang="en-US" b="1" dirty="0">
              <a:solidFill>
                <a:schemeClr val="tx2"/>
              </a:solidFill>
              <a:latin typeface="Adobe Fangsong Std R" pitchFamily="18" charset="-128"/>
              <a:ea typeface="Adobe Fangsong Std R" pitchFamily="18" charset="-128"/>
            </a:endParaRPr>
          </a:p>
          <a:p>
            <a:pPr algn="ctr"/>
            <a:endParaRPr lang="en-US" b="1" dirty="0" smtClean="0">
              <a:solidFill>
                <a:schemeClr val="tx2"/>
              </a:solidFill>
              <a:latin typeface="Adobe Fangsong Std R" pitchFamily="18" charset="-128"/>
              <a:ea typeface="Adobe Fangsong Std R" pitchFamily="18" charset="-128"/>
            </a:endParaRPr>
          </a:p>
          <a:p>
            <a:pPr algn="ctr"/>
            <a:r>
              <a:rPr lang="en-US" b="1" dirty="0">
                <a:solidFill>
                  <a:schemeClr val="tx2"/>
                </a:solidFill>
                <a:latin typeface="Adobe Fangsong Std R" pitchFamily="18" charset="-128"/>
                <a:ea typeface="Adobe Fangsong Std R" pitchFamily="18" charset="-128"/>
              </a:rPr>
              <a:t>Stephan Beisken</a:t>
            </a:r>
          </a:p>
          <a:p>
            <a:pPr algn="ctr"/>
            <a:r>
              <a:rPr lang="en-US" b="1" dirty="0">
                <a:solidFill>
                  <a:schemeClr val="tx2"/>
                </a:solidFill>
                <a:latin typeface="Adobe Fangsong Std R" pitchFamily="18" charset="-128"/>
                <a:ea typeface="Adobe Fangsong Std R" pitchFamily="18" charset="-128"/>
              </a:rPr>
              <a:t>John </a:t>
            </a:r>
            <a:r>
              <a:rPr lang="en-US" b="1" dirty="0" smtClean="0">
                <a:solidFill>
                  <a:schemeClr val="tx2"/>
                </a:solidFill>
                <a:latin typeface="Adobe Fangsong Std R" pitchFamily="18" charset="-128"/>
                <a:ea typeface="Adobe Fangsong Std R" pitchFamily="18" charset="-128"/>
              </a:rPr>
              <a:t>May</a:t>
            </a:r>
          </a:p>
          <a:p>
            <a:pPr algn="ctr"/>
            <a:r>
              <a:rPr lang="en-US" b="1" dirty="0" smtClean="0">
                <a:solidFill>
                  <a:schemeClr val="tx2"/>
                </a:solidFill>
                <a:latin typeface="Adobe Fangsong Std R" pitchFamily="18" charset="-128"/>
                <a:ea typeface="Adobe Fangsong Std R" pitchFamily="18" charset="-128"/>
              </a:rPr>
              <a:t>Yumi</a:t>
            </a:r>
            <a:endParaRPr lang="en-US" b="1" dirty="0">
              <a:solidFill>
                <a:schemeClr val="tx2"/>
              </a:solidFill>
              <a:latin typeface="Adobe Fangsong Std R" pitchFamily="18" charset="-128"/>
              <a:ea typeface="Adobe Fangsong Std R" pitchFamily="18" charset="-128"/>
            </a:endParaRPr>
          </a:p>
          <a:p>
            <a:pPr algn="ctr"/>
            <a:endParaRPr lang="en-US" b="1" dirty="0">
              <a:solidFill>
                <a:schemeClr val="tx2"/>
              </a:solidFill>
              <a:latin typeface="Adobe Fangsong Std R" pitchFamily="18" charset="-128"/>
              <a:ea typeface="Adobe Fangsong Std R" pitchFamily="18" charset="-128"/>
            </a:endParaRPr>
          </a:p>
          <a:p>
            <a:pPr algn="ctr"/>
            <a:r>
              <a:rPr lang="en-US" b="1" dirty="0" smtClean="0">
                <a:solidFill>
                  <a:schemeClr val="tx2"/>
                </a:solidFill>
                <a:latin typeface="Adobe Fangsong Std R" pitchFamily="18" charset="-128"/>
                <a:ea typeface="Adobe Fangsong Std R" pitchFamily="18" charset="-128"/>
              </a:rPr>
              <a:t>Kalai</a:t>
            </a:r>
          </a:p>
          <a:p>
            <a:pPr algn="ctr"/>
            <a:r>
              <a:rPr lang="en-US" b="1" dirty="0" smtClean="0">
                <a:solidFill>
                  <a:schemeClr val="tx2"/>
                </a:solidFill>
                <a:latin typeface="Adobe Fangsong Std R" pitchFamily="18" charset="-128"/>
                <a:ea typeface="Adobe Fangsong Std R" pitchFamily="18" charset="-128"/>
              </a:rPr>
              <a:t>Vishal</a:t>
            </a:r>
          </a:p>
          <a:p>
            <a:pPr algn="ctr"/>
            <a:r>
              <a:rPr lang="en-US" b="1" dirty="0" smtClean="0">
                <a:solidFill>
                  <a:schemeClr val="tx2"/>
                </a:solidFill>
                <a:latin typeface="Adobe Fangsong Std R" pitchFamily="18" charset="-128"/>
                <a:ea typeface="Adobe Fangsong Std R" pitchFamily="18" charset="-128"/>
              </a:rPr>
              <a:t>Venkat</a:t>
            </a:r>
          </a:p>
          <a:p>
            <a:pPr algn="ctr"/>
            <a:endParaRPr lang="en-US" b="1" dirty="0">
              <a:solidFill>
                <a:schemeClr val="tx2"/>
              </a:solidFill>
              <a:latin typeface="Adobe Fangsong Std R" pitchFamily="18" charset="-128"/>
              <a:ea typeface="Adobe Fangsong Std R" pitchFamily="18" charset="-128"/>
            </a:endParaRPr>
          </a:p>
          <a:p>
            <a:pPr algn="ctr"/>
            <a:r>
              <a:rPr lang="en-US" b="1" dirty="0" smtClean="0">
                <a:solidFill>
                  <a:schemeClr val="tx2"/>
                </a:solidFill>
                <a:latin typeface="Adobe Fangsong Std R" pitchFamily="18" charset="-128"/>
                <a:ea typeface="Adobe Fangsong Std R" pitchFamily="18" charset="-128"/>
              </a:rPr>
              <a:t>Pablo Conesa Mingo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23097" y="2286000"/>
            <a:ext cx="1592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  <a:latin typeface="Adobe Fangsong Std R" pitchFamily="18" charset="-128"/>
                <a:ea typeface="Adobe Fangsong Std R" pitchFamily="18" charset="-128"/>
              </a:rPr>
              <a:t>Mark Forster</a:t>
            </a:r>
          </a:p>
          <a:p>
            <a:pPr algn="ctr"/>
            <a:r>
              <a:rPr lang="en-US" b="1" dirty="0" smtClean="0">
                <a:solidFill>
                  <a:schemeClr val="tx2"/>
                </a:solidFill>
                <a:latin typeface="Adobe Fangsong Std R" pitchFamily="18" charset="-128"/>
                <a:ea typeface="Adobe Fangsong Std R" pitchFamily="18" charset="-128"/>
              </a:rPr>
              <a:t>Peter Howe</a:t>
            </a:r>
          </a:p>
        </p:txBody>
      </p:sp>
      <p:pic>
        <p:nvPicPr>
          <p:cNvPr id="10" name="Picture 9" descr="Unknown.jpe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989" y="1568178"/>
            <a:ext cx="1442738" cy="5244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19592" y="1426542"/>
            <a:ext cx="1399700" cy="53578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415319" y="3722132"/>
            <a:ext cx="22076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EBI : Cluster  Team</a:t>
            </a:r>
          </a:p>
          <a:p>
            <a:pPr algn="ctr"/>
            <a:endParaRPr lang="en-US" b="1" dirty="0">
              <a:solidFill>
                <a:schemeClr val="accent3">
                  <a:lumMod val="50000"/>
                </a:schemeClr>
              </a:solidFill>
              <a:latin typeface="Adobe Fangsong Std R" pitchFamily="18" charset="-128"/>
              <a:ea typeface="Adobe Fangsong Std R" pitchFamily="18" charset="-128"/>
            </a:endParaRPr>
          </a:p>
          <a:p>
            <a:pPr algn="ctr"/>
            <a:r>
              <a:rPr lang="en-US" b="1" dirty="0">
                <a:solidFill>
                  <a:srgbClr val="0070C0"/>
                </a:solidFill>
                <a:latin typeface="Adobe Fangsong Std R" pitchFamily="18" charset="-128"/>
                <a:ea typeface="Adobe Fangsong Std R" pitchFamily="18" charset="-128"/>
              </a:rPr>
              <a:t>Asier Roa</a:t>
            </a:r>
          </a:p>
        </p:txBody>
      </p:sp>
    </p:spTree>
    <p:extLst>
      <p:ext uri="{BB962C8B-B14F-4D97-AF65-F5344CB8AC3E}">
        <p14:creationId xmlns:p14="http://schemas.microsoft.com/office/powerpoint/2010/main" val="383087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05200" y="2862590"/>
            <a:ext cx="1960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Adobe Fangsong Std R" pitchFamily="18" charset="-128"/>
                <a:ea typeface="Adobe Fangsong Std R" pitchFamily="18" charset="-128"/>
              </a:rPr>
              <a:t>Thank you</a:t>
            </a:r>
            <a:endParaRPr lang="en-US" sz="2800" b="1" dirty="0">
              <a:latin typeface="Adobe Fangsong Std R" pitchFamily="18" charset="-128"/>
              <a:ea typeface="Adobe Fangsong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2702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9289" y="543580"/>
            <a:ext cx="2023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Adobe Fangsong Std R" pitchFamily="18" charset="-128"/>
                <a:ea typeface="Adobe Fangsong Std R" pitchFamily="18" charset="-128"/>
              </a:rPr>
              <a:t>Motivation</a:t>
            </a:r>
            <a:endParaRPr lang="en-US" sz="2800" b="1" dirty="0">
              <a:latin typeface="Adobe Fangsong Std R" pitchFamily="18" charset="-128"/>
              <a:ea typeface="Adobe Fangsong Std R" pitchFamily="18" charset="-128"/>
              <a:cs typeface="Adobe Arabic" pitchFamily="18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7700" y="1786860"/>
            <a:ext cx="347883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latin typeface="Adobe Fangsong Std R" pitchFamily="18" charset="-128"/>
                <a:ea typeface="Adobe Fangsong Std R" pitchFamily="18" charset="-128"/>
              </a:rPr>
              <a:t>Chlorinated Carbons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b="1" dirty="0">
              <a:latin typeface="Adobe Fangsong Std R" pitchFamily="18" charset="-128"/>
              <a:ea typeface="Adobe Fangsong Std R" pitchFamily="18" charset="-128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latin typeface="Adobe Fangsong Std R" pitchFamily="18" charset="-128"/>
                <a:ea typeface="Adobe Fangsong Std R" pitchFamily="18" charset="-128"/>
              </a:rPr>
              <a:t>Strained Rings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b="1" dirty="0" smtClean="0">
              <a:latin typeface="Adobe Fangsong Std R" pitchFamily="18" charset="-128"/>
              <a:ea typeface="Adobe Fangsong Std R" pitchFamily="18" charset="-128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latin typeface="Adobe Fangsong Std R" pitchFamily="18" charset="-128"/>
                <a:ea typeface="Adobe Fangsong Std R" pitchFamily="18" charset="-128"/>
              </a:rPr>
              <a:t>Hetero Cycles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b="1" dirty="0">
              <a:latin typeface="Adobe Fangsong Std R" pitchFamily="18" charset="-128"/>
              <a:ea typeface="Adobe Fangsong Std R" pitchFamily="18" charset="-128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latin typeface="Adobe Fangsong Std R" pitchFamily="18" charset="-128"/>
                <a:ea typeface="Adobe Fangsong Std R" pitchFamily="18" charset="-128"/>
              </a:rPr>
              <a:t>Solvent Effect</a:t>
            </a:r>
            <a:endParaRPr lang="en-US" sz="24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882341" y="1272860"/>
            <a:ext cx="1552597" cy="1475392"/>
            <a:chOff x="5602076" y="1279964"/>
            <a:chExt cx="1710049" cy="1804644"/>
          </a:xfrm>
        </p:grpSpPr>
        <p:pic>
          <p:nvPicPr>
            <p:cNvPr id="3076" name="Picture 4" descr="C:\Users\CS76\Desktop\05-hmr-03-jcoupl{27}.png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7216" y="1279964"/>
              <a:ext cx="1333368" cy="18046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6510302" y="1566732"/>
              <a:ext cx="8018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1400" b="1" dirty="0" smtClean="0">
                  <a:latin typeface="Adobe Fangsong Std R" pitchFamily="18" charset="-128"/>
                  <a:ea typeface="Adobe Fangsong Std R" pitchFamily="18" charset="-128"/>
                </a:rPr>
                <a:t>165 Hz</a:t>
              </a:r>
              <a:endParaRPr lang="en-US" sz="1400" b="1" dirty="0">
                <a:latin typeface="Adobe Fangsong Std R" pitchFamily="18" charset="-128"/>
                <a:ea typeface="Adobe Fangsong Std R" pitchFamily="18" charset="-128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602076" y="1874509"/>
              <a:ext cx="8018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1400" b="1" dirty="0" smtClean="0">
                  <a:latin typeface="Adobe Fangsong Std R" pitchFamily="18" charset="-128"/>
                  <a:ea typeface="Adobe Fangsong Std R" pitchFamily="18" charset="-128"/>
                </a:rPr>
                <a:t>134 Hz</a:t>
              </a:r>
              <a:endParaRPr lang="en-US" sz="1400" b="1" dirty="0">
                <a:latin typeface="Adobe Fangsong Std R" pitchFamily="18" charset="-128"/>
                <a:ea typeface="Adobe Fangsong Std R" pitchFamily="18" charset="-128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480364" y="2908952"/>
            <a:ext cx="2620849" cy="1629133"/>
            <a:chOff x="4651025" y="4242732"/>
            <a:chExt cx="3649550" cy="2181869"/>
          </a:xfrm>
        </p:grpSpPr>
        <p:pic>
          <p:nvPicPr>
            <p:cNvPr id="3080" name="Picture 8" descr="C:\Users\CS76\Desktop\05-hmr-03-jcoupl{27}.png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4893" y="4377391"/>
              <a:ext cx="1649721" cy="18302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Straight Connector 7"/>
            <p:cNvCxnSpPr/>
            <p:nvPr/>
          </p:nvCxnSpPr>
          <p:spPr>
            <a:xfrm>
              <a:off x="6374892" y="4242732"/>
              <a:ext cx="0" cy="20996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3081" name="Picture 9" descr="C:\Users\CS76\Desktop\das.png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1025" y="4429791"/>
              <a:ext cx="1798013" cy="19948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7498752" y="4984759"/>
              <a:ext cx="8018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1400" b="1" dirty="0" smtClean="0">
                  <a:latin typeface="Adobe Fangsong Std R" pitchFamily="18" charset="-128"/>
                  <a:ea typeface="Adobe Fangsong Std R" pitchFamily="18" charset="-128"/>
                </a:rPr>
                <a:t>162 Hz</a:t>
              </a:r>
              <a:endParaRPr lang="en-US" sz="1400" b="1" dirty="0">
                <a:latin typeface="Adobe Fangsong Std R" pitchFamily="18" charset="-128"/>
                <a:ea typeface="Adobe Fangsong Std R" pitchFamily="18" charset="-128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271874" y="5564088"/>
              <a:ext cx="8018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1400" b="1" dirty="0" smtClean="0">
                  <a:latin typeface="Adobe Fangsong Std R" pitchFamily="18" charset="-128"/>
                  <a:ea typeface="Adobe Fangsong Std R" pitchFamily="18" charset="-128"/>
                </a:rPr>
                <a:t>148 Hz</a:t>
              </a:r>
              <a:endParaRPr lang="en-US" sz="1400" b="1" dirty="0">
                <a:latin typeface="Adobe Fangsong Std R" pitchFamily="18" charset="-128"/>
                <a:ea typeface="Adobe Fangsong Std R" pitchFamily="18" charset="-128"/>
              </a:endParaRPr>
            </a:p>
          </p:txBody>
        </p:sp>
      </p:grpSp>
      <p:cxnSp>
        <p:nvCxnSpPr>
          <p:cNvPr id="3" name="Straight Connector 2"/>
          <p:cNvCxnSpPr/>
          <p:nvPr/>
        </p:nvCxnSpPr>
        <p:spPr>
          <a:xfrm>
            <a:off x="914400" y="4876800"/>
            <a:ext cx="7543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5257800" y="4936507"/>
            <a:ext cx="3064832" cy="1573730"/>
            <a:chOff x="5257800" y="4936507"/>
            <a:chExt cx="3064832" cy="157373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2918" y="5210433"/>
              <a:ext cx="875843" cy="829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286772" y="4936507"/>
              <a:ext cx="990600" cy="1204398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5257800" y="6140905"/>
              <a:ext cx="1199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Adobe Fangsong Std R" pitchFamily="18" charset="-128"/>
                  <a:ea typeface="Adobe Fangsong Std R" pitchFamily="18" charset="-128"/>
                </a:rPr>
                <a:t>NWChem</a:t>
              </a:r>
              <a:endParaRPr lang="en-US" b="1" dirty="0">
                <a:latin typeface="Adobe Fangsong Std R" pitchFamily="18" charset="-128"/>
                <a:ea typeface="Adobe Fangsong Std R" pitchFamily="18" charset="-128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50379" y="6140905"/>
              <a:ext cx="16722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Adobe Fangsong Std R" pitchFamily="18" charset="-128"/>
                  <a:ea typeface="Adobe Fangsong Std R" pitchFamily="18" charset="-128"/>
                </a:rPr>
                <a:t>Gaussian-G09</a:t>
              </a:r>
              <a:endParaRPr lang="en-US" b="1" dirty="0">
                <a:latin typeface="Adobe Fangsong Std R" pitchFamily="18" charset="-128"/>
                <a:ea typeface="Adobe Fangsong Std R" pitchFamily="18" charset="-128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36040" y="5455927"/>
            <a:ext cx="40479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Any Existing Software for 1JCH Calc... ?</a:t>
            </a:r>
            <a:endParaRPr lang="en-US" sz="16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05000" y="5870699"/>
            <a:ext cx="1492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Pros &amp; Cons !</a:t>
            </a:r>
            <a:endParaRPr lang="en-US" sz="1600" b="1" dirty="0">
              <a:latin typeface="Adobe Fangsong Std R" pitchFamily="18" charset="-128"/>
              <a:ea typeface="Adobe Fangsong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6871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83146" y="1296250"/>
            <a:ext cx="15103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Experimental </a:t>
            </a:r>
          </a:p>
          <a:p>
            <a:pPr algn="ctr"/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1J 13C-H</a:t>
            </a:r>
            <a:endParaRPr lang="en-US" sz="16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264291" y="1954290"/>
            <a:ext cx="2161655" cy="1261514"/>
            <a:chOff x="2264291" y="1954290"/>
            <a:chExt cx="2161655" cy="1261514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950091" y="1954290"/>
              <a:ext cx="1475855" cy="1261514"/>
            </a:xfrm>
            <a:prstGeom prst="rect">
              <a:avLst/>
            </a:prstGeom>
          </p:spPr>
        </p:pic>
        <p:cxnSp>
          <p:nvCxnSpPr>
            <p:cNvPr id="9" name="Straight Arrow Connector 8"/>
            <p:cNvCxnSpPr/>
            <p:nvPr/>
          </p:nvCxnSpPr>
          <p:spPr>
            <a:xfrm>
              <a:off x="2264291" y="2591363"/>
              <a:ext cx="457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899265" y="2057963"/>
            <a:ext cx="1524000" cy="1524000"/>
            <a:chOff x="899265" y="2057963"/>
            <a:chExt cx="1524000" cy="15240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99265" y="2057963"/>
              <a:ext cx="1524000" cy="15240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093641" y="3084693"/>
              <a:ext cx="11352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Adobe Fangsong Std R" pitchFamily="18" charset="-128"/>
                  <a:ea typeface="Adobe Fangsong Std R" pitchFamily="18" charset="-128"/>
                </a:rPr>
                <a:t>Literature</a:t>
              </a:r>
              <a:endParaRPr lang="en-US" sz="1600" b="1" dirty="0">
                <a:latin typeface="Adobe Fangsong Std R" pitchFamily="18" charset="-128"/>
                <a:ea typeface="Adobe Fangsong Std R" pitchFamily="18" charset="-128"/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 flipV="1">
            <a:off x="4425946" y="1881529"/>
            <a:ext cx="457200" cy="3288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380638" y="3091009"/>
            <a:ext cx="457200" cy="3385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4714070" y="2914742"/>
            <a:ext cx="1681787" cy="1925070"/>
            <a:chOff x="4714070" y="2914742"/>
            <a:chExt cx="1681787" cy="1925070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82471" y="2914742"/>
              <a:ext cx="1144987" cy="1392106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4714070" y="4316592"/>
              <a:ext cx="16817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Adobe Fangsong Std R" pitchFamily="18" charset="-128"/>
                  <a:ea typeface="Adobe Fangsong Std R" pitchFamily="18" charset="-128"/>
                  <a:cs typeface="Franklin Gothic Book"/>
                </a:rPr>
                <a:t>NWChem JCH Calculations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702956" y="973084"/>
            <a:ext cx="2134882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Structural features</a:t>
            </a:r>
          </a:p>
          <a:p>
            <a:pPr algn="ctr"/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 that influence </a:t>
            </a:r>
          </a:p>
          <a:p>
            <a:pPr algn="ctr"/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1JCH </a:t>
            </a:r>
            <a:endParaRPr lang="en-US" sz="16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27458" y="2166504"/>
            <a:ext cx="2787942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Accessing the accuracy of</a:t>
            </a:r>
          </a:p>
          <a:p>
            <a:pPr algn="ctr"/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NWChem </a:t>
            </a:r>
          </a:p>
          <a:p>
            <a:pPr algn="ctr"/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1JCH Calculations</a:t>
            </a:r>
            <a:endParaRPr lang="en-US" sz="16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612170" y="5429071"/>
            <a:ext cx="2775119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endParaRPr lang="en-US" b="1" dirty="0" smtClean="0">
              <a:latin typeface="Adobe Fangsong Std R" pitchFamily="18" charset="-128"/>
              <a:ea typeface="Adobe Fangsong Std R" pitchFamily="18" charset="-128"/>
            </a:endParaRPr>
          </a:p>
          <a:p>
            <a:pPr algn="ctr"/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Predictive Model based </a:t>
            </a:r>
          </a:p>
          <a:p>
            <a:pPr algn="ctr"/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on the above study</a:t>
            </a:r>
          </a:p>
          <a:p>
            <a:pPr algn="ctr"/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5554964" y="2033929"/>
            <a:ext cx="109966" cy="895273"/>
            <a:chOff x="5554964" y="2033929"/>
            <a:chExt cx="109966" cy="895273"/>
          </a:xfrm>
        </p:grpSpPr>
        <p:cxnSp>
          <p:nvCxnSpPr>
            <p:cNvPr id="24" name="Straight Arrow Connector 23"/>
            <p:cNvCxnSpPr/>
            <p:nvPr/>
          </p:nvCxnSpPr>
          <p:spPr>
            <a:xfrm flipV="1">
              <a:off x="5554964" y="2033929"/>
              <a:ext cx="0" cy="88081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5664930" y="2045946"/>
              <a:ext cx="0" cy="8832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96" name="Right Brace 4095"/>
          <p:cNvSpPr/>
          <p:nvPr/>
        </p:nvSpPr>
        <p:spPr>
          <a:xfrm rot="5400000">
            <a:off x="4763621" y="1359730"/>
            <a:ext cx="457200" cy="74047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44363" y="903752"/>
            <a:ext cx="2743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1" dirty="0">
                <a:latin typeface="Adobe Fangsong Std R" pitchFamily="18" charset="-128"/>
                <a:ea typeface="Adobe Fangsong Std R" pitchFamily="18" charset="-128"/>
              </a:rPr>
              <a:t>S-Character of C (Hybridization)</a:t>
            </a:r>
          </a:p>
          <a:p>
            <a:pPr algn="r"/>
            <a:r>
              <a:rPr lang="en-US" sz="1200" b="1" dirty="0">
                <a:latin typeface="Adobe Fangsong Std R" pitchFamily="18" charset="-128"/>
                <a:ea typeface="Adobe Fangsong Std R" pitchFamily="18" charset="-128"/>
              </a:rPr>
              <a:t>Bond Length</a:t>
            </a:r>
          </a:p>
          <a:p>
            <a:pPr algn="r"/>
            <a:r>
              <a:rPr lang="en-US" sz="1200" b="1" dirty="0">
                <a:latin typeface="Adobe Fangsong Std R" pitchFamily="18" charset="-128"/>
                <a:ea typeface="Adobe Fangsong Std R" pitchFamily="18" charset="-128"/>
              </a:rPr>
              <a:t>Electronegativity of Substituents</a:t>
            </a:r>
          </a:p>
          <a:p>
            <a:pPr algn="r"/>
            <a:r>
              <a:rPr lang="en-US" sz="1200" b="1" dirty="0">
                <a:latin typeface="Adobe Fangsong Std R" pitchFamily="18" charset="-128"/>
                <a:ea typeface="Adobe Fangsong Std R" pitchFamily="18" charset="-128"/>
              </a:rPr>
              <a:t>Bond Angle / Ring Strain</a:t>
            </a:r>
          </a:p>
          <a:p>
            <a:pPr algn="r"/>
            <a:r>
              <a:rPr lang="en-US" sz="1200" b="1" dirty="0">
                <a:latin typeface="Adobe Fangsong Std R" pitchFamily="18" charset="-128"/>
                <a:ea typeface="Adobe Fangsong Std R" pitchFamily="18" charset="-128"/>
              </a:rPr>
              <a:t>Torsion angle</a:t>
            </a:r>
          </a:p>
        </p:txBody>
      </p:sp>
    </p:spTree>
    <p:extLst>
      <p:ext uri="{BB962C8B-B14F-4D97-AF65-F5344CB8AC3E}">
        <p14:creationId xmlns:p14="http://schemas.microsoft.com/office/powerpoint/2010/main" val="3135999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 animBg="1"/>
      <p:bldP spid="19" grpId="0" animBg="1"/>
      <p:bldP spid="20" grpId="0" animBg="1"/>
      <p:bldP spid="4096" grpId="0" animBg="1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81400" y="471558"/>
            <a:ext cx="1765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0000"/>
                </a:solidFill>
                <a:latin typeface="Adobe Fangsong Std R" pitchFamily="18" charset="-128"/>
                <a:ea typeface="Adobe Fangsong Std R" pitchFamily="18" charset="-128"/>
              </a:rPr>
              <a:t>NWChem</a:t>
            </a:r>
            <a:endParaRPr lang="en-US" sz="28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11394" y="1981200"/>
            <a:ext cx="58031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  <a:latin typeface="Adobe Fangsong Std R" pitchFamily="18" charset="-128"/>
                <a:ea typeface="Adobe Fangsong Std R" pitchFamily="18" charset="-128"/>
              </a:rPr>
              <a:t>ab initio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Adobe Fangsong Std R" pitchFamily="18" charset="-128"/>
                <a:ea typeface="Adobe Fangsong Std R" pitchFamily="18" charset="-128"/>
              </a:rPr>
              <a:t>Computational chemistry software package</a:t>
            </a:r>
          </a:p>
          <a:p>
            <a:r>
              <a:rPr lang="en-US" b="1" dirty="0" smtClean="0">
                <a:solidFill>
                  <a:srgbClr val="00B050"/>
                </a:solidFill>
                <a:latin typeface="Adobe Fangsong Std R" pitchFamily="18" charset="-128"/>
                <a:ea typeface="Adobe Fangsong Std R" pitchFamily="18" charset="-128"/>
              </a:rPr>
              <a:t>Developers : Pacific Northwest National Laboratory</a:t>
            </a:r>
            <a:endParaRPr lang="en-US" b="1" dirty="0">
              <a:solidFill>
                <a:srgbClr val="00B050"/>
              </a:solidFill>
              <a:latin typeface="Adobe Fangsong Std R" pitchFamily="18" charset="-128"/>
              <a:ea typeface="Adobe Fangsong Std R" pitchFamily="18" charset="-12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20346" y="1600200"/>
            <a:ext cx="1371600" cy="16676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11764" y="3787538"/>
            <a:ext cx="1475855" cy="126151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45440" y="5159138"/>
            <a:ext cx="1808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188 Structures</a:t>
            </a:r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902840" y="4418294"/>
            <a:ext cx="3153032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42933" y="4473337"/>
            <a:ext cx="34499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latin typeface="Adobe Fangsong Std R" pitchFamily="18" charset="-128"/>
                <a:ea typeface="Adobe Fangsong Std R" pitchFamily="18" charset="-128"/>
              </a:rPr>
              <a:t>Optimization &amp; J-</a:t>
            </a:r>
            <a:r>
              <a:rPr lang="en-US" sz="1400" b="1" dirty="0" err="1" smtClean="0">
                <a:latin typeface="Adobe Fangsong Std R" pitchFamily="18" charset="-128"/>
                <a:ea typeface="Adobe Fangsong Std R" pitchFamily="18" charset="-128"/>
              </a:rPr>
              <a:t>Calc</a:t>
            </a:r>
            <a:endParaRPr lang="en-US" sz="1400" b="1" dirty="0" smtClean="0">
              <a:latin typeface="Adobe Fangsong Std R" pitchFamily="18" charset="-128"/>
              <a:ea typeface="Adobe Fangsong Std R" pitchFamily="18" charset="-128"/>
            </a:endParaRPr>
          </a:p>
          <a:p>
            <a:pPr algn="ctr"/>
            <a:r>
              <a:rPr lang="en-US" sz="1400" b="1" dirty="0" smtClean="0">
                <a:latin typeface="Adobe Fangsong Std R" pitchFamily="18" charset="-128"/>
                <a:ea typeface="Adobe Fangsong Std R" pitchFamily="18" charset="-128"/>
              </a:rPr>
              <a:t>Basis Set: B3LYP / TZVP ( DFT Orbital)</a:t>
            </a:r>
          </a:p>
          <a:p>
            <a:pPr algn="ctr"/>
            <a:r>
              <a:rPr lang="en-US" sz="1400" b="1" dirty="0" smtClean="0">
                <a:latin typeface="Adobe Fangsong Std R" pitchFamily="18" charset="-128"/>
                <a:ea typeface="Adobe Fangsong Std R" pitchFamily="18" charset="-128"/>
              </a:rPr>
              <a:t>Max iterations: 90</a:t>
            </a:r>
          </a:p>
          <a:p>
            <a:pPr algn="ctr"/>
            <a:endParaRPr lang="en-US" sz="14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449617" y="3819804"/>
            <a:ext cx="1524000" cy="1524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623154" y="4851361"/>
            <a:ext cx="1176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dobe Fangsong Std R" pitchFamily="18" charset="-128"/>
                <a:ea typeface="Adobe Fangsong Std R" pitchFamily="18" charset="-128"/>
              </a:rPr>
              <a:t>Raw Output</a:t>
            </a:r>
            <a:endParaRPr lang="en-US" sz="14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cxnSp>
        <p:nvCxnSpPr>
          <p:cNvPr id="19" name="Straight Arrow Connector 18"/>
          <p:cNvCxnSpPr>
            <a:stCxn id="16" idx="2"/>
          </p:cNvCxnSpPr>
          <p:nvPr/>
        </p:nvCxnSpPr>
        <p:spPr>
          <a:xfrm>
            <a:off x="7211617" y="5159138"/>
            <a:ext cx="0" cy="8472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238433" y="6028176"/>
            <a:ext cx="1946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Experimental Data</a:t>
            </a:r>
            <a:endParaRPr lang="en-US" sz="16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51135" y="5398092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CDK </a:t>
            </a:r>
            <a:r>
              <a:rPr lang="en-US" sz="1400" b="1" dirty="0" smtClean="0">
                <a:latin typeface="Adobe Fangsong Std R" pitchFamily="18" charset="-128"/>
                <a:ea typeface="Adobe Fangsong Std R" pitchFamily="18" charset="-128"/>
              </a:rPr>
              <a:t>(1.5.4)</a:t>
            </a:r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7200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3" grpId="0"/>
      <p:bldP spid="16" grpId="0"/>
      <p:bldP spid="21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64462" y="471558"/>
            <a:ext cx="3886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0000"/>
                </a:solidFill>
                <a:latin typeface="Adobe Fangsong Std R" pitchFamily="18" charset="-128"/>
                <a:ea typeface="Adobe Fangsong Std R" pitchFamily="18" charset="-128"/>
              </a:rPr>
              <a:t>Experimental Data Set</a:t>
            </a:r>
            <a:endParaRPr lang="en-US" sz="2800" b="1" dirty="0">
              <a:latin typeface="Adobe Fangsong Std R" pitchFamily="18" charset="-128"/>
              <a:ea typeface="Adobe Fangsong Std R" pitchFamily="18" charset="-128"/>
              <a:cs typeface="Adobe Arabic" pitchFamily="18" charset="-78"/>
            </a:endParaRPr>
          </a:p>
        </p:txBody>
      </p:sp>
      <p:sp>
        <p:nvSpPr>
          <p:cNvPr id="3" name="Content Placeholder 5"/>
          <p:cNvSpPr>
            <a:spLocks noGrp="1"/>
          </p:cNvSpPr>
          <p:nvPr>
            <p:ph idx="1"/>
          </p:nvPr>
        </p:nvSpPr>
        <p:spPr>
          <a:xfrm>
            <a:off x="461679" y="1371600"/>
            <a:ext cx="8153400" cy="2590800"/>
          </a:xfrm>
        </p:spPr>
        <p:txBody>
          <a:bodyPr/>
          <a:lstStyle/>
          <a:p>
            <a:r>
              <a:rPr lang="en-US" sz="1800" b="1" dirty="0" smtClean="0">
                <a:solidFill>
                  <a:schemeClr val="tx1"/>
                </a:solidFill>
                <a:latin typeface="Adobe Fangsong Std R" pitchFamily="18" charset="-128"/>
                <a:ea typeface="Adobe Fangsong Std R" pitchFamily="18" charset="-128"/>
                <a:cs typeface="Franklin Gothic Book"/>
              </a:rPr>
              <a:t>13C-NMR- Spektroskopie </a:t>
            </a:r>
          </a:p>
          <a:p>
            <a:pPr marL="277812" lvl="1" indent="0">
              <a:buNone/>
            </a:pPr>
            <a:r>
              <a:rPr lang="en-US" b="1" dirty="0" smtClean="0">
                <a:solidFill>
                  <a:schemeClr val="tx1"/>
                </a:solidFill>
                <a:latin typeface="Adobe Fangsong Std R" pitchFamily="18" charset="-128"/>
                <a:ea typeface="Adobe Fangsong Std R" pitchFamily="18" charset="-128"/>
                <a:cs typeface="Franklin Gothic Book"/>
              </a:rPr>
              <a:t>Hans – Otto Kalinowski</a:t>
            </a:r>
          </a:p>
          <a:p>
            <a:pPr marL="277812" lvl="1" indent="0">
              <a:buNone/>
            </a:pPr>
            <a:r>
              <a:rPr lang="en-US" b="1" dirty="0" smtClean="0">
                <a:solidFill>
                  <a:schemeClr val="tx1"/>
                </a:solidFill>
                <a:latin typeface="Adobe Fangsong Std R" pitchFamily="18" charset="-128"/>
                <a:ea typeface="Adobe Fangsong Std R" pitchFamily="18" charset="-128"/>
                <a:cs typeface="Franklin Gothic Book"/>
              </a:rPr>
              <a:t>Stefan Berger</a:t>
            </a:r>
          </a:p>
          <a:p>
            <a:pPr marL="277812" lvl="1" indent="0">
              <a:buNone/>
            </a:pPr>
            <a:r>
              <a:rPr lang="en-US" b="1" dirty="0" smtClean="0">
                <a:solidFill>
                  <a:schemeClr val="tx1"/>
                </a:solidFill>
                <a:latin typeface="Adobe Fangsong Std R" pitchFamily="18" charset="-128"/>
                <a:ea typeface="Adobe Fangsong Std R" pitchFamily="18" charset="-128"/>
                <a:cs typeface="Franklin Gothic Book"/>
              </a:rPr>
              <a:t>Siegmar Braun</a:t>
            </a:r>
          </a:p>
          <a:p>
            <a:pPr marL="277812" lvl="1" indent="0">
              <a:buNone/>
            </a:pPr>
            <a:endParaRPr lang="en-US" sz="1800" b="1" dirty="0" smtClean="0">
              <a:solidFill>
                <a:schemeClr val="tx1"/>
              </a:solidFill>
              <a:latin typeface="Adobe Fangsong Std R" pitchFamily="18" charset="-128"/>
              <a:ea typeface="Adobe Fangsong Std R" pitchFamily="18" charset="-128"/>
              <a:cs typeface="Franklin Gothic Book"/>
            </a:endParaRPr>
          </a:p>
          <a:p>
            <a:r>
              <a:rPr lang="en-US" sz="1800" b="1" dirty="0" smtClean="0">
                <a:solidFill>
                  <a:schemeClr val="tx1"/>
                </a:solidFill>
                <a:latin typeface="Adobe Fangsong Std R" pitchFamily="18" charset="-128"/>
                <a:ea typeface="Adobe Fangsong Std R" pitchFamily="18" charset="-128"/>
                <a:cs typeface="Franklin Gothic Book"/>
              </a:rPr>
              <a:t>Structure </a:t>
            </a:r>
            <a:r>
              <a:rPr lang="en-US" sz="1800" b="1" dirty="0">
                <a:solidFill>
                  <a:schemeClr val="tx1"/>
                </a:solidFill>
                <a:latin typeface="Adobe Fangsong Std R" pitchFamily="18" charset="-128"/>
                <a:ea typeface="Adobe Fangsong Std R" pitchFamily="18" charset="-128"/>
                <a:cs typeface="Franklin Gothic Book"/>
              </a:rPr>
              <a:t>Determination Using </a:t>
            </a:r>
            <a:r>
              <a:rPr lang="en-US" sz="1800" b="1" dirty="0" smtClean="0">
                <a:solidFill>
                  <a:schemeClr val="tx1"/>
                </a:solidFill>
                <a:latin typeface="Adobe Fangsong Std R" pitchFamily="18" charset="-128"/>
                <a:ea typeface="Adobe Fangsong Std R" pitchFamily="18" charset="-128"/>
                <a:cs typeface="Franklin Gothic Book"/>
              </a:rPr>
              <a:t>Spectroscopic Methods</a:t>
            </a:r>
            <a:endParaRPr lang="en-US" sz="1800" b="1" dirty="0">
              <a:solidFill>
                <a:schemeClr val="tx1"/>
              </a:solidFill>
              <a:latin typeface="Adobe Fangsong Std R" pitchFamily="18" charset="-128"/>
              <a:ea typeface="Adobe Fangsong Std R" pitchFamily="18" charset="-128"/>
              <a:cs typeface="Franklin Gothic Book"/>
            </a:endParaRPr>
          </a:p>
          <a:p>
            <a:pPr marL="277812" lvl="1" indent="0">
              <a:buNone/>
            </a:pPr>
            <a:r>
              <a:rPr lang="en-US" b="1" dirty="0" smtClean="0">
                <a:solidFill>
                  <a:schemeClr val="tx1"/>
                </a:solidFill>
                <a:latin typeface="Adobe Fangsong Std R" pitchFamily="18" charset="-128"/>
                <a:ea typeface="Adobe Fangsong Std R" pitchFamily="18" charset="-128"/>
                <a:cs typeface="Franklin Gothic Book"/>
              </a:rPr>
              <a:t>Hans </a:t>
            </a:r>
            <a:r>
              <a:rPr lang="en-US" b="1" dirty="0">
                <a:solidFill>
                  <a:schemeClr val="tx1"/>
                </a:solidFill>
                <a:latin typeface="Adobe Fangsong Std R" pitchFamily="18" charset="-128"/>
                <a:ea typeface="Adobe Fangsong Std R" pitchFamily="18" charset="-128"/>
                <a:cs typeface="Franklin Gothic Book"/>
              </a:rPr>
              <a:t>J. Reich</a:t>
            </a:r>
            <a:r>
              <a:rPr lang="en-US" b="1" dirty="0">
                <a:latin typeface="Adobe Fangsong Std R" pitchFamily="18" charset="-128"/>
                <a:ea typeface="Adobe Fangsong Std R" pitchFamily="18" charset="-128"/>
                <a:cs typeface="Charcoal CY"/>
              </a:rPr>
              <a:t>	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934" y="1342349"/>
            <a:ext cx="972890" cy="1324211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7010400" y="2004455"/>
            <a:ext cx="1409553" cy="1839912"/>
            <a:chOff x="7010400" y="2004455"/>
            <a:chExt cx="1409553" cy="1839912"/>
          </a:xfrm>
        </p:grpSpPr>
        <p:pic>
          <p:nvPicPr>
            <p:cNvPr id="5122" name="Picture 2" descr="C:\Users\CS76\Desktop\onlin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400" y="2004455"/>
              <a:ext cx="1409553" cy="18399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7065799" y="3271837"/>
              <a:ext cx="12987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dobe Fangsong Std R" pitchFamily="18" charset="-128"/>
                  <a:ea typeface="Adobe Fangsong Std R" pitchFamily="18" charset="-128"/>
                </a:rPr>
                <a:t>Online Resource</a:t>
              </a:r>
              <a:endParaRPr lang="en-US" sz="1200" dirty="0">
                <a:latin typeface="Adobe Fangsong Std R" pitchFamily="18" charset="-128"/>
                <a:ea typeface="Adobe Fangsong Std R" pitchFamily="18" charset="-128"/>
              </a:endParaRP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8591" y="4343400"/>
            <a:ext cx="1524000" cy="1524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39622" y="5410794"/>
            <a:ext cx="16257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Raw Data</a:t>
            </a:r>
          </a:p>
          <a:p>
            <a:pPr algn="ctr"/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188 Structures</a:t>
            </a:r>
            <a:endParaRPr lang="en-US" sz="16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802" y="3410336"/>
            <a:ext cx="1092161" cy="1092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505" y="4619883"/>
            <a:ext cx="1029723" cy="971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384" y="5692259"/>
            <a:ext cx="1168580" cy="94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 flipV="1">
            <a:off x="2054664" y="4114800"/>
            <a:ext cx="1019138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5124" idx="1"/>
          </p:cNvCxnSpPr>
          <p:nvPr/>
        </p:nvCxnSpPr>
        <p:spPr>
          <a:xfrm>
            <a:off x="2092873" y="5086350"/>
            <a:ext cx="970632" cy="19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054664" y="5334000"/>
            <a:ext cx="94272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810000" y="4114800"/>
            <a:ext cx="1540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dobe Fangsong Std R" pitchFamily="18" charset="-128"/>
                <a:ea typeface="Adobe Fangsong Std R" pitchFamily="18" charset="-128"/>
              </a:rPr>
              <a:t>140 Data Points</a:t>
            </a:r>
            <a:endParaRPr lang="en-US" sz="14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668589" y="5421640"/>
            <a:ext cx="1540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dobe Fangsong Std R" pitchFamily="18" charset="-128"/>
                <a:ea typeface="Adobe Fangsong Std R" pitchFamily="18" charset="-128"/>
              </a:rPr>
              <a:t>255 Data Points</a:t>
            </a:r>
            <a:endParaRPr lang="en-US" sz="14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96215" y="6318700"/>
            <a:ext cx="1426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dobe Fangsong Std R" pitchFamily="18" charset="-128"/>
                <a:ea typeface="Adobe Fangsong Std R" pitchFamily="18" charset="-128"/>
              </a:rPr>
              <a:t>10 Data Points</a:t>
            </a:r>
            <a:endParaRPr lang="en-US" sz="14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98658" y="3771750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C</a:t>
            </a:r>
            <a:r>
              <a:rPr lang="en-US" sz="1400" b="1" dirty="0" smtClean="0">
                <a:latin typeface="Adobe Fangsong Std R" pitchFamily="18" charset="-128"/>
                <a:ea typeface="Adobe Fangsong Std R" pitchFamily="18" charset="-128"/>
              </a:rPr>
              <a:t>(SP3)</a:t>
            </a:r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 - H</a:t>
            </a:r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62056" y="4920734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C</a:t>
            </a:r>
            <a:r>
              <a:rPr lang="en-US" sz="1400" b="1" dirty="0" smtClean="0">
                <a:latin typeface="Adobe Fangsong Std R" pitchFamily="18" charset="-128"/>
                <a:ea typeface="Adobe Fangsong Std R" pitchFamily="18" charset="-128"/>
              </a:rPr>
              <a:t>(SP2)</a:t>
            </a:r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 - H</a:t>
            </a:r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05327" y="5980180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C</a:t>
            </a:r>
            <a:r>
              <a:rPr lang="en-US" sz="1400" b="1" dirty="0" smtClean="0">
                <a:latin typeface="Adobe Fangsong Std R" pitchFamily="18" charset="-128"/>
                <a:ea typeface="Adobe Fangsong Std R" pitchFamily="18" charset="-128"/>
              </a:rPr>
              <a:t>(SP) </a:t>
            </a:r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- H</a:t>
            </a:r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037" y="4179681"/>
            <a:ext cx="2941524" cy="1985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200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uiExpand="1" build="p"/>
      <p:bldP spid="11" grpId="0"/>
      <p:bldP spid="21" grpId="0"/>
      <p:bldP spid="27" grpId="0"/>
      <p:bldP spid="28" grpId="0"/>
      <p:bldP spid="23" grpId="0"/>
      <p:bldP spid="30" grpId="0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00864" y="304800"/>
            <a:ext cx="3764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0000"/>
                </a:solidFill>
                <a:latin typeface="Adobe Fangsong Std R" pitchFamily="18" charset="-128"/>
                <a:ea typeface="Adobe Fangsong Std R" pitchFamily="18" charset="-128"/>
              </a:rPr>
              <a:t>NWChem Predictions</a:t>
            </a:r>
            <a:endParaRPr lang="en-US" sz="28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16" r="11583" b="10186"/>
          <a:stretch/>
        </p:blipFill>
        <p:spPr bwMode="auto">
          <a:xfrm>
            <a:off x="625227" y="939814"/>
            <a:ext cx="1828800" cy="171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640324"/>
              </p:ext>
            </p:extLst>
          </p:nvPr>
        </p:nvGraphicFramePr>
        <p:xfrm>
          <a:off x="2971799" y="974511"/>
          <a:ext cx="5791201" cy="1280160"/>
        </p:xfrm>
        <a:graphic>
          <a:graphicData uri="http://schemas.openxmlformats.org/drawingml/2006/table">
            <a:tbl>
              <a:tblPr/>
              <a:tblGrid>
                <a:gridCol w="527222"/>
                <a:gridCol w="381000"/>
                <a:gridCol w="1150986"/>
                <a:gridCol w="1286934"/>
                <a:gridCol w="1367367"/>
                <a:gridCol w="1077692"/>
              </a:tblGrid>
              <a:tr h="38466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latin typeface="Adobe Fangsong Std R" pitchFamily="18" charset="-128"/>
                          <a:ea typeface="Adobe Fangsong Std R" pitchFamily="18" charset="-128"/>
                          <a:cs typeface="Adobe Arabic" pitchFamily="18" charset="-78"/>
                        </a:rPr>
                        <a:t>S.No</a:t>
                      </a:r>
                      <a:r>
                        <a:rPr lang="en-US" sz="1200" b="1" dirty="0">
                          <a:latin typeface="Adobe Fangsong Std R" pitchFamily="18" charset="-128"/>
                          <a:ea typeface="Adobe Fangsong Std R" pitchFamily="18" charset="-128"/>
                          <a:cs typeface="Adobe Arabic" pitchFamily="18" charset="-78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Adobe Fangsong Std R" pitchFamily="18" charset="-128"/>
                          <a:ea typeface="Adobe Fangsong Std R" pitchFamily="18" charset="-128"/>
                          <a:cs typeface="Adobe Arabic" pitchFamily="18" charset="-78"/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dobe Fangsong Std R" pitchFamily="18" charset="-128"/>
                          <a:ea typeface="Adobe Fangsong Std R" pitchFamily="18" charset="-128"/>
                          <a:cs typeface="Adobe Arabic" pitchFamily="18" charset="-78"/>
                        </a:rPr>
                        <a:t>Hybridization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latin typeface="Adobe Fangsong Std R" pitchFamily="18" charset="-128"/>
                          <a:ea typeface="Adobe Fangsong Std R" pitchFamily="18" charset="-128"/>
                          <a:cs typeface="Adobe Arabic" pitchFamily="18" charset="-78"/>
                        </a:rPr>
                        <a:t>Exp</a:t>
                      </a:r>
                      <a:r>
                        <a:rPr lang="en-US" sz="1200" b="1" dirty="0">
                          <a:latin typeface="Adobe Fangsong Std R" pitchFamily="18" charset="-128"/>
                          <a:ea typeface="Adobe Fangsong Std R" pitchFamily="18" charset="-128"/>
                          <a:cs typeface="Adobe Arabic" pitchFamily="18" charset="-78"/>
                        </a:rPr>
                        <a:t> 1JCH (Hz)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Adobe Fangsong Std R" pitchFamily="18" charset="-128"/>
                          <a:ea typeface="Adobe Fangsong Std R" pitchFamily="18" charset="-128"/>
                          <a:cs typeface="Adobe Arabic" pitchFamily="18" charset="-78"/>
                        </a:rPr>
                        <a:t>NWChem 1JCH (Hz)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dobe Fangsong Std R" pitchFamily="18" charset="-128"/>
                          <a:ea typeface="Adobe Fangsong Std R" pitchFamily="18" charset="-128"/>
                          <a:cs typeface="Adobe Arabic" pitchFamily="18" charset="-78"/>
                        </a:rPr>
                        <a:t>Error (Hz)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</a:tr>
              <a:tr h="21981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Adobe Fangsong Std R" pitchFamily="18" charset="-128"/>
                          <a:ea typeface="Adobe Fangsong Std R" pitchFamily="18" charset="-128"/>
                          <a:cs typeface="Adobe Arabic" pitchFamily="18" charset="-78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dobe Fangsong Std R" pitchFamily="18" charset="-128"/>
                          <a:ea typeface="Adobe Fangsong Std R" pitchFamily="18" charset="-128"/>
                          <a:cs typeface="Adobe Arabic" pitchFamily="18" charset="-78"/>
                        </a:rPr>
                        <a:t>a4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Adobe Fangsong Std R" pitchFamily="18" charset="-128"/>
                          <a:ea typeface="Adobe Fangsong Std R" pitchFamily="18" charset="-128"/>
                          <a:cs typeface="Adobe Arabic" pitchFamily="18" charset="-78"/>
                        </a:rPr>
                        <a:t>SP3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Adobe Fangsong Std R" pitchFamily="18" charset="-128"/>
                          <a:ea typeface="Adobe Fangsong Std R" pitchFamily="18" charset="-128"/>
                          <a:cs typeface="Adobe Arabic" pitchFamily="18" charset="-78"/>
                        </a:rPr>
                        <a:t>127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dobe Fangsong Std R" pitchFamily="18" charset="-128"/>
                          <a:ea typeface="Adobe Fangsong Std R" pitchFamily="18" charset="-128"/>
                          <a:cs typeface="Adobe Arabic" pitchFamily="18" charset="-78"/>
                        </a:rPr>
                        <a:t>123.5402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Adobe Fangsong Std R" pitchFamily="18" charset="-128"/>
                          <a:ea typeface="Adobe Fangsong Std R" pitchFamily="18" charset="-128"/>
                          <a:cs typeface="Adobe Arabic" pitchFamily="18" charset="-78"/>
                        </a:rPr>
                        <a:t>3.4598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1981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Adobe Fangsong Std R" pitchFamily="18" charset="-128"/>
                          <a:ea typeface="Adobe Fangsong Std R" pitchFamily="18" charset="-128"/>
                          <a:cs typeface="Adobe Arabic" pitchFamily="18" charset="-78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Adobe Fangsong Std R" pitchFamily="18" charset="-128"/>
                          <a:ea typeface="Adobe Fangsong Std R" pitchFamily="18" charset="-128"/>
                          <a:cs typeface="Adobe Arabic" pitchFamily="18" charset="-78"/>
                        </a:rPr>
                        <a:t>a5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dobe Fangsong Std R" pitchFamily="18" charset="-128"/>
                          <a:ea typeface="Adobe Fangsong Std R" pitchFamily="18" charset="-128"/>
                          <a:cs typeface="Adobe Arabic" pitchFamily="18" charset="-78"/>
                        </a:rPr>
                        <a:t>SP3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Adobe Fangsong Std R" pitchFamily="18" charset="-128"/>
                          <a:ea typeface="Adobe Fangsong Std R" pitchFamily="18" charset="-128"/>
                          <a:cs typeface="Adobe Arabic" pitchFamily="18" charset="-78"/>
                        </a:rPr>
                        <a:t>127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dobe Fangsong Std R" pitchFamily="18" charset="-128"/>
                          <a:ea typeface="Adobe Fangsong Std R" pitchFamily="18" charset="-128"/>
                          <a:cs typeface="Adobe Arabic" pitchFamily="18" charset="-78"/>
                        </a:rPr>
                        <a:t>123.5447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Adobe Fangsong Std R" pitchFamily="18" charset="-128"/>
                          <a:ea typeface="Adobe Fangsong Std R" pitchFamily="18" charset="-128"/>
                          <a:cs typeface="Adobe Arabic" pitchFamily="18" charset="-78"/>
                        </a:rPr>
                        <a:t>3.4553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1981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Adobe Fangsong Std R" pitchFamily="18" charset="-128"/>
                          <a:ea typeface="Adobe Fangsong Std R" pitchFamily="18" charset="-128"/>
                          <a:cs typeface="Adobe Arabic" pitchFamily="18" charset="-78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Adobe Fangsong Std R" pitchFamily="18" charset="-128"/>
                          <a:ea typeface="Adobe Fangsong Std R" pitchFamily="18" charset="-128"/>
                          <a:cs typeface="Adobe Arabic" pitchFamily="18" charset="-78"/>
                        </a:rPr>
                        <a:t>a6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dobe Fangsong Std R" pitchFamily="18" charset="-128"/>
                          <a:ea typeface="Adobe Fangsong Std R" pitchFamily="18" charset="-128"/>
                          <a:cs typeface="Adobe Arabic" pitchFamily="18" charset="-78"/>
                        </a:rPr>
                        <a:t>SP3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dobe Fangsong Std R" pitchFamily="18" charset="-128"/>
                          <a:ea typeface="Adobe Fangsong Std R" pitchFamily="18" charset="-128"/>
                          <a:cs typeface="Adobe Arabic" pitchFamily="18" charset="-78"/>
                        </a:rPr>
                        <a:t>127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dobe Fangsong Std R" pitchFamily="18" charset="-128"/>
                          <a:ea typeface="Adobe Fangsong Std R" pitchFamily="18" charset="-128"/>
                          <a:cs typeface="Adobe Arabic" pitchFamily="18" charset="-78"/>
                        </a:rPr>
                        <a:t>134.2279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dobe Fangsong Std R" pitchFamily="18" charset="-128"/>
                          <a:ea typeface="Adobe Fangsong Std R" pitchFamily="18" charset="-128"/>
                          <a:cs typeface="Adobe Arabic" pitchFamily="18" charset="-78"/>
                        </a:rPr>
                        <a:t>-7.2279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682949" y="2283023"/>
            <a:ext cx="3089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latin typeface="Adobe Fangsong Std R" pitchFamily="18" charset="-128"/>
                <a:ea typeface="Adobe Fangsong Std R" pitchFamily="18" charset="-128"/>
              </a:rPr>
              <a:t>Avg</a:t>
            </a:r>
            <a:r>
              <a:rPr lang="en-US" sz="1400" b="1" dirty="0" smtClean="0">
                <a:latin typeface="Adobe Fangsong Std R" pitchFamily="18" charset="-128"/>
                <a:ea typeface="Adobe Fangsong Std R" pitchFamily="18" charset="-128"/>
              </a:rPr>
              <a:t> : (381.3128) / 3  = </a:t>
            </a:r>
            <a:r>
              <a:rPr lang="en-US" sz="1400" b="1" dirty="0">
                <a:latin typeface="Adobe Fangsong Std R" pitchFamily="18" charset="-128"/>
                <a:ea typeface="Adobe Fangsong Std R" pitchFamily="18" charset="-128"/>
              </a:rPr>
              <a:t>127.1043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097354"/>
              </p:ext>
            </p:extLst>
          </p:nvPr>
        </p:nvGraphicFramePr>
        <p:xfrm>
          <a:off x="2971800" y="2933590"/>
          <a:ext cx="5791200" cy="3112402"/>
        </p:xfrm>
        <a:graphic>
          <a:graphicData uri="http://schemas.openxmlformats.org/drawingml/2006/table">
            <a:tbl>
              <a:tblPr/>
              <a:tblGrid>
                <a:gridCol w="450314"/>
                <a:gridCol w="525366"/>
                <a:gridCol w="1125785"/>
                <a:gridCol w="1350942"/>
                <a:gridCol w="1275890"/>
                <a:gridCol w="1062903"/>
              </a:tblGrid>
              <a:tr h="398246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>
                          <a:latin typeface="Adobe Fangsong Std R" pitchFamily="18" charset="-128"/>
                          <a:ea typeface="Adobe Fangsong Std R" pitchFamily="18" charset="-128"/>
                        </a:rPr>
                        <a:t>S.No</a:t>
                      </a:r>
                      <a:r>
                        <a:rPr lang="en-US" sz="1100" b="1" dirty="0">
                          <a:latin typeface="Adobe Fangsong Std R" pitchFamily="18" charset="-128"/>
                          <a:ea typeface="Adobe Fangsong Std R" pitchFamily="18" charset="-128"/>
                        </a:rPr>
                        <a:t> 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Adobe Fangsong Std R" pitchFamily="18" charset="-128"/>
                          <a:ea typeface="Adobe Fangsong Std R" pitchFamily="18" charset="-128"/>
                        </a:rPr>
                        <a:t>C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Adobe Fangsong Std R" pitchFamily="18" charset="-128"/>
                          <a:ea typeface="Adobe Fangsong Std R" pitchFamily="18" charset="-128"/>
                        </a:rPr>
                        <a:t>Hybridization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>
                          <a:latin typeface="Adobe Fangsong Std R" pitchFamily="18" charset="-128"/>
                          <a:ea typeface="Adobe Fangsong Std R" pitchFamily="18" charset="-128"/>
                        </a:rPr>
                        <a:t>Exp</a:t>
                      </a:r>
                      <a:r>
                        <a:rPr lang="en-US" sz="1100" b="1" dirty="0">
                          <a:latin typeface="Adobe Fangsong Std R" pitchFamily="18" charset="-128"/>
                          <a:ea typeface="Adobe Fangsong Std R" pitchFamily="18" charset="-128"/>
                        </a:rPr>
                        <a:t> 1JCH (Hz)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NWChem 1JCH (Hz)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Error (Hz)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</a:tr>
              <a:tr h="233365"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1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a6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SP3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128.5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126.2034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2.2966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33365"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2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a7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SP3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128.5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130.1403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-1.6403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33365"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3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a8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SP3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128.5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124.9537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3.5463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3336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Adobe Fangsong Std R" pitchFamily="18" charset="-128"/>
                          <a:ea typeface="Adobe Fangsong Std R" pitchFamily="18" charset="-128"/>
                        </a:rPr>
                        <a:t>4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a9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SP3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128.5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130.5677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-2.0677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322006"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5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a10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Adobe Fangsong Std R" pitchFamily="18" charset="-128"/>
                          <a:ea typeface="Adobe Fangsong Std R" pitchFamily="18" charset="-128"/>
                        </a:rPr>
                        <a:t>SP3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128.5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128.535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-0.035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99784"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6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Adobe Fangsong Std R" pitchFamily="18" charset="-128"/>
                          <a:ea typeface="Adobe Fangsong Std R" pitchFamily="18" charset="-128"/>
                        </a:rPr>
                        <a:t>a11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SP3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128.5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128.4248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0.0752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99784"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7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a12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SP3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128.5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130.526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Adobe Fangsong Std R" pitchFamily="18" charset="-128"/>
                          <a:ea typeface="Adobe Fangsong Std R" pitchFamily="18" charset="-128"/>
                        </a:rPr>
                        <a:t>-2.026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99784"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8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a13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SP3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128.5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124.9716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3.5284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99784"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9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a14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SP3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128.5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126.2767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2.2233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33365"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10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a15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Adobe Fangsong Std R" pitchFamily="18" charset="-128"/>
                          <a:ea typeface="Adobe Fangsong Std R" pitchFamily="18" charset="-128"/>
                        </a:rPr>
                        <a:t>SP3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Adobe Fangsong Std R" pitchFamily="18" charset="-128"/>
                          <a:ea typeface="Adobe Fangsong Std R" pitchFamily="18" charset="-128"/>
                        </a:rPr>
                        <a:t>128.5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dobe Fangsong Std R" pitchFamily="18" charset="-128"/>
                          <a:ea typeface="Adobe Fangsong Std R" pitchFamily="18" charset="-128"/>
                        </a:rPr>
                        <a:t>130.0776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Adobe Fangsong Std R" pitchFamily="18" charset="-128"/>
                          <a:ea typeface="Adobe Fangsong Std R" pitchFamily="18" charset="-128"/>
                        </a:rPr>
                        <a:t>-1.5776</a:t>
                      </a:r>
                    </a:p>
                  </a:txBody>
                  <a:tcPr marL="69630" marR="69630" marT="34815" marB="348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227" y="2920314"/>
            <a:ext cx="1838897" cy="1804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682950" y="6106069"/>
            <a:ext cx="3312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latin typeface="Adobe Fangsong Std R" pitchFamily="18" charset="-128"/>
                <a:ea typeface="Adobe Fangsong Std R" pitchFamily="18" charset="-128"/>
              </a:rPr>
              <a:t>Avg</a:t>
            </a:r>
            <a:r>
              <a:rPr lang="en-US" sz="1400" b="1" dirty="0" smtClean="0">
                <a:latin typeface="Adobe Fangsong Std R" pitchFamily="18" charset="-128"/>
                <a:ea typeface="Adobe Fangsong Std R" pitchFamily="18" charset="-128"/>
              </a:rPr>
              <a:t> : (</a:t>
            </a:r>
            <a:r>
              <a:rPr lang="en-US" sz="1400" b="1" dirty="0">
                <a:latin typeface="Adobe Fangsong Std R" pitchFamily="18" charset="-128"/>
                <a:ea typeface="Adobe Fangsong Std R" pitchFamily="18" charset="-128"/>
              </a:rPr>
              <a:t>1280.677 </a:t>
            </a:r>
            <a:r>
              <a:rPr lang="en-US" sz="1400" b="1" dirty="0" smtClean="0">
                <a:latin typeface="Adobe Fangsong Std R" pitchFamily="18" charset="-128"/>
                <a:ea typeface="Adobe Fangsong Std R" pitchFamily="18" charset="-128"/>
              </a:rPr>
              <a:t>) / 10  = </a:t>
            </a:r>
            <a:r>
              <a:rPr lang="en-US" sz="1400" b="1" dirty="0">
                <a:latin typeface="Adobe Fangsong Std R" pitchFamily="18" charset="-128"/>
                <a:ea typeface="Adobe Fangsong Std R" pitchFamily="18" charset="-128"/>
              </a:rPr>
              <a:t>128.0677 </a:t>
            </a:r>
            <a:r>
              <a:rPr lang="en-US" sz="1400" b="1" dirty="0" smtClean="0">
                <a:latin typeface="Adobe Fangsong Std R" pitchFamily="18" charset="-128"/>
                <a:ea typeface="Adobe Fangsong Std R" pitchFamily="18" charset="-128"/>
              </a:rPr>
              <a:t> </a:t>
            </a:r>
            <a:endParaRPr lang="en-US" sz="14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428" y="6524370"/>
            <a:ext cx="8688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dobe Fangsong Std R" pitchFamily="18" charset="-128"/>
                <a:ea typeface="Adobe Fangsong Std R" pitchFamily="18" charset="-128"/>
              </a:rPr>
              <a:t>Similar </a:t>
            </a:r>
            <a:r>
              <a:rPr lang="en-US" sz="1400" b="1" dirty="0" err="1" smtClean="0">
                <a:latin typeface="Adobe Fangsong Std R" pitchFamily="18" charset="-128"/>
                <a:ea typeface="Adobe Fangsong Std R" pitchFamily="18" charset="-128"/>
              </a:rPr>
              <a:t>Mol</a:t>
            </a:r>
            <a:r>
              <a:rPr lang="en-US" sz="1400" b="1" dirty="0" smtClean="0">
                <a:latin typeface="Adobe Fangsong Std R" pitchFamily="18" charset="-128"/>
                <a:ea typeface="Adobe Fangsong Std R" pitchFamily="18" charset="-128"/>
              </a:rPr>
              <a:t> ID:  33, 30, 35, 36, 37, 39, 45, 46, 47, 48, 49, 60, 62, 64, 65, 68, 71, 72, 74, 73, 75,76 ..</a:t>
            </a:r>
            <a:endParaRPr lang="en-US" sz="1400" b="1" dirty="0">
              <a:latin typeface="Adobe Fangsong Std R" pitchFamily="18" charset="-128"/>
              <a:ea typeface="Adobe Fangsong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5393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00864" y="304800"/>
            <a:ext cx="3764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0000"/>
                </a:solidFill>
                <a:latin typeface="Adobe Fangsong Std R" pitchFamily="18" charset="-128"/>
                <a:ea typeface="Adobe Fangsong Std R" pitchFamily="18" charset="-128"/>
              </a:rPr>
              <a:t>NWChem Predictions</a:t>
            </a:r>
            <a:endParaRPr lang="en-US" sz="28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90600"/>
            <a:ext cx="7620000" cy="5420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265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38600" y="425335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dobe Fangsong Std R" pitchFamily="18" charset="-128"/>
                <a:ea typeface="Adobe Fangsong Std R" pitchFamily="18" charset="-128"/>
              </a:rPr>
              <a:t>SP3</a:t>
            </a:r>
            <a:endParaRPr lang="en-US" sz="2400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8245" y="1034534"/>
            <a:ext cx="3844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NWChem ~ Experimental 1J</a:t>
            </a:r>
            <a:r>
              <a:rPr lang="en-US" sz="1600" b="1" dirty="0" smtClean="0">
                <a:latin typeface="Adobe Fangsong Std R" pitchFamily="18" charset="-128"/>
                <a:ea typeface="Adobe Fangsong Std R" pitchFamily="18" charset="-128"/>
              </a:rPr>
              <a:t>CH </a:t>
            </a:r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Fit</a:t>
            </a:r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7723" y="1642078"/>
            <a:ext cx="788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Experimental_1JCH  =  4.386090  + (</a:t>
            </a:r>
            <a:r>
              <a:rPr lang="en-US" b="1" dirty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0.970114</a:t>
            </a:r>
            <a:r>
              <a:rPr lang="en-US" b="1" dirty="0" smtClean="0">
                <a:solidFill>
                  <a:srgbClr val="C00000"/>
                </a:solidFill>
                <a:latin typeface="Adobe Fangsong Std R" pitchFamily="18" charset="-128"/>
                <a:ea typeface="Adobe Fangsong Std R" pitchFamily="18" charset="-128"/>
              </a:rPr>
              <a:t>) * NWChem_Avg_1JCH</a:t>
            </a:r>
            <a:endParaRPr lang="en-US" b="1" dirty="0">
              <a:solidFill>
                <a:srgbClr val="C00000"/>
              </a:solidFill>
              <a:latin typeface="Adobe Fangsong Std R" pitchFamily="18" charset="-128"/>
              <a:ea typeface="Adobe Fangsong Std R" pitchFamily="18" charset="-128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522267"/>
              </p:ext>
            </p:extLst>
          </p:nvPr>
        </p:nvGraphicFramePr>
        <p:xfrm>
          <a:off x="1371811" y="5562600"/>
          <a:ext cx="6629445" cy="780599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656972"/>
                <a:gridCol w="656972"/>
                <a:gridCol w="656972"/>
                <a:gridCol w="656972"/>
                <a:gridCol w="656972"/>
                <a:gridCol w="656972"/>
                <a:gridCol w="656972"/>
                <a:gridCol w="656972"/>
                <a:gridCol w="656972"/>
                <a:gridCol w="716697"/>
              </a:tblGrid>
              <a:tr h="3135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K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2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3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4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6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7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8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9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10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0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smtClean="0">
                          <a:effectLst/>
                        </a:rPr>
                        <a:t>MSE</a:t>
                      </a:r>
                    </a:p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(Avg)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57" marR="12357" marT="12357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2.28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2.27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2.26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2.25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2.26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2.25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2.25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2.25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dobe Fangsong Std R" pitchFamily="18" charset="-128"/>
                          <a:ea typeface="Adobe Fangsong Std R" pitchFamily="18" charset="-128"/>
                        </a:rPr>
                        <a:t>2.25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83741" y="5104026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dobe Fangsong Std R" pitchFamily="18" charset="-128"/>
                <a:ea typeface="Adobe Fangsong Std R" pitchFamily="18" charset="-128"/>
              </a:rPr>
              <a:t>Cross Validation</a:t>
            </a:r>
            <a:endParaRPr lang="en-US" b="1" dirty="0">
              <a:latin typeface="Adobe Fangsong Std R" pitchFamily="18" charset="-128"/>
              <a:ea typeface="Adobe Fangsong Std R" pitchFamily="18" charset="-128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406" y="1766373"/>
            <a:ext cx="4114799" cy="3509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914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1160</TotalTime>
  <Words>1163</Words>
  <Application>Microsoft Office PowerPoint</Application>
  <PresentationFormat>On-screen Show (4:3)</PresentationFormat>
  <Paragraphs>520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Executive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CS76</dc:creator>
  <cp:lastModifiedBy>CS76</cp:lastModifiedBy>
  <cp:revision>79</cp:revision>
  <dcterms:created xsi:type="dcterms:W3CDTF">2014-01-19T16:30:53Z</dcterms:created>
  <dcterms:modified xsi:type="dcterms:W3CDTF">2014-01-22T13:51:20Z</dcterms:modified>
</cp:coreProperties>
</file>